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7"/>
  </p:notesMasterIdLst>
  <p:sldIdLst>
    <p:sldId id="257" r:id="rId3"/>
    <p:sldId id="431" r:id="rId4"/>
    <p:sldId id="427" r:id="rId5"/>
    <p:sldId id="430" r:id="rId6"/>
    <p:sldId id="432" r:id="rId7"/>
    <p:sldId id="422" r:id="rId8"/>
    <p:sldId id="429" r:id="rId9"/>
    <p:sldId id="425" r:id="rId10"/>
    <p:sldId id="428" r:id="rId11"/>
    <p:sldId id="433" r:id="rId12"/>
    <p:sldId id="423" r:id="rId13"/>
    <p:sldId id="424" r:id="rId14"/>
    <p:sldId id="434" r:id="rId15"/>
    <p:sldId id="25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F336-E68A-4410-BC5D-446DEF2A378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6777-1ED9-4457-97CE-4335DD04B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0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4D41-494D-488D-9D14-906A1AA3E4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1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Krav på tillräcklig kapitalbas</a:t>
            </a:r>
            <a:endParaRPr lang="sv-SE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Ett försäkringsföretag ska ha en kapitalbas som täcker kapitalkraven, eller som minst uppgår till solvenskapitalkraven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kapitalkrav som gäller för det specifika företagets ska täckas genom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kapitalbasmedel 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Kapitalbasmedel – POSTER- INTE LÄNGRE OM TILLGÅNGAR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delas in i tre nivåer beroende på bl.a.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förlusttäckningsförmåga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efterställdhet. 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dirty="0"/>
              <a:t>KAPITALBASMEDEL SKA KUNNA ANVÄNDAS FÖR ATT TÄCKA FÖRLUSTER</a:t>
            </a:r>
          </a:p>
          <a:p>
            <a:endParaRPr lang="sv-SE" dirty="0"/>
          </a:p>
          <a:p>
            <a:r>
              <a:rPr lang="sv-SE" dirty="0"/>
              <a:t>DÄRFÖR VIKTIGT ATT ENDAST HÖG KVALITET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Krav på tillräcklig kapitalbas</a:t>
            </a:r>
            <a:endParaRPr lang="sv-SE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Ett försäkringsföretag ska ha en kapitalbas som täcker kapitalkraven, eller som minst uppgår till solvenskapitalkraven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kapitalkrav som gäller för det specifika företagets ska täckas genom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kapitalbasmedel 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Kapitalbasmedel – POSTER- INTE LÄNGRE OM TILLGÅNGAR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delas in i tre nivåer beroende på bl.a.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förlusttäckningsförmåga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efterställdhet. 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dirty="0"/>
              <a:t>KAPITALBASMEDEL SKA KUNNA ANVÄNDAS FÖR ATT TÄCKA FÖRLUSTER</a:t>
            </a:r>
          </a:p>
          <a:p>
            <a:endParaRPr lang="sv-SE" dirty="0"/>
          </a:p>
          <a:p>
            <a:r>
              <a:rPr lang="sv-SE" dirty="0"/>
              <a:t>DÄRFÖR VIKTIGT ATT ENDAST HÖG KVALITET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4D41-494D-488D-9D14-906A1AA3E4F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z="6000"/>
              <a:t>Please note: This slide is a Microsoft template.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/>
              <a:t>To access Vinge’s templates click on</a:t>
            </a:r>
            <a:br>
              <a:rPr lang="en-GB" sz="2400"/>
            </a:br>
            <a:r>
              <a:rPr lang="en-GB" sz="2400"/>
              <a:t>one of the following in the menu bar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4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0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t" anchorCtr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image placeholder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636912"/>
            <a:ext cx="8928100" cy="1008112"/>
          </a:xfrm>
        </p:spPr>
        <p:txBody>
          <a:bodyPr tIns="0" bIns="0" anchor="b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0" y="3750161"/>
            <a:ext cx="8928100" cy="744849"/>
          </a:xfrm>
        </p:spPr>
        <p:txBody>
          <a:bodyPr t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1950" y="5249249"/>
            <a:ext cx="8928100" cy="1357114"/>
          </a:xfr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360612" indent="0">
              <a:buFontTx/>
              <a:buNone/>
              <a:defRPr/>
            </a:lvl2pPr>
            <a:lvl3pPr marL="540612" indent="0">
              <a:buFontTx/>
              <a:buNone/>
              <a:defRPr/>
            </a:lvl3pPr>
            <a:lvl4pPr marL="720612" indent="0">
              <a:buFontTx/>
              <a:buNone/>
              <a:defRPr/>
            </a:lvl4pPr>
            <a:lvl5pPr marL="900612" indent="0">
              <a:buFontTx/>
              <a:buNone/>
              <a:defRPr/>
            </a:lvl5pPr>
          </a:lstStyle>
          <a:p>
            <a:pPr lvl="0"/>
            <a:r>
              <a:rPr lang="en-GB" dirty="0"/>
              <a:t>Disclaimer text in here</a:t>
            </a:r>
          </a:p>
        </p:txBody>
      </p:sp>
      <p:sp>
        <p:nvSpPr>
          <p:cNvPr id="17" name="Vinge"/>
          <p:cNvSpPr>
            <a:spLocks noEditPoints="1"/>
          </p:cNvSpPr>
          <p:nvPr userDrawn="1"/>
        </p:nvSpPr>
        <p:spPr bwMode="auto">
          <a:xfrm>
            <a:off x="5564555" y="1271471"/>
            <a:ext cx="1059360" cy="212338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90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with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15880" y="981075"/>
            <a:ext cx="5544169" cy="714893"/>
          </a:xfrm>
        </p:spPr>
        <p:txBody>
          <a:bodyPr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15881" y="1783101"/>
            <a:ext cx="5544170" cy="484404"/>
          </a:xfrm>
        </p:spPr>
        <p:txBody>
          <a:bodyPr rIns="0" anchor="ctr">
            <a:noAutofit/>
          </a:bodyPr>
          <a:lstStyle>
            <a:lvl1pPr marL="0" indent="0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15881" y="2349499"/>
            <a:ext cx="5544170" cy="3527425"/>
          </a:xfrm>
        </p:spPr>
        <p:txBody>
          <a:bodyPr>
            <a:noAutofit/>
          </a:bodyPr>
          <a:lstStyle>
            <a:lvl1pPr marL="285750" indent="-285750">
              <a:buClr>
                <a:schemeClr val="tx2"/>
              </a:buClr>
              <a:buFont typeface="Times New Roman" panose="02020603050405020304" pitchFamily="18" charset="0"/>
              <a:buChar char="−"/>
              <a:defRPr>
                <a:solidFill>
                  <a:schemeClr val="bg2"/>
                </a:solidFill>
              </a:defRPr>
            </a:lvl1pPr>
            <a:lvl2pPr marL="716775" indent="-285750">
              <a:buClr>
                <a:schemeClr val="tx2"/>
              </a:buClr>
              <a:buFont typeface="Times New Roman" panose="02020603050405020304" pitchFamily="18" charset="0"/>
              <a:buChar char="−"/>
              <a:defRPr>
                <a:solidFill>
                  <a:schemeClr val="bg2"/>
                </a:solidFill>
              </a:defRPr>
            </a:lvl2pPr>
            <a:lvl3pPr marL="1186362" indent="-285750">
              <a:buClr>
                <a:schemeClr val="tx2"/>
              </a:buClr>
              <a:buFont typeface="Times New Roman" panose="02020603050405020304" pitchFamily="18" charset="0"/>
              <a:buChar char="−"/>
              <a:defRPr>
                <a:solidFill>
                  <a:schemeClr val="bg2"/>
                </a:solidFill>
              </a:defRPr>
            </a:lvl3pPr>
            <a:lvl4pPr marL="1544775" indent="-285750">
              <a:buClr>
                <a:schemeClr val="tx2"/>
              </a:buClr>
              <a:buFont typeface="Times New Roman" panose="02020603050405020304" pitchFamily="18" charset="0"/>
              <a:buChar char="−"/>
              <a:defRPr>
                <a:solidFill>
                  <a:schemeClr val="bg2"/>
                </a:solidFill>
              </a:defRPr>
            </a:lvl4pPr>
            <a:lvl5pPr marL="1904775" indent="-285750">
              <a:buClr>
                <a:schemeClr val="tx2"/>
              </a:buClr>
              <a:buFont typeface="Times New Roman" panose="02020603050405020304" pitchFamily="18" charset="0"/>
              <a:buChar char="−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8 november 2021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015880" y="6394450"/>
            <a:ext cx="4572000" cy="1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09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88698" y="978857"/>
            <a:ext cx="5544169" cy="714893"/>
          </a:xfrm>
        </p:spPr>
        <p:txBody>
          <a:bodyPr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88699" y="1780883"/>
            <a:ext cx="5544170" cy="484404"/>
          </a:xfrm>
        </p:spPr>
        <p:txBody>
          <a:bodyPr rIns="0" anchor="ctr">
            <a:noAutofit/>
          </a:bodyPr>
          <a:lstStyle>
            <a:lvl1pPr marL="0" indent="0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88699" y="2347281"/>
            <a:ext cx="5544170" cy="3527425"/>
          </a:xfrm>
        </p:spPr>
        <p:txBody>
          <a:bodyPr>
            <a:noAutofit/>
          </a:bodyPr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39622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>
          <a:xfrm>
            <a:off x="5133730" y="6394450"/>
            <a:ext cx="1512690" cy="1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8 november 2021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1631950" y="6394450"/>
            <a:ext cx="3204000" cy="16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971857" y="6394450"/>
            <a:ext cx="215046" cy="1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788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t" anchorCtr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636912"/>
            <a:ext cx="8928100" cy="1008112"/>
          </a:xfrm>
        </p:spPr>
        <p:txBody>
          <a:bodyPr tIns="0" bIns="0" anchor="b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Presentation Name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0" y="3750161"/>
            <a:ext cx="8928100" cy="744849"/>
          </a:xfrm>
        </p:spPr>
        <p:txBody>
          <a:bodyPr t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Subtitle</a:t>
            </a:r>
            <a:endParaRPr lang="sv-SE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1950" y="5249249"/>
            <a:ext cx="8928100" cy="1357114"/>
          </a:xfr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360612" indent="0">
              <a:buFontTx/>
              <a:buNone/>
              <a:defRPr/>
            </a:lvl2pPr>
            <a:lvl3pPr marL="540612" indent="0">
              <a:buFontTx/>
              <a:buNone/>
              <a:defRPr/>
            </a:lvl3pPr>
            <a:lvl4pPr marL="720612" indent="0">
              <a:buFontTx/>
              <a:buNone/>
              <a:defRPr/>
            </a:lvl4pPr>
            <a:lvl5pPr marL="900612" indent="0">
              <a:buFontTx/>
              <a:buNone/>
              <a:defRPr/>
            </a:lvl5pPr>
          </a:lstStyle>
          <a:p>
            <a:pPr lvl="0"/>
            <a:r>
              <a:rPr lang="sv-SE"/>
              <a:t>Disclaimer text in here</a:t>
            </a:r>
            <a:endParaRPr lang="sv-SE" dirty="0"/>
          </a:p>
        </p:txBody>
      </p:sp>
      <p:sp>
        <p:nvSpPr>
          <p:cNvPr id="17" name="Vinge"/>
          <p:cNvSpPr>
            <a:spLocks noEditPoints="1"/>
          </p:cNvSpPr>
          <p:nvPr userDrawn="1"/>
        </p:nvSpPr>
        <p:spPr bwMode="auto">
          <a:xfrm>
            <a:off x="5564555" y="1271471"/>
            <a:ext cx="1059360" cy="212338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5995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 (image fram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636912"/>
            <a:ext cx="8928100" cy="1008112"/>
          </a:xfrm>
        </p:spPr>
        <p:txBody>
          <a:bodyPr tIns="0" bIns="0" anchor="b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Presentation Name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0" y="3750161"/>
            <a:ext cx="8928100" cy="744849"/>
          </a:xfrm>
        </p:spPr>
        <p:txBody>
          <a:bodyPr t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Subtitle</a:t>
            </a:r>
            <a:endParaRPr lang="sv-SE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1950" y="5013177"/>
            <a:ext cx="8928100" cy="936104"/>
          </a:xfr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360612" indent="0">
              <a:buFontTx/>
              <a:buNone/>
              <a:defRPr/>
            </a:lvl2pPr>
            <a:lvl3pPr marL="540612" indent="0">
              <a:buFontTx/>
              <a:buNone/>
              <a:defRPr/>
            </a:lvl3pPr>
            <a:lvl4pPr marL="720612" indent="0">
              <a:buFontTx/>
              <a:buNone/>
              <a:defRPr/>
            </a:lvl4pPr>
            <a:lvl5pPr marL="900612" indent="0">
              <a:buFontTx/>
              <a:buNone/>
              <a:defRPr/>
            </a:lvl5pPr>
          </a:lstStyle>
          <a:p>
            <a:pPr lvl="0"/>
            <a:r>
              <a:rPr lang="sv-SE"/>
              <a:t>Disclaimer text in here</a:t>
            </a:r>
            <a:endParaRPr lang="sv-SE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76300 w 12192000"/>
              <a:gd name="connsiteY0" fmla="*/ 819150 h 6858000"/>
              <a:gd name="connsiteX1" fmla="*/ 876300 w 12192000"/>
              <a:gd name="connsiteY1" fmla="*/ 6115050 h 6858000"/>
              <a:gd name="connsiteX2" fmla="*/ 11315700 w 12192000"/>
              <a:gd name="connsiteY2" fmla="*/ 6115050 h 6858000"/>
              <a:gd name="connsiteX3" fmla="*/ 11315700 w 12192000"/>
              <a:gd name="connsiteY3" fmla="*/ 8191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6300" y="819150"/>
                </a:moveTo>
                <a:lnTo>
                  <a:pt x="876300" y="6115050"/>
                </a:lnTo>
                <a:lnTo>
                  <a:pt x="11315700" y="6115050"/>
                </a:lnTo>
                <a:lnTo>
                  <a:pt x="11315700" y="8191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DDC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15" name="xVinge"/>
          <p:cNvSpPr>
            <a:spLocks noEditPoints="1"/>
          </p:cNvSpPr>
          <p:nvPr userDrawn="1"/>
        </p:nvSpPr>
        <p:spPr bwMode="auto">
          <a:xfrm>
            <a:off x="5564555" y="1271471"/>
            <a:ext cx="1059360" cy="212338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27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/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tiesSv"/>
          <p:cNvSpPr txBox="1"/>
          <p:nvPr userDrawn="1"/>
        </p:nvSpPr>
        <p:spPr>
          <a:xfrm>
            <a:off x="3023392" y="6030001"/>
            <a:ext cx="61452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sv-SE" sz="1000" b="0" i="0" cap="all" spc="5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Stockholm</a:t>
            </a:r>
            <a:r>
              <a:rPr lang="sv-SE" sz="1000" b="0" i="0" cap="all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Göteborg  Malmö  Helsingborg  Bryssel</a:t>
            </a:r>
            <a:endParaRPr lang="sv-SE" sz="1000" b="0" i="0" cap="all" spc="5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itiesEng" hidden="1"/>
          <p:cNvSpPr txBox="1"/>
          <p:nvPr userDrawn="1"/>
        </p:nvSpPr>
        <p:spPr>
          <a:xfrm>
            <a:off x="3401467" y="6038379"/>
            <a:ext cx="53890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52"/>
              </a:spcBef>
            </a:pPr>
            <a:r>
              <a:rPr lang="sv-SE" sz="1000" b="0" i="0" cap="all" spc="44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Stockholm</a:t>
            </a:r>
            <a:r>
              <a:rPr lang="sv-SE" sz="1000" b="0" i="0" cap="all" spc="44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Gothenburg  Malmö  Helsingborg Brussels</a:t>
            </a:r>
            <a:endParaRPr lang="sv-SE" sz="1000" b="0" i="0" cap="all" spc="44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23005955-6271-4CEC-8405-E99DEC051606}"/>
              </a:ext>
            </a:extLst>
          </p:cNvPr>
          <p:cNvSpPr/>
          <p:nvPr userDrawn="1"/>
        </p:nvSpPr>
        <p:spPr>
          <a:xfrm>
            <a:off x="3993170" y="981073"/>
            <a:ext cx="4203579" cy="4300903"/>
          </a:xfrm>
          <a:custGeom>
            <a:avLst/>
            <a:gdLst>
              <a:gd name="connsiteX0" fmla="*/ 2751178 w 6698900"/>
              <a:gd name="connsiteY0" fmla="*/ 6424639 h 6853997"/>
              <a:gd name="connsiteX1" fmla="*/ 2550487 w 6698900"/>
              <a:gd name="connsiteY1" fmla="*/ 6850522 h 6853997"/>
              <a:gd name="connsiteX2" fmla="*/ 2469699 w 6698900"/>
              <a:gd name="connsiteY2" fmla="*/ 6850522 h 6853997"/>
              <a:gd name="connsiteX3" fmla="*/ 2267576 w 6698900"/>
              <a:gd name="connsiteY3" fmla="*/ 6424639 h 6853997"/>
              <a:gd name="connsiteX4" fmla="*/ 2334775 w 6698900"/>
              <a:gd name="connsiteY4" fmla="*/ 6424639 h 6853997"/>
              <a:gd name="connsiteX5" fmla="*/ 2508996 w 6698900"/>
              <a:gd name="connsiteY5" fmla="*/ 6804249 h 6853997"/>
              <a:gd name="connsiteX6" fmla="*/ 2511232 w 6698900"/>
              <a:gd name="connsiteY6" fmla="*/ 6804249 h 6853997"/>
              <a:gd name="connsiteX7" fmla="*/ 2683980 w 6698900"/>
              <a:gd name="connsiteY7" fmla="*/ 6424639 h 6853997"/>
              <a:gd name="connsiteX8" fmla="*/ 2751161 w 6698900"/>
              <a:gd name="connsiteY8" fmla="*/ 6424639 h 6853997"/>
              <a:gd name="connsiteX9" fmla="*/ 2806553 w 6698900"/>
              <a:gd name="connsiteY9" fmla="*/ 6850522 h 6853997"/>
              <a:gd name="connsiteX10" fmla="*/ 2869355 w 6698900"/>
              <a:gd name="connsiteY10" fmla="*/ 6850522 h 6853997"/>
              <a:gd name="connsiteX11" fmla="*/ 2869355 w 6698900"/>
              <a:gd name="connsiteY11" fmla="*/ 6424631 h 6853997"/>
              <a:gd name="connsiteX12" fmla="*/ 2806553 w 6698900"/>
              <a:gd name="connsiteY12" fmla="*/ 6424631 h 6853997"/>
              <a:gd name="connsiteX13" fmla="*/ 3438243 w 6698900"/>
              <a:gd name="connsiteY13" fmla="*/ 6850522 h 6853997"/>
              <a:gd name="connsiteX14" fmla="*/ 3438243 w 6698900"/>
              <a:gd name="connsiteY14" fmla="*/ 6424639 h 6853997"/>
              <a:gd name="connsiteX15" fmla="*/ 3375490 w 6698900"/>
              <a:gd name="connsiteY15" fmla="*/ 6424639 h 6853997"/>
              <a:gd name="connsiteX16" fmla="*/ 3375490 w 6698900"/>
              <a:gd name="connsiteY16" fmla="*/ 6804249 h 6853997"/>
              <a:gd name="connsiteX17" fmla="*/ 3374000 w 6698900"/>
              <a:gd name="connsiteY17" fmla="*/ 6804249 h 6853997"/>
              <a:gd name="connsiteX18" fmla="*/ 3056221 w 6698900"/>
              <a:gd name="connsiteY18" fmla="*/ 6424639 h 6853997"/>
              <a:gd name="connsiteX19" fmla="*/ 2960586 w 6698900"/>
              <a:gd name="connsiteY19" fmla="*/ 6424639 h 6853997"/>
              <a:gd name="connsiteX20" fmla="*/ 2960586 w 6698900"/>
              <a:gd name="connsiteY20" fmla="*/ 6850522 h 6853997"/>
              <a:gd name="connsiteX21" fmla="*/ 3023329 w 6698900"/>
              <a:gd name="connsiteY21" fmla="*/ 6850522 h 6853997"/>
              <a:gd name="connsiteX22" fmla="*/ 3023329 w 6698900"/>
              <a:gd name="connsiteY22" fmla="*/ 6473793 h 6853997"/>
              <a:gd name="connsiteX23" fmla="*/ 3024811 w 6698900"/>
              <a:gd name="connsiteY23" fmla="*/ 6473793 h 6853997"/>
              <a:gd name="connsiteX24" fmla="*/ 3343219 w 6698900"/>
              <a:gd name="connsiteY24" fmla="*/ 6850530 h 6853997"/>
              <a:gd name="connsiteX25" fmla="*/ 3438259 w 6698900"/>
              <a:gd name="connsiteY25" fmla="*/ 6850530 h 6853997"/>
              <a:gd name="connsiteX26" fmla="*/ 4138244 w 6698900"/>
              <a:gd name="connsiteY26" fmla="*/ 6610492 h 6853997"/>
              <a:gd name="connsiteX27" fmla="*/ 4138244 w 6698900"/>
              <a:gd name="connsiteY27" fmla="*/ 6473466 h 6853997"/>
              <a:gd name="connsiteX28" fmla="*/ 4431321 w 6698900"/>
              <a:gd name="connsiteY28" fmla="*/ 6473466 h 6853997"/>
              <a:gd name="connsiteX29" fmla="*/ 4431321 w 6698900"/>
              <a:gd name="connsiteY29" fmla="*/ 6424639 h 6853997"/>
              <a:gd name="connsiteX30" fmla="*/ 4075442 w 6698900"/>
              <a:gd name="connsiteY30" fmla="*/ 6424639 h 6853997"/>
              <a:gd name="connsiteX31" fmla="*/ 4075442 w 6698900"/>
              <a:gd name="connsiteY31" fmla="*/ 6850522 h 6853997"/>
              <a:gd name="connsiteX32" fmla="*/ 4431321 w 6698900"/>
              <a:gd name="connsiteY32" fmla="*/ 6850522 h 6853997"/>
              <a:gd name="connsiteX33" fmla="*/ 4431321 w 6698900"/>
              <a:gd name="connsiteY33" fmla="*/ 6801720 h 6853997"/>
              <a:gd name="connsiteX34" fmla="*/ 4138244 w 6698900"/>
              <a:gd name="connsiteY34" fmla="*/ 6801720 h 6853997"/>
              <a:gd name="connsiteX35" fmla="*/ 4138244 w 6698900"/>
              <a:gd name="connsiteY35" fmla="*/ 6653365 h 6853997"/>
              <a:gd name="connsiteX36" fmla="*/ 4418761 w 6698900"/>
              <a:gd name="connsiteY36" fmla="*/ 6653365 h 6853997"/>
              <a:gd name="connsiteX37" fmla="*/ 4418761 w 6698900"/>
              <a:gd name="connsiteY37" fmla="*/ 6610492 h 6853997"/>
              <a:gd name="connsiteX38" fmla="*/ 4138244 w 6698900"/>
              <a:gd name="connsiteY38" fmla="*/ 6610492 h 6853997"/>
              <a:gd name="connsiteX39" fmla="*/ 3985199 w 6698900"/>
              <a:gd name="connsiteY39" fmla="*/ 6637581 h 6853997"/>
              <a:gd name="connsiteX40" fmla="*/ 3745965 w 6698900"/>
              <a:gd name="connsiteY40" fmla="*/ 6637581 h 6853997"/>
              <a:gd name="connsiteX41" fmla="*/ 3745965 w 6698900"/>
              <a:gd name="connsiteY41" fmla="*/ 6686424 h 6853997"/>
              <a:gd name="connsiteX42" fmla="*/ 3922406 w 6698900"/>
              <a:gd name="connsiteY42" fmla="*/ 6686424 h 6853997"/>
              <a:gd name="connsiteX43" fmla="*/ 3922406 w 6698900"/>
              <a:gd name="connsiteY43" fmla="*/ 6732973 h 6853997"/>
              <a:gd name="connsiteX44" fmla="*/ 3788779 w 6698900"/>
              <a:gd name="connsiteY44" fmla="*/ 6808252 h 6853997"/>
              <a:gd name="connsiteX45" fmla="*/ 3729745 w 6698900"/>
              <a:gd name="connsiteY45" fmla="*/ 6808252 h 6853997"/>
              <a:gd name="connsiteX46" fmla="*/ 3590910 w 6698900"/>
              <a:gd name="connsiteY46" fmla="*/ 6711955 h 6853997"/>
              <a:gd name="connsiteX47" fmla="*/ 3590910 w 6698900"/>
              <a:gd name="connsiteY47" fmla="*/ 6575113 h 6853997"/>
              <a:gd name="connsiteX48" fmla="*/ 3728238 w 6698900"/>
              <a:gd name="connsiteY48" fmla="*/ 6466968 h 6853997"/>
              <a:gd name="connsiteX49" fmla="*/ 3805719 w 6698900"/>
              <a:gd name="connsiteY49" fmla="*/ 6466968 h 6853997"/>
              <a:gd name="connsiteX50" fmla="*/ 3920865 w 6698900"/>
              <a:gd name="connsiteY50" fmla="*/ 6524587 h 6853997"/>
              <a:gd name="connsiteX51" fmla="*/ 3920865 w 6698900"/>
              <a:gd name="connsiteY51" fmla="*/ 6549021 h 6853997"/>
              <a:gd name="connsiteX52" fmla="*/ 3983608 w 6698900"/>
              <a:gd name="connsiteY52" fmla="*/ 6549021 h 6853997"/>
              <a:gd name="connsiteX53" fmla="*/ 3983608 w 6698900"/>
              <a:gd name="connsiteY53" fmla="*/ 6516079 h 6853997"/>
              <a:gd name="connsiteX54" fmla="*/ 3835965 w 6698900"/>
              <a:gd name="connsiteY54" fmla="*/ 6421240 h 6853997"/>
              <a:gd name="connsiteX55" fmla="*/ 3690607 w 6698900"/>
              <a:gd name="connsiteY55" fmla="*/ 6421240 h 6853997"/>
              <a:gd name="connsiteX56" fmla="*/ 3528159 w 6698900"/>
              <a:gd name="connsiteY56" fmla="*/ 6569452 h 6853997"/>
              <a:gd name="connsiteX57" fmla="*/ 3528159 w 6698900"/>
              <a:gd name="connsiteY57" fmla="*/ 6701203 h 6853997"/>
              <a:gd name="connsiteX58" fmla="*/ 3740756 w 6698900"/>
              <a:gd name="connsiteY58" fmla="*/ 6853997 h 6853997"/>
              <a:gd name="connsiteX59" fmla="*/ 3801289 w 6698900"/>
              <a:gd name="connsiteY59" fmla="*/ 6853997 h 6853997"/>
              <a:gd name="connsiteX60" fmla="*/ 3985158 w 6698900"/>
              <a:gd name="connsiteY60" fmla="*/ 6730168 h 6853997"/>
              <a:gd name="connsiteX61" fmla="*/ 3985158 w 6698900"/>
              <a:gd name="connsiteY61" fmla="*/ 6637581 h 6853997"/>
              <a:gd name="connsiteX62" fmla="*/ 5770063 w 6698900"/>
              <a:gd name="connsiteY62" fmla="*/ -1 h 6853997"/>
              <a:gd name="connsiteX63" fmla="*/ 3349449 w 6698900"/>
              <a:gd name="connsiteY63" fmla="*/ 5044598 h 6853997"/>
              <a:gd name="connsiteX64" fmla="*/ 928834 w 6698900"/>
              <a:gd name="connsiteY64" fmla="*/ -1 h 6853997"/>
              <a:gd name="connsiteX65" fmla="*/ -2 w 6698900"/>
              <a:gd name="connsiteY65" fmla="*/ -1 h 6853997"/>
              <a:gd name="connsiteX66" fmla="*/ 2877176 w 6698900"/>
              <a:gd name="connsiteY66" fmla="*/ 5995977 h 6853997"/>
              <a:gd name="connsiteX67" fmla="*/ 3821805 w 6698900"/>
              <a:gd name="connsiteY67" fmla="*/ 5995977 h 6853997"/>
              <a:gd name="connsiteX68" fmla="*/ 6698899 w 6698900"/>
              <a:gd name="connsiteY68" fmla="*/ -1 h 685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698900" h="6853997">
                <a:moveTo>
                  <a:pt x="2751178" y="6424639"/>
                </a:moveTo>
                <a:lnTo>
                  <a:pt x="2550487" y="6850522"/>
                </a:lnTo>
                <a:lnTo>
                  <a:pt x="2469699" y="6850522"/>
                </a:lnTo>
                <a:lnTo>
                  <a:pt x="2267576" y="6424639"/>
                </a:lnTo>
                <a:lnTo>
                  <a:pt x="2334775" y="6424639"/>
                </a:lnTo>
                <a:lnTo>
                  <a:pt x="2508996" y="6804249"/>
                </a:lnTo>
                <a:lnTo>
                  <a:pt x="2511232" y="6804249"/>
                </a:lnTo>
                <a:lnTo>
                  <a:pt x="2683980" y="6424639"/>
                </a:lnTo>
                <a:lnTo>
                  <a:pt x="2751161" y="6424639"/>
                </a:lnTo>
                <a:moveTo>
                  <a:pt x="2806553" y="6850522"/>
                </a:moveTo>
                <a:lnTo>
                  <a:pt x="2869355" y="6850522"/>
                </a:lnTo>
                <a:lnTo>
                  <a:pt x="2869355" y="6424631"/>
                </a:lnTo>
                <a:lnTo>
                  <a:pt x="2806553" y="6424631"/>
                </a:lnTo>
                <a:close/>
                <a:moveTo>
                  <a:pt x="3438243" y="6850522"/>
                </a:moveTo>
                <a:lnTo>
                  <a:pt x="3438243" y="6424639"/>
                </a:lnTo>
                <a:lnTo>
                  <a:pt x="3375490" y="6424639"/>
                </a:lnTo>
                <a:lnTo>
                  <a:pt x="3375490" y="6804249"/>
                </a:lnTo>
                <a:lnTo>
                  <a:pt x="3374000" y="6804249"/>
                </a:lnTo>
                <a:lnTo>
                  <a:pt x="3056221" y="6424639"/>
                </a:lnTo>
                <a:lnTo>
                  <a:pt x="2960586" y="6424639"/>
                </a:lnTo>
                <a:lnTo>
                  <a:pt x="2960586" y="6850522"/>
                </a:lnTo>
                <a:lnTo>
                  <a:pt x="3023329" y="6850522"/>
                </a:lnTo>
                <a:lnTo>
                  <a:pt x="3023329" y="6473793"/>
                </a:lnTo>
                <a:lnTo>
                  <a:pt x="3024811" y="6473793"/>
                </a:lnTo>
                <a:lnTo>
                  <a:pt x="3343219" y="6850530"/>
                </a:lnTo>
                <a:lnTo>
                  <a:pt x="3438259" y="6850530"/>
                </a:lnTo>
                <a:moveTo>
                  <a:pt x="4138244" y="6610492"/>
                </a:moveTo>
                <a:lnTo>
                  <a:pt x="4138244" y="6473466"/>
                </a:lnTo>
                <a:lnTo>
                  <a:pt x="4431321" y="6473466"/>
                </a:lnTo>
                <a:lnTo>
                  <a:pt x="4431321" y="6424639"/>
                </a:lnTo>
                <a:lnTo>
                  <a:pt x="4075442" y="6424639"/>
                </a:lnTo>
                <a:lnTo>
                  <a:pt x="4075442" y="6850522"/>
                </a:lnTo>
                <a:lnTo>
                  <a:pt x="4431321" y="6850522"/>
                </a:lnTo>
                <a:lnTo>
                  <a:pt x="4431321" y="6801720"/>
                </a:lnTo>
                <a:lnTo>
                  <a:pt x="4138244" y="6801720"/>
                </a:lnTo>
                <a:lnTo>
                  <a:pt x="4138244" y="6653365"/>
                </a:lnTo>
                <a:lnTo>
                  <a:pt x="4418761" y="6653365"/>
                </a:lnTo>
                <a:lnTo>
                  <a:pt x="4418761" y="6610492"/>
                </a:lnTo>
                <a:lnTo>
                  <a:pt x="4138244" y="6610492"/>
                </a:lnTo>
                <a:moveTo>
                  <a:pt x="3985199" y="6637581"/>
                </a:moveTo>
                <a:lnTo>
                  <a:pt x="3745965" y="6637581"/>
                </a:lnTo>
                <a:lnTo>
                  <a:pt x="3745965" y="6686424"/>
                </a:lnTo>
                <a:lnTo>
                  <a:pt x="3922406" y="6686424"/>
                </a:lnTo>
                <a:lnTo>
                  <a:pt x="3922406" y="6732973"/>
                </a:lnTo>
                <a:cubicBezTo>
                  <a:pt x="3922406" y="6793531"/>
                  <a:pt x="3898784" y="6808252"/>
                  <a:pt x="3788779" y="6808252"/>
                </a:cubicBezTo>
                <a:lnTo>
                  <a:pt x="3729745" y="6808252"/>
                </a:lnTo>
                <a:cubicBezTo>
                  <a:pt x="3626331" y="6808252"/>
                  <a:pt x="3590910" y="6784714"/>
                  <a:pt x="3590910" y="6711955"/>
                </a:cubicBezTo>
                <a:lnTo>
                  <a:pt x="3590910" y="6575113"/>
                </a:lnTo>
                <a:cubicBezTo>
                  <a:pt x="3590910" y="6490213"/>
                  <a:pt x="3608638" y="6466968"/>
                  <a:pt x="3728238" y="6466968"/>
                </a:cubicBezTo>
                <a:lnTo>
                  <a:pt x="3805719" y="6466968"/>
                </a:lnTo>
                <a:cubicBezTo>
                  <a:pt x="3895761" y="6466968"/>
                  <a:pt x="3920865" y="6483598"/>
                  <a:pt x="3920865" y="6524587"/>
                </a:cubicBezTo>
                <a:lnTo>
                  <a:pt x="3920865" y="6549021"/>
                </a:lnTo>
                <a:lnTo>
                  <a:pt x="3983608" y="6549021"/>
                </a:lnTo>
                <a:lnTo>
                  <a:pt x="3983608" y="6516079"/>
                </a:lnTo>
                <a:cubicBezTo>
                  <a:pt x="3983608" y="6447348"/>
                  <a:pt x="3919416" y="6421240"/>
                  <a:pt x="3835965" y="6421240"/>
                </a:cubicBezTo>
                <a:lnTo>
                  <a:pt x="3690607" y="6421240"/>
                </a:lnTo>
                <a:cubicBezTo>
                  <a:pt x="3596044" y="6421240"/>
                  <a:pt x="3528159" y="6454139"/>
                  <a:pt x="3528159" y="6569452"/>
                </a:cubicBezTo>
                <a:lnTo>
                  <a:pt x="3528159" y="6701203"/>
                </a:lnTo>
                <a:cubicBezTo>
                  <a:pt x="3528159" y="6832954"/>
                  <a:pt x="3593079" y="6853997"/>
                  <a:pt x="3740756" y="6853997"/>
                </a:cubicBezTo>
                <a:lnTo>
                  <a:pt x="3801289" y="6853997"/>
                </a:lnTo>
                <a:cubicBezTo>
                  <a:pt x="3926785" y="6853997"/>
                  <a:pt x="3985158" y="6830132"/>
                  <a:pt x="3985158" y="6730168"/>
                </a:cubicBezTo>
                <a:lnTo>
                  <a:pt x="3985158" y="6637581"/>
                </a:lnTo>
                <a:moveTo>
                  <a:pt x="5770063" y="-1"/>
                </a:moveTo>
                <a:lnTo>
                  <a:pt x="3349449" y="5044598"/>
                </a:lnTo>
                <a:lnTo>
                  <a:pt x="928834" y="-1"/>
                </a:lnTo>
                <a:lnTo>
                  <a:pt x="-2" y="-1"/>
                </a:lnTo>
                <a:lnTo>
                  <a:pt x="2877176" y="5995977"/>
                </a:lnTo>
                <a:lnTo>
                  <a:pt x="3821805" y="5995977"/>
                </a:lnTo>
                <a:lnTo>
                  <a:pt x="6698899" y="-1"/>
                </a:lnTo>
                <a:close/>
              </a:path>
            </a:pathLst>
          </a:custGeom>
          <a:solidFill>
            <a:schemeClr val="bg1"/>
          </a:solidFill>
          <a:ln w="83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03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1884897"/>
            <a:ext cx="8928100" cy="3992027"/>
          </a:xfrm>
        </p:spPr>
        <p:txBody>
          <a:bodyPr>
            <a:noAutofit/>
          </a:bodyPr>
          <a:lstStyle>
            <a:lvl1pPr marL="357188" indent="-357188">
              <a:buClr>
                <a:schemeClr val="bg2"/>
              </a:buClr>
              <a:buFont typeface="+mj-lt"/>
              <a:buAutoNum type="romanUcPeriod"/>
              <a:defRPr sz="1600">
                <a:solidFill>
                  <a:schemeClr val="bg2"/>
                </a:solidFill>
              </a:defRPr>
            </a:lvl1pPr>
            <a:lvl2pPr marL="808038" indent="-360363">
              <a:buFont typeface="+mj-lt"/>
              <a:buAutoNum type="romanUcPeriod"/>
              <a:defRPr/>
            </a:lvl2pPr>
            <a:lvl3pPr marL="1254125" indent="-271463">
              <a:buFont typeface="+mj-lt"/>
              <a:buAutoNum type="romanUcPeriod"/>
              <a:defRPr/>
            </a:lvl3pPr>
            <a:lvl4pPr marL="1063512" indent="-342900">
              <a:buFont typeface="+mj-lt"/>
              <a:buAutoNum type="romanUcPeriod"/>
              <a:defRPr/>
            </a:lvl4pPr>
            <a:lvl5pPr marL="1243512" indent="-342900">
              <a:buFont typeface="+mj-lt"/>
              <a:buAutoNum type="romanUcPeriod"/>
              <a:defRPr/>
            </a:lvl5pPr>
          </a:lstStyle>
          <a:p>
            <a:pPr lvl="0"/>
            <a:r>
              <a:rPr lang="sv-SE"/>
              <a:t>Click to edit Chapter name</a:t>
            </a:r>
          </a:p>
          <a:p>
            <a:pPr lvl="1"/>
            <a:r>
              <a:rPr lang="sv-SE"/>
              <a:t>Level 2</a:t>
            </a:r>
          </a:p>
          <a:p>
            <a:pPr lvl="2"/>
            <a:r>
              <a:rPr lang="sv-SE"/>
              <a:t>Level 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8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773238"/>
            <a:ext cx="8928100" cy="505342"/>
          </a:xfrm>
        </p:spPr>
        <p:txBody>
          <a:bodyPr rIns="0" anchor="ctr"/>
          <a:lstStyle>
            <a:lvl1pPr marL="0" indent="0" algn="ctr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2349500"/>
            <a:ext cx="8928100" cy="35274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95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0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49" y="1773238"/>
            <a:ext cx="8928101" cy="503634"/>
          </a:xfrm>
        </p:spPr>
        <p:txBody>
          <a:bodyPr rIns="0" anchor="ctr">
            <a:noAutofit/>
          </a:bodyPr>
          <a:lstStyle>
            <a:lvl1pPr marL="0" indent="0" algn="ctr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1769" y="2348431"/>
            <a:ext cx="4319769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631949" y="2780479"/>
            <a:ext cx="4320614" cy="309644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2348431"/>
            <a:ext cx="4319587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39429" y="2780479"/>
            <a:ext cx="4320432" cy="309644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0833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dark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1884897"/>
            <a:ext cx="8928100" cy="3992027"/>
          </a:xfrm>
        </p:spPr>
        <p:txBody>
          <a:bodyPr>
            <a:noAutofit/>
          </a:bodyPr>
          <a:lstStyle>
            <a:lvl1pPr marL="357188" indent="-357188">
              <a:buClr>
                <a:schemeClr val="bg1"/>
              </a:buClr>
              <a:buFont typeface="+mj-lt"/>
              <a:buAutoNum type="romanUcPeriod"/>
              <a:defRPr sz="1600">
                <a:solidFill>
                  <a:schemeClr val="bg1"/>
                </a:solidFill>
              </a:defRPr>
            </a:lvl1pPr>
            <a:lvl2pPr marL="808038" indent="-360363">
              <a:buClr>
                <a:schemeClr val="bg1"/>
              </a:buClr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254125" indent="-271463">
              <a:buClr>
                <a:schemeClr val="bg1"/>
              </a:buClr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063512" indent="-342900">
              <a:buFont typeface="+mj-lt"/>
              <a:buAutoNum type="romanUcPeriod"/>
              <a:defRPr/>
            </a:lvl4pPr>
            <a:lvl5pPr marL="1243512" indent="-342900">
              <a:buFont typeface="+mj-lt"/>
              <a:buAutoNum type="romanUcPeriod"/>
              <a:defRPr/>
            </a:lvl5pPr>
          </a:lstStyle>
          <a:p>
            <a:pPr lvl="0"/>
            <a:r>
              <a:rPr lang="sv-SE"/>
              <a:t>Click to edit Chapter name</a:t>
            </a:r>
          </a:p>
          <a:p>
            <a:pPr lvl="1"/>
            <a:r>
              <a:rPr lang="sv-SE"/>
              <a:t>Level 2</a:t>
            </a:r>
          </a:p>
          <a:p>
            <a:pPr lvl="2"/>
            <a:r>
              <a:rPr lang="sv-SE"/>
              <a:t>Level 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522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(dark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773238"/>
            <a:ext cx="8928100" cy="505342"/>
          </a:xfrm>
        </p:spPr>
        <p:txBody>
          <a:bodyPr rIns="0" anchor="ctr"/>
          <a:lstStyle>
            <a:lvl1pPr marL="0" indent="0" algn="ctr">
              <a:buFontTx/>
              <a:buNone/>
              <a:defRPr sz="2000" b="0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2349499"/>
            <a:ext cx="8928100" cy="35274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502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wo columns (dark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49" y="1773238"/>
            <a:ext cx="8928101" cy="503634"/>
          </a:xfrm>
        </p:spPr>
        <p:txBody>
          <a:bodyPr rIns="0" anchor="ctr">
            <a:noAutofit/>
          </a:bodyPr>
          <a:lstStyle>
            <a:lvl1pPr marL="0" indent="0" algn="ctr">
              <a:buFontTx/>
              <a:buNone/>
              <a:defRPr sz="2000" b="0" i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1769" y="2348431"/>
            <a:ext cx="4319769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631949" y="2780479"/>
            <a:ext cx="4320614" cy="309644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2348431"/>
            <a:ext cx="4319587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39429" y="2780479"/>
            <a:ext cx="4320432" cy="309644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1331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image fram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76301" y="809624"/>
            <a:ext cx="10439400" cy="531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 sz="12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76300 w 12192000"/>
              <a:gd name="connsiteY0" fmla="*/ 819150 h 6858000"/>
              <a:gd name="connsiteX1" fmla="*/ 876300 w 12192000"/>
              <a:gd name="connsiteY1" fmla="*/ 6115050 h 6858000"/>
              <a:gd name="connsiteX2" fmla="*/ 11315700 w 12192000"/>
              <a:gd name="connsiteY2" fmla="*/ 6115050 h 6858000"/>
              <a:gd name="connsiteX3" fmla="*/ 11315700 w 12192000"/>
              <a:gd name="connsiteY3" fmla="*/ 8191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6300" y="819150"/>
                </a:moveTo>
                <a:lnTo>
                  <a:pt x="876300" y="6115050"/>
                </a:lnTo>
                <a:lnTo>
                  <a:pt x="11315700" y="6115050"/>
                </a:lnTo>
                <a:lnTo>
                  <a:pt x="11315700" y="8191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tIns="72000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9803011" y="6394450"/>
            <a:ext cx="1512690" cy="1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0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1884897"/>
            <a:ext cx="8928100" cy="3992027"/>
          </a:xfrm>
        </p:spPr>
        <p:txBody>
          <a:bodyPr>
            <a:noAutofit/>
          </a:bodyPr>
          <a:lstStyle>
            <a:lvl1pPr marL="357188" indent="-357188">
              <a:buClr>
                <a:schemeClr val="bg2"/>
              </a:buClr>
              <a:buFont typeface="+mj-lt"/>
              <a:buAutoNum type="romanUcPeriod"/>
              <a:defRPr sz="1600">
                <a:solidFill>
                  <a:schemeClr val="bg2"/>
                </a:solidFill>
              </a:defRPr>
            </a:lvl1pPr>
            <a:lvl2pPr marL="808038" indent="-360363">
              <a:buFont typeface="+mj-lt"/>
              <a:buAutoNum type="romanUcPeriod"/>
              <a:defRPr/>
            </a:lvl2pPr>
            <a:lvl3pPr marL="1254125" indent="-271463">
              <a:buFont typeface="+mj-lt"/>
              <a:buAutoNum type="romanUcPeriod"/>
              <a:defRPr/>
            </a:lvl3pPr>
            <a:lvl4pPr marL="1063512" indent="-342900">
              <a:buFont typeface="+mj-lt"/>
              <a:buAutoNum type="romanUcPeriod"/>
              <a:defRPr/>
            </a:lvl4pPr>
            <a:lvl5pPr marL="1243512" indent="-342900">
              <a:buFont typeface="+mj-lt"/>
              <a:buAutoNum type="romanUcPeriod"/>
              <a:defRPr/>
            </a:lvl5pPr>
          </a:lstStyle>
          <a:p>
            <a:pPr lvl="0"/>
            <a:r>
              <a:rPr lang="sv-SE"/>
              <a:t>Click to edit Chapter name</a:t>
            </a:r>
          </a:p>
          <a:p>
            <a:pPr lvl="1"/>
            <a:r>
              <a:rPr lang="sv-SE"/>
              <a:t>Level 2</a:t>
            </a:r>
          </a:p>
          <a:p>
            <a:pPr lvl="2"/>
            <a:r>
              <a:rPr lang="sv-SE"/>
              <a:t>Level 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9873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(image fram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76301" y="809624"/>
            <a:ext cx="10439400" cy="531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 sz="12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76300 w 12192000"/>
              <a:gd name="connsiteY0" fmla="*/ 819150 h 6858000"/>
              <a:gd name="connsiteX1" fmla="*/ 876300 w 12192000"/>
              <a:gd name="connsiteY1" fmla="*/ 6115050 h 6858000"/>
              <a:gd name="connsiteX2" fmla="*/ 11315700 w 12192000"/>
              <a:gd name="connsiteY2" fmla="*/ 6115050 h 6858000"/>
              <a:gd name="connsiteX3" fmla="*/ 11315700 w 12192000"/>
              <a:gd name="connsiteY3" fmla="*/ 8191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6300" y="819150"/>
                </a:moveTo>
                <a:lnTo>
                  <a:pt x="876300" y="6115050"/>
                </a:lnTo>
                <a:lnTo>
                  <a:pt x="11315700" y="6115050"/>
                </a:lnTo>
                <a:lnTo>
                  <a:pt x="11315700" y="8191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tIns="72000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773238"/>
            <a:ext cx="8928100" cy="505342"/>
          </a:xfrm>
        </p:spPr>
        <p:txBody>
          <a:bodyPr rIns="0" anchor="ctr"/>
          <a:lstStyle>
            <a:lvl1pPr marL="0" indent="0" algn="ctr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1950" y="2349499"/>
            <a:ext cx="8928100" cy="35274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258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wo columns (image fram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76301" y="809624"/>
            <a:ext cx="10439400" cy="531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 sz="120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76300 w 12192000"/>
              <a:gd name="connsiteY0" fmla="*/ 819150 h 6858000"/>
              <a:gd name="connsiteX1" fmla="*/ 876300 w 12192000"/>
              <a:gd name="connsiteY1" fmla="*/ 6115050 h 6858000"/>
              <a:gd name="connsiteX2" fmla="*/ 11315700 w 12192000"/>
              <a:gd name="connsiteY2" fmla="*/ 6115050 h 6858000"/>
              <a:gd name="connsiteX3" fmla="*/ 11315700 w 12192000"/>
              <a:gd name="connsiteY3" fmla="*/ 8191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76300" y="819150"/>
                </a:moveTo>
                <a:lnTo>
                  <a:pt x="876300" y="6115050"/>
                </a:lnTo>
                <a:lnTo>
                  <a:pt x="11315700" y="6115050"/>
                </a:lnTo>
                <a:lnTo>
                  <a:pt x="11315700" y="8191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tIns="72000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49" y="1773238"/>
            <a:ext cx="8928101" cy="503634"/>
          </a:xfrm>
        </p:spPr>
        <p:txBody>
          <a:bodyPr rIns="0" anchor="ctr">
            <a:noAutofit/>
          </a:bodyPr>
          <a:lstStyle>
            <a:lvl1pPr marL="0" indent="0" algn="ctr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1769" y="2348431"/>
            <a:ext cx="4319769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631949" y="2780479"/>
            <a:ext cx="4320614" cy="309644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2348431"/>
            <a:ext cx="4319587" cy="396000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>
            <a:noAutofit/>
          </a:bodyPr>
          <a:lstStyle>
            <a:lvl1pPr marL="0" indent="0" algn="l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Click to add heading</a:t>
            </a:r>
            <a:endParaRPr lang="sv-SE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39429" y="2780479"/>
            <a:ext cx="4320432" cy="309644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83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015880" y="6394450"/>
            <a:ext cx="4572000" cy="16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016500" y="981075"/>
            <a:ext cx="5543550" cy="71489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16500" y="1773238"/>
            <a:ext cx="5543550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00" y="2349500"/>
            <a:ext cx="5543550" cy="35274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6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39622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>
          <a:xfrm>
            <a:off x="5133730" y="6394450"/>
            <a:ext cx="1512690" cy="1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1631950" y="6394450"/>
            <a:ext cx="3204000" cy="162000"/>
          </a:xfrm>
        </p:spPr>
        <p:txBody>
          <a:bodyPr/>
          <a:lstStyle/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971857" y="6394450"/>
            <a:ext cx="215046" cy="1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6300" y="981075"/>
            <a:ext cx="5543550" cy="71489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1773238"/>
            <a:ext cx="5543550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76300" y="2349499"/>
            <a:ext cx="5543550" cy="3527425"/>
          </a:xfrm>
        </p:spPr>
        <p:txBody>
          <a:bodyPr/>
          <a:lstStyle/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49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89944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03011" y="6394450"/>
            <a:ext cx="1512690" cy="162000"/>
          </a:xfrm>
        </p:spPr>
        <p:txBody>
          <a:bodyPr/>
          <a:lstStyle/>
          <a:p>
            <a:r>
              <a:rPr lang="sv-SE" noProof="0"/>
              <a:t>2024-11-22</a:t>
            </a:r>
            <a:endParaRPr lang="sv-SE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7248128" y="6394450"/>
            <a:ext cx="2340000" cy="162000"/>
          </a:xfrm>
        </p:spPr>
        <p:txBody>
          <a:bodyPr/>
          <a:lstStyle/>
          <a:p>
            <a:r>
              <a:rPr lang="sv-SE" noProof="0"/>
              <a:t>Footer Lorem ipsum dolor sit amet</a:t>
            </a:r>
            <a:endParaRPr lang="sv-SE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sp>
        <p:nvSpPr>
          <p:cNvPr id="15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7248524" y="981075"/>
            <a:ext cx="4608514" cy="71489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48524" y="1773238"/>
            <a:ext cx="4608514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48128" y="2349499"/>
            <a:ext cx="4608056" cy="3527425"/>
          </a:xfrm>
        </p:spPr>
        <p:txBody>
          <a:bodyPr/>
          <a:lstStyle/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8254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67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lef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015879" y="6394450"/>
            <a:ext cx="4536000" cy="1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016500" y="981075"/>
            <a:ext cx="5543550" cy="7148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16500" y="1773238"/>
            <a:ext cx="5543550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00" y="2349499"/>
            <a:ext cx="5543550" cy="35274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2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righ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039622" y="0"/>
            <a:ext cx="4152378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15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9"/>
          </p:nvPr>
        </p:nvSpPr>
        <p:spPr>
          <a:xfrm>
            <a:off x="5133730" y="6394450"/>
            <a:ext cx="151269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1631950" y="6394450"/>
            <a:ext cx="320400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971857" y="6394450"/>
            <a:ext cx="215046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6300" y="981075"/>
            <a:ext cx="5543550" cy="7148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1773238"/>
            <a:ext cx="5543550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76300" y="2349499"/>
            <a:ext cx="5543550" cy="35274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66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large tex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89944" cy="6858000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9803011" y="6394450"/>
            <a:ext cx="151269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7248128" y="6394450"/>
            <a:ext cx="230400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2" name="Title 6"/>
          <p:cNvSpPr>
            <a:spLocks noGrp="1"/>
          </p:cNvSpPr>
          <p:nvPr>
            <p:ph type="title" hasCustomPrompt="1"/>
          </p:nvPr>
        </p:nvSpPr>
        <p:spPr>
          <a:xfrm>
            <a:off x="7248524" y="981075"/>
            <a:ext cx="4608514" cy="7148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Click to add title</a:t>
            </a:r>
            <a:endParaRPr lang="sv-SE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48524" y="1773238"/>
            <a:ext cx="4608514" cy="505342"/>
          </a:xfrm>
        </p:spPr>
        <p:txBody>
          <a:bodyPr rIns="0" anchor="ctr"/>
          <a:lstStyle>
            <a:lvl1pPr marL="0" indent="0" algn="l">
              <a:buFontTx/>
              <a:buNone/>
              <a:defRPr sz="20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Subtitle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48128" y="2349499"/>
            <a:ext cx="4608056" cy="35274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Click to add text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337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1700213"/>
            <a:ext cx="8928100" cy="4176712"/>
          </a:xfrm>
        </p:spPr>
        <p:txBody>
          <a:bodyPr tIns="0" bIns="0" anchor="t" anchorCtr="0">
            <a:noAutofit/>
          </a:bodyPr>
          <a:lstStyle>
            <a:lvl1pPr algn="ctr">
              <a:defRPr sz="8000" b="0" cap="none" baseline="0">
                <a:solidFill>
                  <a:schemeClr val="bg2"/>
                </a:solidFill>
              </a:defRPr>
            </a:lvl1pPr>
          </a:lstStyle>
          <a:p>
            <a:r>
              <a:rPr lang="sv-SE" noProof="0"/>
              <a:t>Text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0" y="604926"/>
            <a:ext cx="8928100" cy="591826"/>
          </a:xfrm>
        </p:spPr>
        <p:txBody>
          <a:bodyPr tIns="0" anchor="b" anchorCtr="0">
            <a:noAutofit/>
          </a:bodyPr>
          <a:lstStyle>
            <a:lvl1pPr marL="0" indent="0" algn="ctr"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Title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63889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Chapter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Select image placeholder to add picture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1700213"/>
            <a:ext cx="8928100" cy="4176712"/>
          </a:xfrm>
        </p:spPr>
        <p:txBody>
          <a:bodyPr tIns="0" bIns="0" anchor="t" anchorCtr="0">
            <a:noAutofit/>
          </a:bodyPr>
          <a:lstStyle>
            <a:lvl1pPr algn="ctr">
              <a:defRPr sz="8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Text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0" y="604926"/>
            <a:ext cx="8928100" cy="591826"/>
          </a:xfrm>
        </p:spPr>
        <p:txBody>
          <a:bodyPr tIns="0" anchor="b" anchorCtr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Title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38323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78334" y="981074"/>
            <a:ext cx="3024336" cy="3312021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7" name="Email 1"/>
          <p:cNvSpPr>
            <a:spLocks noGrp="1"/>
          </p:cNvSpPr>
          <p:nvPr>
            <p:ph type="body" sz="quarter" idx="37" hasCustomPrompt="1"/>
          </p:nvPr>
        </p:nvSpPr>
        <p:spPr>
          <a:xfrm>
            <a:off x="878334" y="5724551"/>
            <a:ext cx="3024000" cy="144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49" name="Mobile 1"/>
          <p:cNvSpPr>
            <a:spLocks noGrp="1"/>
          </p:cNvSpPr>
          <p:nvPr>
            <p:ph type="body" sz="quarter" idx="33" hasCustomPrompt="1"/>
          </p:nvPr>
        </p:nvSpPr>
        <p:spPr>
          <a:xfrm>
            <a:off x="878334" y="5547513"/>
            <a:ext cx="3024000" cy="144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41" name="Direct 1"/>
          <p:cNvSpPr>
            <a:spLocks noGrp="1"/>
          </p:cNvSpPr>
          <p:nvPr>
            <p:ph type="body" sz="quarter" idx="29" hasCustomPrompt="1"/>
          </p:nvPr>
        </p:nvSpPr>
        <p:spPr>
          <a:xfrm>
            <a:off x="878334" y="5370476"/>
            <a:ext cx="3024000" cy="144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33" name="Practice 1"/>
          <p:cNvSpPr>
            <a:spLocks noGrp="1"/>
          </p:cNvSpPr>
          <p:nvPr>
            <p:ph type="body" sz="quarter" idx="25" hasCustomPrompt="1"/>
          </p:nvPr>
        </p:nvSpPr>
        <p:spPr>
          <a:xfrm>
            <a:off x="878334" y="4941168"/>
            <a:ext cx="3024336" cy="180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25" name="Title 1"/>
          <p:cNvSpPr>
            <a:spLocks noGrp="1"/>
          </p:cNvSpPr>
          <p:nvPr>
            <p:ph type="body" sz="quarter" idx="21" hasCustomPrompt="1"/>
          </p:nvPr>
        </p:nvSpPr>
        <p:spPr>
          <a:xfrm>
            <a:off x="878334" y="4729833"/>
            <a:ext cx="3024336" cy="180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16" name="Name 1"/>
          <p:cNvSpPr>
            <a:spLocks noGrp="1"/>
          </p:cNvSpPr>
          <p:nvPr>
            <p:ph type="body" sz="quarter" idx="17" hasCustomPrompt="1"/>
          </p:nvPr>
        </p:nvSpPr>
        <p:spPr>
          <a:xfrm>
            <a:off x="878334" y="4430244"/>
            <a:ext cx="3024336" cy="257898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4225313" y="1260000"/>
            <a:ext cx="6334737" cy="3860453"/>
          </a:xfrm>
        </p:spPr>
        <p:txBody>
          <a:bodyPr numCol="2" spcCol="180000"/>
          <a:lstStyle>
            <a:lvl1pPr marL="142875" indent="-14287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</a:defRPr>
            </a:lvl1pPr>
            <a:lvl2pPr marL="288000" indent="-144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</a:defRPr>
            </a:lvl2pPr>
            <a:lvl3pPr marL="432000" indent="-144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</a:defRPr>
            </a:lvl3pPr>
            <a:lvl4pPr marL="576000" indent="-144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</a:defRPr>
            </a:lvl4pPr>
            <a:lvl5pPr marL="720000" indent="-144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223792" y="925621"/>
            <a:ext cx="6336258" cy="271132"/>
          </a:xfrm>
        </p:spPr>
        <p:txBody>
          <a:bodyPr anchor="t">
            <a:noAutofit/>
          </a:bodyPr>
          <a:lstStyle>
            <a:lvl1pPr algn="l">
              <a:defRPr sz="1600" b="1" cap="none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Type CV Header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4223792" y="5370476"/>
            <a:ext cx="6336258" cy="502614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None/>
              <a:defRPr sz="900" i="1">
                <a:solidFill>
                  <a:schemeClr val="bg2"/>
                </a:solidFill>
              </a:defRPr>
            </a:lvl1pPr>
            <a:lvl2pPr marL="431025" indent="0">
              <a:lnSpc>
                <a:spcPct val="95000"/>
              </a:lnSpc>
              <a:buNone/>
              <a:defRPr sz="900"/>
            </a:lvl2pPr>
            <a:lvl3pPr marL="900612" indent="0">
              <a:lnSpc>
                <a:spcPct val="95000"/>
              </a:lnSpc>
              <a:buNone/>
              <a:defRPr sz="900"/>
            </a:lvl3pPr>
            <a:lvl4pPr marL="1259025" indent="0">
              <a:lnSpc>
                <a:spcPct val="95000"/>
              </a:lnSpc>
              <a:buNone/>
              <a:defRPr sz="900"/>
            </a:lvl4pPr>
            <a:lvl5pPr marL="1619025" indent="0">
              <a:lnSpc>
                <a:spcPct val="95000"/>
              </a:lnSpc>
              <a:buNone/>
              <a:defRPr sz="900"/>
            </a:lvl5pPr>
          </a:lstStyle>
          <a:p>
            <a:pPr lvl="0"/>
            <a:r>
              <a:rPr lang="sv-SE"/>
              <a:t>Additional information/ e.g. Experience Summary (Optional)</a:t>
            </a:r>
            <a:endParaRPr lang="sv-S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1472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">
          <p15:clr>
            <a:srgbClr val="FBAE40"/>
          </p15:clr>
        </p15:guide>
        <p15:guide id="2" orient="horz" pos="32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78336" y="981074"/>
            <a:ext cx="1404000" cy="129579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7" name="Email 1"/>
          <p:cNvSpPr>
            <a:spLocks noGrp="1"/>
          </p:cNvSpPr>
          <p:nvPr>
            <p:ph type="body" sz="quarter" idx="37" hasCustomPrompt="1"/>
          </p:nvPr>
        </p:nvSpPr>
        <p:spPr>
          <a:xfrm>
            <a:off x="2558162" y="2168525"/>
            <a:ext cx="3393375" cy="130821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49" name="Mobile 1"/>
          <p:cNvSpPr>
            <a:spLocks noGrp="1"/>
          </p:cNvSpPr>
          <p:nvPr>
            <p:ph type="body" sz="quarter" idx="33" hasCustomPrompt="1"/>
          </p:nvPr>
        </p:nvSpPr>
        <p:spPr>
          <a:xfrm>
            <a:off x="2558162" y="2018513"/>
            <a:ext cx="3393375" cy="129600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41" name="Direct 1"/>
          <p:cNvSpPr>
            <a:spLocks noGrp="1"/>
          </p:cNvSpPr>
          <p:nvPr>
            <p:ph type="body" sz="quarter" idx="29" hasCustomPrompt="1"/>
          </p:nvPr>
        </p:nvSpPr>
        <p:spPr>
          <a:xfrm>
            <a:off x="2558162" y="1868501"/>
            <a:ext cx="3393375" cy="129600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33" name="Practice 1"/>
          <p:cNvSpPr>
            <a:spLocks noGrp="1"/>
          </p:cNvSpPr>
          <p:nvPr>
            <p:ph type="body" sz="quarter" idx="25" hasCustomPrompt="1"/>
          </p:nvPr>
        </p:nvSpPr>
        <p:spPr>
          <a:xfrm>
            <a:off x="2558163" y="1471555"/>
            <a:ext cx="3393375" cy="1808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SE" sz="9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25" name="Title 1"/>
          <p:cNvSpPr>
            <a:spLocks noGrp="1"/>
          </p:cNvSpPr>
          <p:nvPr>
            <p:ph type="body" sz="quarter" idx="21" hasCustomPrompt="1"/>
          </p:nvPr>
        </p:nvSpPr>
        <p:spPr>
          <a:xfrm>
            <a:off x="2558163" y="1285874"/>
            <a:ext cx="3393375" cy="165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SE" sz="11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16" name="Name 1"/>
          <p:cNvSpPr>
            <a:spLocks noGrp="1"/>
          </p:cNvSpPr>
          <p:nvPr>
            <p:ph type="body" sz="quarter" idx="17" hasCustomPrompt="1"/>
          </p:nvPr>
        </p:nvSpPr>
        <p:spPr>
          <a:xfrm>
            <a:off x="2558163" y="980728"/>
            <a:ext cx="3393375" cy="2520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878335" y="2420884"/>
            <a:ext cx="5073203" cy="3455756"/>
          </a:xfrm>
        </p:spPr>
        <p:txBody>
          <a:bodyPr numCol="2" spcCol="108000"/>
          <a:lstStyle>
            <a:lvl1pPr marL="80963" indent="-80963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1pPr>
            <a:lvl2pPr marL="1428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2pPr>
            <a:lvl3pPr marL="216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3pPr>
            <a:lvl4pPr marL="288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4pPr>
            <a:lvl5pPr marL="3587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74629" y="548680"/>
            <a:ext cx="10442741" cy="288032"/>
          </a:xfrm>
        </p:spPr>
        <p:txBody>
          <a:bodyPr>
            <a:normAutofit/>
          </a:bodyPr>
          <a:lstStyle>
            <a:lvl1pPr algn="l">
              <a:defRPr sz="1600" b="1" cap="none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Type CV header</a:t>
            </a:r>
            <a:endParaRPr lang="sv-SE" dirty="0"/>
          </a:p>
        </p:txBody>
      </p:sp>
      <p:sp>
        <p:nvSpPr>
          <p:cNvPr id="32" name="Picture Placeholder 1"/>
          <p:cNvSpPr>
            <a:spLocks noGrp="1"/>
          </p:cNvSpPr>
          <p:nvPr>
            <p:ph type="pic" sz="quarter" idx="42"/>
          </p:nvPr>
        </p:nvSpPr>
        <p:spPr>
          <a:xfrm>
            <a:off x="6254399" y="981074"/>
            <a:ext cx="1404000" cy="129579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34" name="Email 1"/>
          <p:cNvSpPr>
            <a:spLocks noGrp="1"/>
          </p:cNvSpPr>
          <p:nvPr>
            <p:ph type="body" sz="quarter" idx="43" hasCustomPrompt="1"/>
          </p:nvPr>
        </p:nvSpPr>
        <p:spPr>
          <a:xfrm>
            <a:off x="7926276" y="2168525"/>
            <a:ext cx="3394800" cy="130821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36" name="Mobile 1"/>
          <p:cNvSpPr>
            <a:spLocks noGrp="1"/>
          </p:cNvSpPr>
          <p:nvPr>
            <p:ph type="body" sz="quarter" idx="44" hasCustomPrompt="1"/>
          </p:nvPr>
        </p:nvSpPr>
        <p:spPr>
          <a:xfrm>
            <a:off x="7926276" y="2018513"/>
            <a:ext cx="3394800" cy="129600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37" name="Direct 1"/>
          <p:cNvSpPr>
            <a:spLocks noGrp="1"/>
          </p:cNvSpPr>
          <p:nvPr>
            <p:ph type="body" sz="quarter" idx="45" hasCustomPrompt="1"/>
          </p:nvPr>
        </p:nvSpPr>
        <p:spPr>
          <a:xfrm>
            <a:off x="7926276" y="1868501"/>
            <a:ext cx="3394800" cy="129600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38" name="Practice 1"/>
          <p:cNvSpPr>
            <a:spLocks noGrp="1"/>
          </p:cNvSpPr>
          <p:nvPr>
            <p:ph type="body" sz="quarter" idx="46" hasCustomPrompt="1"/>
          </p:nvPr>
        </p:nvSpPr>
        <p:spPr>
          <a:xfrm>
            <a:off x="7926276" y="1471555"/>
            <a:ext cx="3394800" cy="1808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SE" sz="9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39" name="Title 1"/>
          <p:cNvSpPr>
            <a:spLocks noGrp="1"/>
          </p:cNvSpPr>
          <p:nvPr>
            <p:ph type="body" sz="quarter" idx="47" hasCustomPrompt="1"/>
          </p:nvPr>
        </p:nvSpPr>
        <p:spPr>
          <a:xfrm>
            <a:off x="7926276" y="1285874"/>
            <a:ext cx="3394800" cy="165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SE" sz="11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42" name="Name 1"/>
          <p:cNvSpPr>
            <a:spLocks noGrp="1"/>
          </p:cNvSpPr>
          <p:nvPr>
            <p:ph type="body" sz="quarter" idx="48" hasCustomPrompt="1"/>
          </p:nvPr>
        </p:nvSpPr>
        <p:spPr>
          <a:xfrm>
            <a:off x="7926276" y="980728"/>
            <a:ext cx="3394800" cy="2520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49"/>
          </p:nvPr>
        </p:nvSpPr>
        <p:spPr>
          <a:xfrm>
            <a:off x="6240463" y="2420889"/>
            <a:ext cx="5086337" cy="3456036"/>
          </a:xfrm>
        </p:spPr>
        <p:txBody>
          <a:bodyPr numCol="2" spcCol="108000"/>
          <a:lstStyle>
            <a:lvl1pPr marL="72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1pPr>
            <a:lvl2pPr marL="1428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2pPr>
            <a:lvl3pPr marL="216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3pPr>
            <a:lvl4pPr marL="288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4pPr>
            <a:lvl5pPr marL="3587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5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152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1994" y="547200"/>
            <a:ext cx="10448012" cy="288000"/>
          </a:xfrm>
        </p:spPr>
        <p:txBody>
          <a:bodyPr>
            <a:normAutofit/>
          </a:bodyPr>
          <a:lstStyle>
            <a:lvl1pPr algn="l">
              <a:defRPr sz="1600" b="1" cap="none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Type CV header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78400" y="981074"/>
            <a:ext cx="1404000" cy="129579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7" name="Email 1"/>
          <p:cNvSpPr>
            <a:spLocks noGrp="1"/>
          </p:cNvSpPr>
          <p:nvPr>
            <p:ph type="body" sz="quarter" idx="37" hasCustomPrompt="1"/>
          </p:nvPr>
        </p:nvSpPr>
        <p:spPr>
          <a:xfrm>
            <a:off x="2495600" y="2177332"/>
            <a:ext cx="1692000" cy="121056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49" name="Mobile 1"/>
          <p:cNvSpPr>
            <a:spLocks noGrp="1"/>
          </p:cNvSpPr>
          <p:nvPr>
            <p:ph type="body" sz="quarter" idx="33" hasCustomPrompt="1"/>
          </p:nvPr>
        </p:nvSpPr>
        <p:spPr>
          <a:xfrm>
            <a:off x="2495600" y="2020346"/>
            <a:ext cx="1692000" cy="1224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41" name="Direct 1"/>
          <p:cNvSpPr>
            <a:spLocks noGrp="1"/>
          </p:cNvSpPr>
          <p:nvPr>
            <p:ph type="body" sz="quarter" idx="29" hasCustomPrompt="1"/>
          </p:nvPr>
        </p:nvSpPr>
        <p:spPr>
          <a:xfrm>
            <a:off x="2495600" y="1863360"/>
            <a:ext cx="1692000" cy="1224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33" name="Practice 1"/>
          <p:cNvSpPr>
            <a:spLocks noGrp="1"/>
          </p:cNvSpPr>
          <p:nvPr>
            <p:ph type="body" sz="quarter" idx="25" hasCustomPrompt="1"/>
          </p:nvPr>
        </p:nvSpPr>
        <p:spPr>
          <a:xfrm>
            <a:off x="2495600" y="1447200"/>
            <a:ext cx="1692000" cy="10800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25" name="Title 1"/>
          <p:cNvSpPr>
            <a:spLocks noGrp="1"/>
          </p:cNvSpPr>
          <p:nvPr>
            <p:ph type="body" sz="quarter" idx="21" hasCustomPrompt="1"/>
          </p:nvPr>
        </p:nvSpPr>
        <p:spPr>
          <a:xfrm>
            <a:off x="2495600" y="1291211"/>
            <a:ext cx="1692000" cy="108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16" name="Name 1"/>
          <p:cNvSpPr>
            <a:spLocks noGrp="1"/>
          </p:cNvSpPr>
          <p:nvPr>
            <p:ph type="body" sz="quarter" idx="17" hasCustomPrompt="1"/>
          </p:nvPr>
        </p:nvSpPr>
        <p:spPr>
          <a:xfrm>
            <a:off x="2495600" y="981075"/>
            <a:ext cx="1692000" cy="235271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878400" y="2420937"/>
            <a:ext cx="3294000" cy="3457861"/>
          </a:xfrm>
        </p:spPr>
        <p:txBody>
          <a:bodyPr/>
          <a:lstStyle>
            <a:lvl1pPr marL="72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1pPr>
            <a:lvl2pPr marL="1428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2pPr>
            <a:lvl3pPr marL="216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3pPr>
            <a:lvl4pPr marL="288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4pPr>
            <a:lvl5pPr marL="3587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7" name="Picture Placeholder 1"/>
          <p:cNvSpPr>
            <a:spLocks noGrp="1"/>
          </p:cNvSpPr>
          <p:nvPr>
            <p:ph type="pic" sz="quarter" idx="42"/>
          </p:nvPr>
        </p:nvSpPr>
        <p:spPr>
          <a:xfrm>
            <a:off x="4486322" y="981074"/>
            <a:ext cx="1404000" cy="129579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50" name="Email 1"/>
          <p:cNvSpPr>
            <a:spLocks noGrp="1"/>
          </p:cNvSpPr>
          <p:nvPr>
            <p:ph type="body" sz="quarter" idx="43" hasCustomPrompt="1"/>
          </p:nvPr>
        </p:nvSpPr>
        <p:spPr>
          <a:xfrm>
            <a:off x="6057079" y="2175468"/>
            <a:ext cx="1692000" cy="121056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55" name="Mobile 1"/>
          <p:cNvSpPr>
            <a:spLocks noGrp="1"/>
          </p:cNvSpPr>
          <p:nvPr>
            <p:ph type="body" sz="quarter" idx="44" hasCustomPrompt="1"/>
          </p:nvPr>
        </p:nvSpPr>
        <p:spPr>
          <a:xfrm>
            <a:off x="6057079" y="2018482"/>
            <a:ext cx="1692000" cy="122400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58" name="Direct 1"/>
          <p:cNvSpPr>
            <a:spLocks noGrp="1"/>
          </p:cNvSpPr>
          <p:nvPr>
            <p:ph type="body" sz="quarter" idx="45" hasCustomPrompt="1"/>
          </p:nvPr>
        </p:nvSpPr>
        <p:spPr>
          <a:xfrm>
            <a:off x="6057079" y="1861496"/>
            <a:ext cx="1692000" cy="122400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59" name="Practice 1"/>
          <p:cNvSpPr>
            <a:spLocks noGrp="1"/>
          </p:cNvSpPr>
          <p:nvPr>
            <p:ph type="body" sz="quarter" idx="46" hasCustomPrompt="1"/>
          </p:nvPr>
        </p:nvSpPr>
        <p:spPr>
          <a:xfrm>
            <a:off x="6057079" y="1447200"/>
            <a:ext cx="1692000" cy="10800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60" name="Title 1"/>
          <p:cNvSpPr>
            <a:spLocks noGrp="1"/>
          </p:cNvSpPr>
          <p:nvPr>
            <p:ph type="body" sz="quarter" idx="47" hasCustomPrompt="1"/>
          </p:nvPr>
        </p:nvSpPr>
        <p:spPr>
          <a:xfrm>
            <a:off x="6057079" y="1287225"/>
            <a:ext cx="1692000" cy="108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62" name="Name 1"/>
          <p:cNvSpPr>
            <a:spLocks noGrp="1"/>
          </p:cNvSpPr>
          <p:nvPr>
            <p:ph type="body" sz="quarter" idx="48" hasCustomPrompt="1"/>
          </p:nvPr>
        </p:nvSpPr>
        <p:spPr>
          <a:xfrm>
            <a:off x="6057079" y="980053"/>
            <a:ext cx="1692000" cy="236683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75" name="Text Placeholder 10"/>
          <p:cNvSpPr>
            <a:spLocks noGrp="1"/>
          </p:cNvSpPr>
          <p:nvPr>
            <p:ph type="body" sz="quarter" idx="49"/>
          </p:nvPr>
        </p:nvSpPr>
        <p:spPr>
          <a:xfrm>
            <a:off x="4461260" y="2420937"/>
            <a:ext cx="3294000" cy="3457861"/>
          </a:xfrm>
        </p:spPr>
        <p:txBody>
          <a:bodyPr/>
          <a:lstStyle>
            <a:lvl1pPr marL="72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1pPr>
            <a:lvl2pPr marL="1428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2pPr>
            <a:lvl3pPr marL="216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3pPr>
            <a:lvl4pPr marL="288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4pPr>
            <a:lvl5pPr marL="3587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76" name="Picture Placeholder 1"/>
          <p:cNvSpPr>
            <a:spLocks noGrp="1"/>
          </p:cNvSpPr>
          <p:nvPr>
            <p:ph type="pic" sz="quarter" idx="50"/>
          </p:nvPr>
        </p:nvSpPr>
        <p:spPr>
          <a:xfrm>
            <a:off x="8027074" y="981074"/>
            <a:ext cx="1404000" cy="129579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/>
              <a:t>Click icon to add picture</a:t>
            </a:r>
            <a:endParaRPr lang="sv-SE" dirty="0"/>
          </a:p>
        </p:txBody>
      </p:sp>
      <p:sp>
        <p:nvSpPr>
          <p:cNvPr id="77" name="Email 1"/>
          <p:cNvSpPr>
            <a:spLocks noGrp="1"/>
          </p:cNvSpPr>
          <p:nvPr>
            <p:ph type="body" sz="quarter" idx="51" hasCustomPrompt="1"/>
          </p:nvPr>
        </p:nvSpPr>
        <p:spPr>
          <a:xfrm>
            <a:off x="9622893" y="2175468"/>
            <a:ext cx="1692000" cy="121056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name@vinge.se</a:t>
            </a:r>
            <a:endParaRPr lang="sv-SE" dirty="0"/>
          </a:p>
        </p:txBody>
      </p:sp>
      <p:sp>
        <p:nvSpPr>
          <p:cNvPr id="78" name="Mobile 1"/>
          <p:cNvSpPr>
            <a:spLocks noGrp="1"/>
          </p:cNvSpPr>
          <p:nvPr>
            <p:ph type="body" sz="quarter" idx="52" hasCustomPrompt="1"/>
          </p:nvPr>
        </p:nvSpPr>
        <p:spPr>
          <a:xfrm>
            <a:off x="9622893" y="2018482"/>
            <a:ext cx="1692000" cy="122400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+46(0)70 714 00 00</a:t>
            </a:r>
            <a:endParaRPr lang="sv-SE" dirty="0"/>
          </a:p>
        </p:txBody>
      </p:sp>
      <p:sp>
        <p:nvSpPr>
          <p:cNvPr id="79" name="Direct 1"/>
          <p:cNvSpPr>
            <a:spLocks noGrp="1"/>
          </p:cNvSpPr>
          <p:nvPr>
            <p:ph type="body" sz="quarter" idx="53" hasCustomPrompt="1"/>
          </p:nvPr>
        </p:nvSpPr>
        <p:spPr>
          <a:xfrm>
            <a:off x="9622893" y="1861496"/>
            <a:ext cx="1692000" cy="122400"/>
          </a:xfrm>
        </p:spPr>
        <p:txBody>
          <a:bodyPr anchor="b"/>
          <a:lstStyle>
            <a:lvl1pPr marL="0" indent="0">
              <a:buNone/>
              <a:defRPr sz="7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+46(0)10 614 00 00</a:t>
            </a:r>
            <a:endParaRPr lang="sv-SE" dirty="0"/>
          </a:p>
        </p:txBody>
      </p:sp>
      <p:sp>
        <p:nvSpPr>
          <p:cNvPr id="80" name="Practice 1"/>
          <p:cNvSpPr>
            <a:spLocks noGrp="1"/>
          </p:cNvSpPr>
          <p:nvPr>
            <p:ph type="body" sz="quarter" idx="54" hasCustomPrompt="1"/>
          </p:nvPr>
        </p:nvSpPr>
        <p:spPr>
          <a:xfrm>
            <a:off x="9622893" y="1447200"/>
            <a:ext cx="1692000" cy="10800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Practice Area (optional)</a:t>
            </a:r>
            <a:endParaRPr lang="sv-SE" dirty="0"/>
          </a:p>
        </p:txBody>
      </p:sp>
      <p:sp>
        <p:nvSpPr>
          <p:cNvPr id="81" name="Title 1"/>
          <p:cNvSpPr>
            <a:spLocks noGrp="1"/>
          </p:cNvSpPr>
          <p:nvPr>
            <p:ph type="body" sz="quarter" idx="55" hasCustomPrompt="1"/>
          </p:nvPr>
        </p:nvSpPr>
        <p:spPr>
          <a:xfrm>
            <a:off x="9622893" y="1292606"/>
            <a:ext cx="1692000" cy="108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sv-SE"/>
              <a:t>Title</a:t>
            </a:r>
            <a:endParaRPr lang="sv-SE" dirty="0"/>
          </a:p>
        </p:txBody>
      </p:sp>
      <p:sp>
        <p:nvSpPr>
          <p:cNvPr id="82" name="Name 1"/>
          <p:cNvSpPr>
            <a:spLocks noGrp="1"/>
          </p:cNvSpPr>
          <p:nvPr>
            <p:ph type="body" sz="quarter" idx="56" hasCustomPrompt="1"/>
          </p:nvPr>
        </p:nvSpPr>
        <p:spPr>
          <a:xfrm>
            <a:off x="9622893" y="979663"/>
            <a:ext cx="1692000" cy="236683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Name</a:t>
            </a:r>
            <a:endParaRPr lang="sv-SE" dirty="0"/>
          </a:p>
        </p:txBody>
      </p:sp>
      <p:sp>
        <p:nvSpPr>
          <p:cNvPr id="88" name="Text Placeholder 10"/>
          <p:cNvSpPr>
            <a:spLocks noGrp="1"/>
          </p:cNvSpPr>
          <p:nvPr>
            <p:ph type="body" sz="quarter" idx="57"/>
          </p:nvPr>
        </p:nvSpPr>
        <p:spPr>
          <a:xfrm>
            <a:off x="8027074" y="2420937"/>
            <a:ext cx="3294000" cy="3457861"/>
          </a:xfrm>
        </p:spPr>
        <p:txBody>
          <a:bodyPr/>
          <a:lstStyle>
            <a:lvl1pPr marL="72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1pPr>
            <a:lvl2pPr marL="1428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2pPr>
            <a:lvl3pPr marL="216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3pPr>
            <a:lvl4pPr marL="288000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4pPr>
            <a:lvl5pPr marL="358775" indent="-72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1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88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03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65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7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9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6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E495-9C8E-430B-B332-E2977A5BFE58}" type="datetimeFigureOut">
              <a:rPr lang="en-GB" smtClean="0"/>
              <a:t>29/07/2025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6A12-8F2A-4F8B-9125-256AD2DA725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1D50F159-8059-5379-CBEA-03C8B11524C3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1950" y="981075"/>
            <a:ext cx="8928100" cy="71489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Click to add title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50" y="2349499"/>
            <a:ext cx="8928100" cy="3527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Click to add text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3011" y="6394450"/>
            <a:ext cx="151269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/>
              <a:t>2024-11-22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1950" y="6394450"/>
            <a:ext cx="446357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/>
              <a:t>Footer Lorem ipsum dolor sit amet</a:t>
            </a:r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641138" y="6394450"/>
            <a:ext cx="215046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Vinge"/>
          <p:cNvSpPr>
            <a:spLocks noEditPoints="1"/>
          </p:cNvSpPr>
          <p:nvPr userDrawn="1"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6" name="xxLanguageTextBox">
            <a:extLst>
              <a:ext uri="{FF2B5EF4-FFF2-40B4-BE49-F238E27FC236}">
                <a16:creationId xmlns:a16="http://schemas.microsoft.com/office/drawing/2014/main" id="{D2085130-2357-BF25-72F5-9C5F8AC18E43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7108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2"/>
        </a:buClr>
        <a:buFont typeface="Times New Roman" panose="02020603050405020304" pitchFamily="18" charset="0"/>
        <a:buChar char="−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612000" indent="-1809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Times New Roman" panose="02020603050405020304" pitchFamily="18" charset="0"/>
        <a:buChar char="−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1080000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Times New Roman" panose="02020603050405020304" pitchFamily="18" charset="0"/>
        <a:buChar char="−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440000" indent="-180975" algn="l" defTabSz="962025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Times New Roman" panose="02020603050405020304" pitchFamily="18" charset="0"/>
        <a:buChar char="−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800000" indent="-1809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Times New Roman" panose="02020603050405020304" pitchFamily="18" charset="0"/>
        <a:buChar char="−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1257300" indent="-1809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148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pos="1028">
          <p15:clr>
            <a:srgbClr val="F26B43"/>
          </p15:clr>
        </p15:guide>
        <p15:guide id="7" pos="7469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pos="6652">
          <p15:clr>
            <a:srgbClr val="F26B43"/>
          </p15:clr>
        </p15:guide>
        <p15:guide id="10" pos="211">
          <p15:clr>
            <a:srgbClr val="F26B43"/>
          </p15:clr>
        </p15:guide>
        <p15:guide id="11" orient="horz" pos="1117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ertedImage">
            <a:extLst>
              <a:ext uri="{FF2B5EF4-FFF2-40B4-BE49-F238E27FC236}">
                <a16:creationId xmlns:a16="http://schemas.microsoft.com/office/drawing/2014/main" id="{80E7C98E-505E-48E3-A986-E040353DB06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3"/>
          <a:srcRect t="7796" b="7796"/>
          <a:stretch>
            <a:fillRect/>
          </a:stretch>
        </p:blipFill>
        <p:spPr>
          <a:xfrm>
            <a:off x="12357" y="12357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8F01D-57FD-4D15-98F5-EE176E26E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D8933-BAC8-405D-98EB-3AF40E721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Branschmingel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Vinge den 28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EA4DFB-F40A-46D0-96F3-179425B83D5F}"/>
              </a:ext>
            </a:extLst>
          </p:cNvPr>
          <p:cNvSpPr txBox="1">
            <a:spLocks/>
          </p:cNvSpPr>
          <p:nvPr/>
        </p:nvSpPr>
        <p:spPr>
          <a:xfrm>
            <a:off x="2585101" y="4295271"/>
            <a:ext cx="7021798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1025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612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9025" indent="0" algn="ctr" defTabSz="96202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9025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C2D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E3C2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Vinge">
            <a:extLst>
              <a:ext uri="{FF2B5EF4-FFF2-40B4-BE49-F238E27FC236}">
                <a16:creationId xmlns:a16="http://schemas.microsoft.com/office/drawing/2014/main" id="{15FDBD24-331E-465E-85C1-5B276575D8DC}"/>
              </a:ext>
            </a:extLst>
          </p:cNvPr>
          <p:cNvSpPr>
            <a:spLocks noEditPoints="1"/>
          </p:cNvSpPr>
          <p:nvPr/>
        </p:nvSpPr>
        <p:spPr bwMode="auto">
          <a:xfrm>
            <a:off x="5564555" y="1271471"/>
            <a:ext cx="1059360" cy="212338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5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sertedImage">
            <a:extLst>
              <a:ext uri="{FF2B5EF4-FFF2-40B4-BE49-F238E27FC236}">
                <a16:creationId xmlns:a16="http://schemas.microsoft.com/office/drawing/2014/main" id="{693E2C08-DC04-E4CD-773C-2184A1421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9C3AA-1B62-939C-8294-C150BD5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48" y="631439"/>
            <a:ext cx="6737197" cy="714893"/>
          </a:xfrm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gäller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försäkringsföretag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tjänstepensionsföretag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0B61-05C8-0DBF-9D25-8A4F2050B7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E9962-3558-A249-B9F1-2F19DCB188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835" y="1780883"/>
            <a:ext cx="7165427" cy="496003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 för </a:t>
            </a: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företaget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överträdelse av lag m.m. ska fastställas till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högst 50 miljoner kronor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får inte överstiga tio procent av omsättningen 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 får inte vara så stor att företaget inte uppfyller stabilitetsprincipen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 för </a:t>
            </a: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försäkringsföretag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överträdelse av penningtvättslagen m.m. överensstämmer med vad som gäller för kreditinstitut och värdepappersinstitut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fysisk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endast vid överträdelse av penningtvättslagen (endast försäkringsföretag) eller DORA-förordningen (från 17 januari 2025) 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D33FC-4EED-3473-45B3-96409120DC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75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sertedImage">
            <a:extLst>
              <a:ext uri="{FF2B5EF4-FFF2-40B4-BE49-F238E27FC236}">
                <a16:creationId xmlns:a16="http://schemas.microsoft.com/office/drawing/2014/main" id="{693E2C08-DC04-E4CD-773C-2184A1421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9C3AA-1B62-939C-8294-C150BD5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54" y="687195"/>
            <a:ext cx="5925503" cy="714893"/>
          </a:xfrm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gäller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kreditinstitut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värdepappersinstitut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0B61-05C8-0DBF-9D25-8A4F2050B7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E9962-3558-A249-B9F1-2F19DCB188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835" y="1780883"/>
            <a:ext cx="7165427" cy="496003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 för </a:t>
            </a: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institutet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överträdelse av lag m.m. ska fastställas till högst det högsta av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 procent av institutets, eller koncernens, omsättning,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två gånger den vinst som institutet gjort till följd av regelöverträdelsen, om beloppet går att fastställa, </a:t>
            </a:r>
          </a:p>
          <a:p>
            <a:pPr marL="457200" lvl="1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 belopp motsvarande fem miljoner euro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fysisk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överträdelse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överträdelsekatalog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 fastställas till högst det högsta av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 belopp motsvarande fem miljoner euro </a:t>
            </a:r>
          </a:p>
          <a:p>
            <a:pPr marL="457200" lvl="1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 </a:t>
            </a:r>
          </a:p>
          <a:p>
            <a:pPr lvl="1"/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två gånger den vinst som den fysiska personen gjort till följd av regelöverträdelsen, om beloppet går att fastställa </a:t>
            </a:r>
          </a:p>
          <a:p>
            <a:pPr lvl="1"/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D33FC-4EED-3473-45B3-96409120DC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34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F2E5AC-5678-B050-F818-698B55FCA1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3A4E-30D7-9A44-911A-8012875E4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7C8BA-D360-65AE-79C0-030329D7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7" y="981075"/>
            <a:ext cx="10470994" cy="714893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Sanktionsavgifter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FRL och LTF –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några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kommentarer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0EBAD-A0FD-418C-670A-A68F6AE11E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9298" y="1616927"/>
            <a:ext cx="9210752" cy="441588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Tillsynens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lagstiftningens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huvudsyfte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kundskydd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Finansiell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stabilitet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beaktas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utan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påverkar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huvudsyftet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Försäkrings/tjänstepensionsföretag bedriver ingen betalningsförmedling och försäkringstagarnas kapital är aldrig omedelbart tillgängligt</a:t>
            </a:r>
          </a:p>
          <a:p>
            <a:pPr marL="0" indent="0">
              <a:buNone/>
            </a:pP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Brott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 den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näringsrättsliga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regleringen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hotar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finansiella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stabiliteten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betydande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försäkringsmarknaden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består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ömsesidiga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icke-vinstutdelande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bolag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ömsesidigt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verkande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bolag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skulle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höjda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sanktionsavgifter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kunna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motverka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syftet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GB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regleringen</a:t>
            </a:r>
            <a:endParaRPr lang="en-GB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ertedImage">
            <a:extLst>
              <a:ext uri="{FF2B5EF4-FFF2-40B4-BE49-F238E27FC236}">
                <a16:creationId xmlns:a16="http://schemas.microsoft.com/office/drawing/2014/main" id="{58B874B9-ED3E-CDAF-4751-C7924245629D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3CEF3-C747-2C47-609F-DFED5017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981075"/>
            <a:ext cx="6248582" cy="714893"/>
          </a:xfrm>
        </p:spPr>
        <p:txBody>
          <a:bodyPr/>
          <a:lstStyle/>
          <a:p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Ytterligare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sanktioner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gång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E698-CF21-8466-8B4B-5504F20106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</a:rPr>
              <a:t>Olovlig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finansiell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verksamhet</a:t>
            </a:r>
            <a:r>
              <a:rPr lang="en-GB" b="1" dirty="0">
                <a:solidFill>
                  <a:schemeClr val="tx1"/>
                </a:solidFill>
              </a:rPr>
              <a:t> – PM 2024-10-02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C9ED4-7C8E-0D0D-4FFB-BEE0FB4E96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5880" y="2349499"/>
            <a:ext cx="5654915" cy="4200526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Olovlig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finansiell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verksamhet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Böter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fängelse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högst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två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Uppsåt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oaktsamhet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Grov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olovlig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finansiell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verksamhet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Böter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fängelse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högst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sex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Uppsåt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800"/>
              </a:spcBef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Avsaknad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tillstånd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bedriva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tjänstepensionsverksamhet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025" lvl="1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tillstånd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försäkringsklass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(Falck Försäkring)</a:t>
            </a:r>
          </a:p>
        </p:txBody>
      </p:sp>
      <p:sp>
        <p:nvSpPr>
          <p:cNvPr id="8" name="Vinge">
            <a:extLst>
              <a:ext uri="{FF2B5EF4-FFF2-40B4-BE49-F238E27FC236}">
                <a16:creationId xmlns:a16="http://schemas.microsoft.com/office/drawing/2014/main" id="{9B1DC58B-F4FC-9543-6CAC-7E6FB5D5AEA1}"/>
              </a:ext>
            </a:extLst>
          </p:cNvPr>
          <p:cNvSpPr>
            <a:spLocks noEditPoints="1"/>
          </p:cNvSpPr>
          <p:nvPr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04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sertedImage">
            <a:extLst>
              <a:ext uri="{FF2B5EF4-FFF2-40B4-BE49-F238E27FC236}">
                <a16:creationId xmlns:a16="http://schemas.microsoft.com/office/drawing/2014/main" id="{366E05B9-A74D-8E43-AAD3-23E94B6FDB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B7548-D330-2DCC-70AB-4A7D4DF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98" y="978857"/>
            <a:ext cx="6995214" cy="803290"/>
          </a:xfrm>
        </p:spPr>
        <p:txBody>
          <a:bodyPr/>
          <a:lstStyle/>
          <a:p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Utredning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sv-SE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krishantering för försäkringsföretag och ändringar i Solvens II-direktivet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BA7D2-E679-E395-DA31-5C992D35F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8697" y="2769312"/>
            <a:ext cx="6079662" cy="353818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Utredning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tillsattes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(Dir. 2024:77)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Särskild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utredare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Gransbo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Uppdraget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redovisas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senast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9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27402F-8C63-96EB-781E-548C9CDE90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93977-9171-9212-6399-63394808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Utredningens uppdrag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6867-06DD-8BE8-5881-D422ACFA1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8766" y="1884897"/>
            <a:ext cx="9900744" cy="399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IRRD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Förslag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genomförande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EU-direktivet om återhämtning och resolution </a:t>
            </a:r>
          </a:p>
          <a:p>
            <a:pPr marL="0" indent="0">
              <a:buNone/>
            </a:pPr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Solvens II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Förslag på genomförande av ändringar i Solvens II-direktivet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Analysera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föreslå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ändringar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upplåning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avseende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Sanktionsavgifter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Utvärdera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sanktionsbestämmelserna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FRL och LTF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ändamålsenliga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1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6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31637D-D3BF-3BBD-518A-C5A9456AB3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E49DB-336D-7B32-5E1E-30981892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6" y="981075"/>
            <a:ext cx="10405316" cy="714893"/>
          </a:xfrm>
        </p:spPr>
        <p:txBody>
          <a:bodyPr>
            <a:normAutofit fontScale="90000"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Möjligheterna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stärka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kapitalbasen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C9DF-F0E2-6D5A-24F9-8522887F2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2029" y="1884897"/>
            <a:ext cx="9757317" cy="3992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kommittédirektivet hänvisas till en skrivelse från Svensk Försäkring till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Finansdepartementet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skrivelsen</a:t>
            </a: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0575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upplåningsreglerna ändras för att underlätta försäkrings- och tjänstepensionsföretags möjligheter att stärka kapitalbasen genom förlagslån</a:t>
            </a:r>
          </a:p>
          <a:p>
            <a:pPr marL="790575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påverkar nuvarande regler sammansättningen av kapitalbasen och därmed finansieringskostnaderna i svenska företag eftersom reglerna innebär att företagen får ta upp förlagslån endast när det finns en faktisk och konkret risk för att kapitalbasen kommer att bli otillräcklig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Utredaren ska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analysera och ta ställning till om bestämmelserna i FRL oc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LTF 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upplåning bör ändras i fråga om förlagslån</a:t>
            </a:r>
          </a:p>
        </p:txBody>
      </p:sp>
    </p:spTree>
    <p:extLst>
      <p:ext uri="{BB962C8B-B14F-4D97-AF65-F5344CB8AC3E}">
        <p14:creationId xmlns:p14="http://schemas.microsoft.com/office/powerpoint/2010/main" val="420563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ertedImage">
            <a:extLst>
              <a:ext uri="{FF2B5EF4-FFF2-40B4-BE49-F238E27FC236}">
                <a16:creationId xmlns:a16="http://schemas.microsoft.com/office/drawing/2014/main" id="{58B874B9-ED3E-CDAF-4751-C7924245629D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3CEF3-C747-2C47-609F-DFED5017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790" y="981075"/>
            <a:ext cx="6077259" cy="714893"/>
          </a:xfrm>
        </p:spPr>
        <p:txBody>
          <a:bodyPr/>
          <a:lstStyle/>
          <a:p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Möjligheten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inräkna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kapitalbasen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E698-CF21-8466-8B4B-5504F20106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C9ED4-7C8E-0D0D-4FFB-BEE0FB4E96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2790" y="2349499"/>
            <a:ext cx="6188005" cy="352742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försäkringsföretag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ingå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kapitalbasen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försäkringsföretag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villkoren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II-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förordningen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begränsas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upplåningsreglerna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tjänstepensionsföretag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efter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beslut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från FI,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ingå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kapitalbasen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tjänstepensionsföretag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begränsas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upplåningsreglerna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025" lvl="1" indent="0">
              <a:buNone/>
            </a:pP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inge">
            <a:extLst>
              <a:ext uri="{FF2B5EF4-FFF2-40B4-BE49-F238E27FC236}">
                <a16:creationId xmlns:a16="http://schemas.microsoft.com/office/drawing/2014/main" id="{9B1DC58B-F4FC-9543-6CAC-7E6FB5D5AEA1}"/>
              </a:ext>
            </a:extLst>
          </p:cNvPr>
          <p:cNvSpPr>
            <a:spLocks noEditPoints="1"/>
          </p:cNvSpPr>
          <p:nvPr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399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ertedImage">
            <a:extLst>
              <a:ext uri="{FF2B5EF4-FFF2-40B4-BE49-F238E27FC236}">
                <a16:creationId xmlns:a16="http://schemas.microsoft.com/office/drawing/2014/main" id="{04DB7F93-D8F1-F350-F455-A0C284985CAF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98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88D66-0B73-4F01-9F2B-79926D0D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287822"/>
            <a:ext cx="5544169" cy="714893"/>
          </a:xfrm>
        </p:spPr>
        <p:txBody>
          <a:bodyPr/>
          <a:lstStyle/>
          <a:p>
            <a:r>
              <a:rPr lang="sv-SE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Tillåtligheten av upplåning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CA94B-DBDA-4821-A4FD-700B4A90D7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6244" y="1087822"/>
            <a:ext cx="7143090" cy="3812758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Försäkringsföretag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får ta upp eller över lån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endast för att effektivisera kapitalförvaltningen eller om det i övrigt är motiverat av försäkringsrörelsen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Tjänstepensionsföretag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får ta upp eller ta över lån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endast för tillgodose tillfälliga likviditetsbehov eller för att uppfylla kraven på en tillräcklig kapitalbas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Ringa betydelse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samlade upplåningen ska varav ringa betydelse med hänsyn till rörelsens omfattning och kapitalbasens storlek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kan i särskilda fall besluta om undantag från kravet på ringa betydelse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Faktisk och konkret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Enlig FI-praxis får förlagslån tas upp för att räknas in i kapitalbasen men endast när det föreligger en </a:t>
            </a:r>
            <a:r>
              <a:rPr lang="sv-SE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faktisk och konkret 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för att kapitalbasen i annat fall kommer att bli otillräcklig</a:t>
            </a:r>
          </a:p>
          <a:p>
            <a:pPr marL="431025" lvl="1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sv-S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4BD2C-AF62-402A-B6CA-D3CAE729D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1" name="Vinge">
            <a:extLst>
              <a:ext uri="{FF2B5EF4-FFF2-40B4-BE49-F238E27FC236}">
                <a16:creationId xmlns:a16="http://schemas.microsoft.com/office/drawing/2014/main" id="{DA4771C7-5271-E209-058C-4D2422EA0898}"/>
              </a:ext>
            </a:extLst>
          </p:cNvPr>
          <p:cNvSpPr>
            <a:spLocks noEditPoints="1"/>
          </p:cNvSpPr>
          <p:nvPr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33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89D543-2991-9C06-0EED-1D51F61D6B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91773-25BC-31FA-6EA0-14E49C26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Förlagslån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idag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några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kommentarer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C012-7DA3-D225-35A9-17861874D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88" y="1884897"/>
            <a:ext cx="9299962" cy="3992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Enligt Solvens II-regleringen får förlagslån räknas in i kapitalbasen om lånet uppfyller vissa villkor </a:t>
            </a: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Uttryckliga begränsningar av möjligheten att ta upp lån saknas i Solvens II-direktivet. Solvens II-direktivet är ett fullharmoniseringsdirektiv</a:t>
            </a: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Kravet på </a:t>
            </a:r>
            <a:r>
              <a:rPr lang="sv-S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ringa omfattning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FI:s praxis att det föreligga en </a:t>
            </a:r>
            <a:r>
              <a:rPr lang="sv-S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faktisk och konkret risk </a:t>
            </a: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 att kapitalbasen i annat fall kommer att bli otillräcklig utgör kompletterande krav</a:t>
            </a: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Strider upplåningsbegränsningen i FRL mot Solvens II-regleringen?</a:t>
            </a: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IORP II uppställs ett förbud mot att ta upp lån. Av direktivet framgår att förlagslån får ingå i kapitalbasen. IORP II är ett minimiharmoniseringsdirektiv</a:t>
            </a:r>
          </a:p>
          <a:p>
            <a:pPr marL="0" indent="0">
              <a:buNone/>
            </a:pP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Regleringen i LTF kan anses vara inkonsekvent</a:t>
            </a:r>
          </a:p>
          <a:p>
            <a:pPr marL="0" indent="0">
              <a:buNone/>
            </a:pP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8D66-0B73-4F01-9F2B-79926D0D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906" y="981075"/>
            <a:ext cx="5921144" cy="714893"/>
          </a:xfrm>
        </p:spPr>
        <p:txBody>
          <a:bodyPr/>
          <a:lstStyle/>
          <a:p>
            <a:r>
              <a:rPr lang="sv-SE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Förlagslån imorgon - några kommentarer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A3852-1E55-D218-5023-BCF01E4F5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CA94B-DBDA-4821-A4FD-700B4A90D7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8907" y="2349499"/>
            <a:ext cx="5921144" cy="352742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Definitionen av </a:t>
            </a:r>
            <a:r>
              <a:rPr lang="sv-SE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förlagslån 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(jfr kap IV, avsnitt II i Solvens II-förordningen och artikel 16.3 i IORP II) 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vilka förutsättningar ska undantag från upplåningsbegränsningen tillåtas?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Krav på att upplåningen ska </a:t>
            </a:r>
            <a:r>
              <a:rPr lang="sv-SE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öka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kapitalbasen, eller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krav på att upplåningen </a:t>
            </a:r>
            <a:r>
              <a:rPr lang="sv-SE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får ingå 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primärkapitalet i kapitalbasen som efterställda skulder 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Kravet har betydelse för om försäkringsföretaget/tjänstepensionsföretaget ska kunna </a:t>
            </a:r>
            <a:r>
              <a:rPr lang="sv-SE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ändra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kapitalbasens sammansättning utan att öka kapitalbasen</a:t>
            </a:r>
          </a:p>
          <a:p>
            <a:pPr lvl="1"/>
            <a:endParaRPr lang="sv-S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v-S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sv-S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1E4E5A-A974-40EF-A6E6-228E43F458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9823" r="29823"/>
          <a:stretch/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4BD2C-AF62-402A-B6CA-D3CAE729D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0" name="Vinge">
            <a:extLst>
              <a:ext uri="{FF2B5EF4-FFF2-40B4-BE49-F238E27FC236}">
                <a16:creationId xmlns:a16="http://schemas.microsoft.com/office/drawing/2014/main" id="{78A62926-B67B-4833-9E19-EF455895D9B2}"/>
              </a:ext>
            </a:extLst>
          </p:cNvPr>
          <p:cNvSpPr>
            <a:spLocks noEditPoints="1"/>
          </p:cNvSpPr>
          <p:nvPr/>
        </p:nvSpPr>
        <p:spPr bwMode="auto">
          <a:xfrm>
            <a:off x="334963" y="6405563"/>
            <a:ext cx="720725" cy="144462"/>
          </a:xfrm>
          <a:custGeom>
            <a:avLst/>
            <a:gdLst>
              <a:gd name="T0" fmla="*/ 1358 w 6078"/>
              <a:gd name="T1" fmla="*/ 10 h 1216"/>
              <a:gd name="T2" fmla="*/ 795 w 6078"/>
              <a:gd name="T3" fmla="*/ 1206 h 1216"/>
              <a:gd name="T4" fmla="*/ 568 w 6078"/>
              <a:gd name="T5" fmla="*/ 1206 h 1216"/>
              <a:gd name="T6" fmla="*/ 0 w 6078"/>
              <a:gd name="T7" fmla="*/ 10 h 1216"/>
              <a:gd name="T8" fmla="*/ 189 w 6078"/>
              <a:gd name="T9" fmla="*/ 10 h 1216"/>
              <a:gd name="T10" fmla="*/ 678 w 6078"/>
              <a:gd name="T11" fmla="*/ 1076 h 1216"/>
              <a:gd name="T12" fmla="*/ 684 w 6078"/>
              <a:gd name="T13" fmla="*/ 1076 h 1216"/>
              <a:gd name="T14" fmla="*/ 1170 w 6078"/>
              <a:gd name="T15" fmla="*/ 10 h 1216"/>
              <a:gd name="T16" fmla="*/ 1358 w 6078"/>
              <a:gd name="T17" fmla="*/ 10 h 1216"/>
              <a:gd name="T18" fmla="*/ 1514 w 6078"/>
              <a:gd name="T19" fmla="*/ 1206 h 1216"/>
              <a:gd name="T20" fmla="*/ 1690 w 6078"/>
              <a:gd name="T21" fmla="*/ 1206 h 1216"/>
              <a:gd name="T22" fmla="*/ 1690 w 6078"/>
              <a:gd name="T23" fmla="*/ 10 h 1216"/>
              <a:gd name="T24" fmla="*/ 1514 w 6078"/>
              <a:gd name="T25" fmla="*/ 10 h 1216"/>
              <a:gd name="T26" fmla="*/ 1514 w 6078"/>
              <a:gd name="T27" fmla="*/ 1206 h 1216"/>
              <a:gd name="T28" fmla="*/ 3288 w 6078"/>
              <a:gd name="T29" fmla="*/ 1206 h 1216"/>
              <a:gd name="T30" fmla="*/ 3288 w 6078"/>
              <a:gd name="T31" fmla="*/ 10 h 1216"/>
              <a:gd name="T32" fmla="*/ 3112 w 6078"/>
              <a:gd name="T33" fmla="*/ 10 h 1216"/>
              <a:gd name="T34" fmla="*/ 3112 w 6078"/>
              <a:gd name="T35" fmla="*/ 1076 h 1216"/>
              <a:gd name="T36" fmla="*/ 3108 w 6078"/>
              <a:gd name="T37" fmla="*/ 1076 h 1216"/>
              <a:gd name="T38" fmla="*/ 2215 w 6078"/>
              <a:gd name="T39" fmla="*/ 10 h 1216"/>
              <a:gd name="T40" fmla="*/ 1947 w 6078"/>
              <a:gd name="T41" fmla="*/ 10 h 1216"/>
              <a:gd name="T42" fmla="*/ 1947 w 6078"/>
              <a:gd name="T43" fmla="*/ 1206 h 1216"/>
              <a:gd name="T44" fmla="*/ 2123 w 6078"/>
              <a:gd name="T45" fmla="*/ 1206 h 1216"/>
              <a:gd name="T46" fmla="*/ 2123 w 6078"/>
              <a:gd name="T47" fmla="*/ 148 h 1216"/>
              <a:gd name="T48" fmla="*/ 2127 w 6078"/>
              <a:gd name="T49" fmla="*/ 148 h 1216"/>
              <a:gd name="T50" fmla="*/ 3021 w 6078"/>
              <a:gd name="T51" fmla="*/ 1206 h 1216"/>
              <a:gd name="T52" fmla="*/ 3288 w 6078"/>
              <a:gd name="T53" fmla="*/ 1206 h 1216"/>
              <a:gd name="T54" fmla="*/ 5255 w 6078"/>
              <a:gd name="T55" fmla="*/ 532 h 1216"/>
              <a:gd name="T56" fmla="*/ 5255 w 6078"/>
              <a:gd name="T57" fmla="*/ 147 h 1216"/>
              <a:gd name="T58" fmla="*/ 6078 w 6078"/>
              <a:gd name="T59" fmla="*/ 147 h 1216"/>
              <a:gd name="T60" fmla="*/ 6078 w 6078"/>
              <a:gd name="T61" fmla="*/ 10 h 1216"/>
              <a:gd name="T62" fmla="*/ 5078 w 6078"/>
              <a:gd name="T63" fmla="*/ 10 h 1216"/>
              <a:gd name="T64" fmla="*/ 5078 w 6078"/>
              <a:gd name="T65" fmla="*/ 1206 h 1216"/>
              <a:gd name="T66" fmla="*/ 6078 w 6078"/>
              <a:gd name="T67" fmla="*/ 1206 h 1216"/>
              <a:gd name="T68" fmla="*/ 6078 w 6078"/>
              <a:gd name="T69" fmla="*/ 1069 h 1216"/>
              <a:gd name="T70" fmla="*/ 5255 w 6078"/>
              <a:gd name="T71" fmla="*/ 1069 h 1216"/>
              <a:gd name="T72" fmla="*/ 5255 w 6078"/>
              <a:gd name="T73" fmla="*/ 653 h 1216"/>
              <a:gd name="T74" fmla="*/ 6043 w 6078"/>
              <a:gd name="T75" fmla="*/ 653 h 1216"/>
              <a:gd name="T76" fmla="*/ 6043 w 6078"/>
              <a:gd name="T77" fmla="*/ 532 h 1216"/>
              <a:gd name="T78" fmla="*/ 5255 w 6078"/>
              <a:gd name="T79" fmla="*/ 532 h 1216"/>
              <a:gd name="T80" fmla="*/ 4825 w 6078"/>
              <a:gd name="T81" fmla="*/ 608 h 1216"/>
              <a:gd name="T82" fmla="*/ 4153 w 6078"/>
              <a:gd name="T83" fmla="*/ 608 h 1216"/>
              <a:gd name="T84" fmla="*/ 4153 w 6078"/>
              <a:gd name="T85" fmla="*/ 745 h 1216"/>
              <a:gd name="T86" fmla="*/ 4648 w 6078"/>
              <a:gd name="T87" fmla="*/ 745 h 1216"/>
              <a:gd name="T88" fmla="*/ 4648 w 6078"/>
              <a:gd name="T89" fmla="*/ 876 h 1216"/>
              <a:gd name="T90" fmla="*/ 4273 w 6078"/>
              <a:gd name="T91" fmla="*/ 1088 h 1216"/>
              <a:gd name="T92" fmla="*/ 4107 w 6078"/>
              <a:gd name="T93" fmla="*/ 1088 h 1216"/>
              <a:gd name="T94" fmla="*/ 3717 w 6078"/>
              <a:gd name="T95" fmla="*/ 817 h 1216"/>
              <a:gd name="T96" fmla="*/ 3717 w 6078"/>
              <a:gd name="T97" fmla="*/ 433 h 1216"/>
              <a:gd name="T98" fmla="*/ 4103 w 6078"/>
              <a:gd name="T99" fmla="*/ 129 h 1216"/>
              <a:gd name="T100" fmla="*/ 4321 w 6078"/>
              <a:gd name="T101" fmla="*/ 129 h 1216"/>
              <a:gd name="T102" fmla="*/ 4644 w 6078"/>
              <a:gd name="T103" fmla="*/ 291 h 1216"/>
              <a:gd name="T104" fmla="*/ 4644 w 6078"/>
              <a:gd name="T105" fmla="*/ 359 h 1216"/>
              <a:gd name="T106" fmla="*/ 4820 w 6078"/>
              <a:gd name="T107" fmla="*/ 359 h 1216"/>
              <a:gd name="T108" fmla="*/ 4820 w 6078"/>
              <a:gd name="T109" fmla="*/ 267 h 1216"/>
              <a:gd name="T110" fmla="*/ 4406 w 6078"/>
              <a:gd name="T111" fmla="*/ 0 h 1216"/>
              <a:gd name="T112" fmla="*/ 3997 w 6078"/>
              <a:gd name="T113" fmla="*/ 0 h 1216"/>
              <a:gd name="T114" fmla="*/ 3541 w 6078"/>
              <a:gd name="T115" fmla="*/ 417 h 1216"/>
              <a:gd name="T116" fmla="*/ 3541 w 6078"/>
              <a:gd name="T117" fmla="*/ 787 h 1216"/>
              <a:gd name="T118" fmla="*/ 4138 w 6078"/>
              <a:gd name="T119" fmla="*/ 1216 h 1216"/>
              <a:gd name="T120" fmla="*/ 4308 w 6078"/>
              <a:gd name="T121" fmla="*/ 1216 h 1216"/>
              <a:gd name="T122" fmla="*/ 4825 w 6078"/>
              <a:gd name="T123" fmla="*/ 868 h 1216"/>
              <a:gd name="T124" fmla="*/ 4825 w 6078"/>
              <a:gd name="T125" fmla="*/ 608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78" h="1216">
                <a:moveTo>
                  <a:pt x="1358" y="10"/>
                </a:moveTo>
                <a:cubicBezTo>
                  <a:pt x="795" y="1206"/>
                  <a:pt x="795" y="1206"/>
                  <a:pt x="795" y="1206"/>
                </a:cubicBezTo>
                <a:cubicBezTo>
                  <a:pt x="568" y="1206"/>
                  <a:pt x="568" y="1206"/>
                  <a:pt x="568" y="1206"/>
                </a:cubicBezTo>
                <a:cubicBezTo>
                  <a:pt x="0" y="10"/>
                  <a:pt x="0" y="10"/>
                  <a:pt x="0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678" y="1076"/>
                  <a:pt x="678" y="1076"/>
                  <a:pt x="678" y="1076"/>
                </a:cubicBezTo>
                <a:cubicBezTo>
                  <a:pt x="684" y="1076"/>
                  <a:pt x="684" y="1076"/>
                  <a:pt x="684" y="1076"/>
                </a:cubicBezTo>
                <a:cubicBezTo>
                  <a:pt x="1170" y="10"/>
                  <a:pt x="1170" y="10"/>
                  <a:pt x="1170" y="10"/>
                </a:cubicBezTo>
                <a:cubicBezTo>
                  <a:pt x="1358" y="10"/>
                  <a:pt x="1358" y="10"/>
                  <a:pt x="1358" y="10"/>
                </a:cubicBezTo>
                <a:moveTo>
                  <a:pt x="1514" y="1206"/>
                </a:moveTo>
                <a:cubicBezTo>
                  <a:pt x="1690" y="1206"/>
                  <a:pt x="1690" y="1206"/>
                  <a:pt x="1690" y="1206"/>
                </a:cubicBezTo>
                <a:cubicBezTo>
                  <a:pt x="1690" y="10"/>
                  <a:pt x="1690" y="10"/>
                  <a:pt x="1690" y="10"/>
                </a:cubicBezTo>
                <a:cubicBezTo>
                  <a:pt x="1514" y="10"/>
                  <a:pt x="1514" y="10"/>
                  <a:pt x="1514" y="10"/>
                </a:cubicBezTo>
                <a:lnTo>
                  <a:pt x="1514" y="1206"/>
                </a:lnTo>
                <a:close/>
                <a:moveTo>
                  <a:pt x="3288" y="1206"/>
                </a:moveTo>
                <a:cubicBezTo>
                  <a:pt x="3288" y="10"/>
                  <a:pt x="3288" y="10"/>
                  <a:pt x="3288" y="10"/>
                </a:cubicBezTo>
                <a:cubicBezTo>
                  <a:pt x="3112" y="10"/>
                  <a:pt x="3112" y="10"/>
                  <a:pt x="3112" y="10"/>
                </a:cubicBezTo>
                <a:cubicBezTo>
                  <a:pt x="3112" y="1076"/>
                  <a:pt x="3112" y="1076"/>
                  <a:pt x="3112" y="1076"/>
                </a:cubicBezTo>
                <a:cubicBezTo>
                  <a:pt x="3108" y="1076"/>
                  <a:pt x="3108" y="1076"/>
                  <a:pt x="3108" y="1076"/>
                </a:cubicBezTo>
                <a:cubicBezTo>
                  <a:pt x="2215" y="10"/>
                  <a:pt x="2215" y="10"/>
                  <a:pt x="2215" y="10"/>
                </a:cubicBezTo>
                <a:cubicBezTo>
                  <a:pt x="1947" y="10"/>
                  <a:pt x="1947" y="10"/>
                  <a:pt x="1947" y="10"/>
                </a:cubicBezTo>
                <a:cubicBezTo>
                  <a:pt x="1947" y="1206"/>
                  <a:pt x="1947" y="1206"/>
                  <a:pt x="1947" y="1206"/>
                </a:cubicBezTo>
                <a:cubicBezTo>
                  <a:pt x="2123" y="1206"/>
                  <a:pt x="2123" y="1206"/>
                  <a:pt x="2123" y="1206"/>
                </a:cubicBezTo>
                <a:cubicBezTo>
                  <a:pt x="2123" y="148"/>
                  <a:pt x="2123" y="148"/>
                  <a:pt x="2123" y="148"/>
                </a:cubicBezTo>
                <a:cubicBezTo>
                  <a:pt x="2127" y="148"/>
                  <a:pt x="2127" y="148"/>
                  <a:pt x="2127" y="148"/>
                </a:cubicBezTo>
                <a:cubicBezTo>
                  <a:pt x="3021" y="1206"/>
                  <a:pt x="3021" y="1206"/>
                  <a:pt x="3021" y="1206"/>
                </a:cubicBezTo>
                <a:cubicBezTo>
                  <a:pt x="3288" y="1206"/>
                  <a:pt x="3288" y="1206"/>
                  <a:pt x="3288" y="1206"/>
                </a:cubicBezTo>
                <a:moveTo>
                  <a:pt x="5255" y="532"/>
                </a:moveTo>
                <a:cubicBezTo>
                  <a:pt x="5255" y="147"/>
                  <a:pt x="5255" y="147"/>
                  <a:pt x="5255" y="147"/>
                </a:cubicBezTo>
                <a:cubicBezTo>
                  <a:pt x="6078" y="147"/>
                  <a:pt x="6078" y="147"/>
                  <a:pt x="6078" y="147"/>
                </a:cubicBezTo>
                <a:cubicBezTo>
                  <a:pt x="6078" y="10"/>
                  <a:pt x="6078" y="10"/>
                  <a:pt x="6078" y="10"/>
                </a:cubicBezTo>
                <a:cubicBezTo>
                  <a:pt x="5078" y="10"/>
                  <a:pt x="5078" y="10"/>
                  <a:pt x="5078" y="10"/>
                </a:cubicBezTo>
                <a:cubicBezTo>
                  <a:pt x="5078" y="1206"/>
                  <a:pt x="5078" y="1206"/>
                  <a:pt x="5078" y="1206"/>
                </a:cubicBezTo>
                <a:cubicBezTo>
                  <a:pt x="6078" y="1206"/>
                  <a:pt x="6078" y="1206"/>
                  <a:pt x="6078" y="1206"/>
                </a:cubicBezTo>
                <a:cubicBezTo>
                  <a:pt x="6078" y="1069"/>
                  <a:pt x="6078" y="1069"/>
                  <a:pt x="6078" y="1069"/>
                </a:cubicBezTo>
                <a:cubicBezTo>
                  <a:pt x="5255" y="1069"/>
                  <a:pt x="5255" y="1069"/>
                  <a:pt x="5255" y="1069"/>
                </a:cubicBezTo>
                <a:cubicBezTo>
                  <a:pt x="5255" y="653"/>
                  <a:pt x="5255" y="653"/>
                  <a:pt x="5255" y="653"/>
                </a:cubicBezTo>
                <a:cubicBezTo>
                  <a:pt x="6043" y="653"/>
                  <a:pt x="6043" y="653"/>
                  <a:pt x="6043" y="653"/>
                </a:cubicBezTo>
                <a:cubicBezTo>
                  <a:pt x="6043" y="532"/>
                  <a:pt x="6043" y="532"/>
                  <a:pt x="6043" y="532"/>
                </a:cubicBezTo>
                <a:cubicBezTo>
                  <a:pt x="5255" y="532"/>
                  <a:pt x="5255" y="532"/>
                  <a:pt x="5255" y="532"/>
                </a:cubicBezTo>
                <a:moveTo>
                  <a:pt x="4825" y="608"/>
                </a:moveTo>
                <a:cubicBezTo>
                  <a:pt x="4153" y="608"/>
                  <a:pt x="4153" y="608"/>
                  <a:pt x="4153" y="608"/>
                </a:cubicBezTo>
                <a:cubicBezTo>
                  <a:pt x="4153" y="745"/>
                  <a:pt x="4153" y="745"/>
                  <a:pt x="4153" y="745"/>
                </a:cubicBezTo>
                <a:cubicBezTo>
                  <a:pt x="4648" y="745"/>
                  <a:pt x="4648" y="745"/>
                  <a:pt x="4648" y="745"/>
                </a:cubicBezTo>
                <a:cubicBezTo>
                  <a:pt x="4648" y="876"/>
                  <a:pt x="4648" y="876"/>
                  <a:pt x="4648" y="876"/>
                </a:cubicBezTo>
                <a:cubicBezTo>
                  <a:pt x="4648" y="1046"/>
                  <a:pt x="4582" y="1088"/>
                  <a:pt x="4273" y="1088"/>
                </a:cubicBezTo>
                <a:cubicBezTo>
                  <a:pt x="4107" y="1088"/>
                  <a:pt x="4107" y="1088"/>
                  <a:pt x="4107" y="1088"/>
                </a:cubicBezTo>
                <a:cubicBezTo>
                  <a:pt x="3817" y="1088"/>
                  <a:pt x="3717" y="1022"/>
                  <a:pt x="3717" y="817"/>
                </a:cubicBezTo>
                <a:cubicBezTo>
                  <a:pt x="3717" y="433"/>
                  <a:pt x="3717" y="433"/>
                  <a:pt x="3717" y="433"/>
                </a:cubicBezTo>
                <a:cubicBezTo>
                  <a:pt x="3717" y="194"/>
                  <a:pt x="3767" y="129"/>
                  <a:pt x="4103" y="129"/>
                </a:cubicBezTo>
                <a:cubicBezTo>
                  <a:pt x="4321" y="129"/>
                  <a:pt x="4321" y="129"/>
                  <a:pt x="4321" y="129"/>
                </a:cubicBezTo>
                <a:cubicBezTo>
                  <a:pt x="4574" y="129"/>
                  <a:pt x="4644" y="176"/>
                  <a:pt x="4644" y="291"/>
                </a:cubicBezTo>
                <a:cubicBezTo>
                  <a:pt x="4644" y="359"/>
                  <a:pt x="4644" y="359"/>
                  <a:pt x="4644" y="359"/>
                </a:cubicBezTo>
                <a:cubicBezTo>
                  <a:pt x="4820" y="359"/>
                  <a:pt x="4820" y="359"/>
                  <a:pt x="4820" y="359"/>
                </a:cubicBezTo>
                <a:cubicBezTo>
                  <a:pt x="4820" y="267"/>
                  <a:pt x="4820" y="267"/>
                  <a:pt x="4820" y="267"/>
                </a:cubicBezTo>
                <a:cubicBezTo>
                  <a:pt x="4820" y="74"/>
                  <a:pt x="4640" y="0"/>
                  <a:pt x="4406" y="0"/>
                </a:cubicBezTo>
                <a:cubicBezTo>
                  <a:pt x="3997" y="0"/>
                  <a:pt x="3997" y="0"/>
                  <a:pt x="3997" y="0"/>
                </a:cubicBezTo>
                <a:cubicBezTo>
                  <a:pt x="3732" y="0"/>
                  <a:pt x="3541" y="93"/>
                  <a:pt x="3541" y="417"/>
                </a:cubicBezTo>
                <a:cubicBezTo>
                  <a:pt x="3541" y="787"/>
                  <a:pt x="3541" y="787"/>
                  <a:pt x="3541" y="787"/>
                </a:cubicBezTo>
                <a:cubicBezTo>
                  <a:pt x="3541" y="1157"/>
                  <a:pt x="3723" y="1216"/>
                  <a:pt x="4138" y="1216"/>
                </a:cubicBezTo>
                <a:cubicBezTo>
                  <a:pt x="4308" y="1216"/>
                  <a:pt x="4308" y="1216"/>
                  <a:pt x="4308" y="1216"/>
                </a:cubicBezTo>
                <a:cubicBezTo>
                  <a:pt x="4661" y="1216"/>
                  <a:pt x="4825" y="1149"/>
                  <a:pt x="4825" y="868"/>
                </a:cubicBezTo>
                <a:cubicBezTo>
                  <a:pt x="4825" y="608"/>
                  <a:pt x="4825" y="608"/>
                  <a:pt x="4825" y="60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132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9CA715-2832-460D-B00A-26571C0DB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91773-25BC-31FA-6EA0-14E49C26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Sanktionsavgifter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C012-7DA3-D225-35A9-17861874D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122" y="1884897"/>
            <a:ext cx="9444928" cy="399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 kommittédirektivet</a:t>
            </a: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Bestämmelserna om sanktionsavgifter i FRL och LTF skiljer sig från annan lagstiftning på finansmarknadsområdet</a:t>
            </a:r>
          </a:p>
          <a:p>
            <a:pPr marL="0" indent="0">
              <a:buNone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Utredaren ska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analysera och ta ställning till om det i FRL och LTF bör införas en möjlighet för Finansinspektionen att besluta om sanktionsavgift för den som brutit mot reglerna om förvärvstillstånd och underrättelse om beslut om avyttring,  </a:t>
            </a:r>
          </a:p>
          <a:p>
            <a:pPr marL="447675" lvl="1" indent="0">
              <a:buNone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analysera och ta ställning till om bestämmelserna i FRL och LTF om fastställande av sanktions- och straffavgifters storlek bör ändras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5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8A0AF6B-DBD4-4368-B562-82614870BA3D}" vid="{18927DE5-B9CC-450D-BA6E-549937F0BA88}"/>
    </a:ext>
  </a:extLst>
</a:theme>
</file>

<file path=ppt/theme/theme2.xml><?xml version="1.0" encoding="utf-8"?>
<a:theme xmlns:a="http://schemas.openxmlformats.org/drawingml/2006/main" name="Vinge">
  <a:themeElements>
    <a:clrScheme name="Vinge ny">
      <a:dk1>
        <a:srgbClr val="0C0C0C"/>
      </a:dk1>
      <a:lt1>
        <a:srgbClr val="FFFFFF"/>
      </a:lt1>
      <a:dk2>
        <a:srgbClr val="00453F"/>
      </a:dk2>
      <a:lt2>
        <a:srgbClr val="202020"/>
      </a:lt2>
      <a:accent1>
        <a:srgbClr val="006C59"/>
      </a:accent1>
      <a:accent2>
        <a:srgbClr val="C0DDCC"/>
      </a:accent2>
      <a:accent3>
        <a:srgbClr val="008A64"/>
      </a:accent3>
      <a:accent4>
        <a:srgbClr val="414141"/>
      </a:accent4>
      <a:accent5>
        <a:srgbClr val="DCDCDC"/>
      </a:accent5>
      <a:accent6>
        <a:srgbClr val="E4D8CE"/>
      </a:accent6>
      <a:hlink>
        <a:srgbClr val="202020"/>
      </a:hlink>
      <a:folHlink>
        <a:srgbClr val="202020"/>
      </a:folHlink>
    </a:clrScheme>
    <a:fontScheme name="Vin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1200"/>
          </a:spcBef>
          <a:defRPr sz="16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Primary green">
      <a:srgbClr val="00453F"/>
    </a:custClr>
    <a:custClr name="Logotype green">
      <a:srgbClr val="006C59"/>
    </a:custClr>
    <a:custClr name="Light green">
      <a:srgbClr val="C0DDCC"/>
    </a:custClr>
    <a:custClr name="Green">
      <a:srgbClr val="008A64"/>
    </a:custClr>
    <a:custClr name="Dark grey">
      <a:srgbClr val="414141"/>
    </a:custClr>
    <a:custClr name="Light grey">
      <a:srgbClr val="DCDCDC"/>
    </a:custClr>
    <a:custClr name="Beige">
      <a:srgbClr val="E4D8CE"/>
    </a:custClr>
  </a:custClrLst>
  <a:extLst>
    <a:ext uri="{05A4C25C-085E-4340-85A3-A5531E510DB2}">
      <thm15:themeFamily xmlns:thm15="http://schemas.microsoft.com/office/thememl/2012/main" name="Vinge - Wide.potx" id="{68CC8CD3-5CCA-43FA-9ABB-CF76A37E2C9E}" vid="{529A0C19-762F-428C-A9C0-BFB2F7099C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2612</TotalTime>
  <Words>1053</Words>
  <Application>Microsoft Office PowerPoint</Application>
  <PresentationFormat>Widescreen</PresentationFormat>
  <Paragraphs>135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Vinge</vt:lpstr>
      <vt:lpstr>Förlagslån och sanktionsavgifter</vt:lpstr>
      <vt:lpstr>Utredning om krishantering för försäkringsföretag och ändringar i Solvens II-direktivet</vt:lpstr>
      <vt:lpstr>Utredningens uppdrag</vt:lpstr>
      <vt:lpstr>Möjligheterna att ta upp förlagslån för att stärka kapitalbasen</vt:lpstr>
      <vt:lpstr>Möjligheten att inräkna förlagslån i kapitalbasen</vt:lpstr>
      <vt:lpstr>Tillåtligheten av upplåning</vt:lpstr>
      <vt:lpstr>Förlagslån idag - några kommentarer</vt:lpstr>
      <vt:lpstr>Förlagslån imorgon - några kommentarer </vt:lpstr>
      <vt:lpstr>Sanktionsavgifter</vt:lpstr>
      <vt:lpstr>Vad gäller för försäkringsföretag och tjänstepensionsföretag?</vt:lpstr>
      <vt:lpstr>Vad gäller för kreditinstitut och värdepappersinstitut?</vt:lpstr>
      <vt:lpstr>Sanktionsavgifter i FRL och LTF – några kommentarer</vt:lpstr>
      <vt:lpstr>Ytterligare sanktioner på gång?</vt:lpstr>
      <vt:lpstr>PowerPoint Presentation</vt:lpstr>
    </vt:vector>
  </TitlesOfParts>
  <Company>Advokatfirman Vinge KB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Viveka Classon</dc:creator>
  <cp:lastModifiedBy>Per Johan Eckerberg</cp:lastModifiedBy>
  <cp:revision>16</cp:revision>
  <dcterms:created xsi:type="dcterms:W3CDTF">2024-11-26T09:29:59Z</dcterms:created>
  <dcterms:modified xsi:type="dcterms:W3CDTF">2025-07-29T09:57:10Z</dcterms:modified>
</cp:coreProperties>
</file>