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727" r:id="rId2"/>
  </p:sldMasterIdLst>
  <p:notesMasterIdLst>
    <p:notesMasterId r:id="rId28"/>
  </p:notesMasterIdLst>
  <p:handoutMasterIdLst>
    <p:handoutMasterId r:id="rId29"/>
  </p:handoutMasterIdLst>
  <p:sldIdLst>
    <p:sldId id="342" r:id="rId3"/>
    <p:sldId id="265" r:id="rId4"/>
    <p:sldId id="369" r:id="rId5"/>
    <p:sldId id="271" r:id="rId6"/>
    <p:sldId id="272" r:id="rId7"/>
    <p:sldId id="273" r:id="rId8"/>
    <p:sldId id="313" r:id="rId9"/>
    <p:sldId id="370" r:id="rId10"/>
    <p:sldId id="376" r:id="rId11"/>
    <p:sldId id="375" r:id="rId12"/>
    <p:sldId id="377" r:id="rId13"/>
    <p:sldId id="283" r:id="rId14"/>
    <p:sldId id="285" r:id="rId15"/>
    <p:sldId id="371" r:id="rId16"/>
    <p:sldId id="372" r:id="rId17"/>
    <p:sldId id="373" r:id="rId18"/>
    <p:sldId id="286" r:id="rId19"/>
    <p:sldId id="284" r:id="rId20"/>
    <p:sldId id="378" r:id="rId21"/>
    <p:sldId id="287" r:id="rId22"/>
    <p:sldId id="379" r:id="rId23"/>
    <p:sldId id="351" r:id="rId24"/>
    <p:sldId id="374" r:id="rId25"/>
    <p:sldId id="380" r:id="rId26"/>
    <p:sldId id="341" r:id="rId27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pos="5465">
          <p15:clr>
            <a:srgbClr val="A4A3A4"/>
          </p15:clr>
        </p15:guide>
        <p15:guide id="6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92948" autoAdjust="0"/>
  </p:normalViewPr>
  <p:slideViewPr>
    <p:cSldViewPr>
      <p:cViewPr varScale="1">
        <p:scale>
          <a:sx n="69" d="100"/>
          <a:sy n="69" d="100"/>
        </p:scale>
        <p:origin x="1566" y="72"/>
      </p:cViewPr>
      <p:guideLst>
        <p:guide orient="horz" pos="3884"/>
        <p:guide orient="horz" pos="709"/>
        <p:guide orient="horz" pos="1026"/>
        <p:guide orient="horz" pos="210"/>
        <p:guide pos="546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840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FB761-C5B9-4D19-82ED-25D4A5D221D3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23DD4306-DD9C-49DB-9B82-A3ECA30E622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v-SE" sz="1500" dirty="0" err="1"/>
            <a:t>Verksamhets-inriktning</a:t>
          </a:r>
          <a:endParaRPr lang="sv-SE" sz="1500" dirty="0"/>
        </a:p>
      </dgm:t>
    </dgm:pt>
    <dgm:pt modelId="{8B37F5E7-4BB1-49E8-BB18-1189FC956423}" type="parTrans" cxnId="{B41C827B-0C53-4572-9F2A-E6BD28F647D1}">
      <dgm:prSet/>
      <dgm:spPr/>
      <dgm:t>
        <a:bodyPr/>
        <a:lstStyle/>
        <a:p>
          <a:endParaRPr lang="sv-SE"/>
        </a:p>
      </dgm:t>
    </dgm:pt>
    <dgm:pt modelId="{A360BAB3-0987-4F6D-8705-7B64CAE3861F}" type="sibTrans" cxnId="{B41C827B-0C53-4572-9F2A-E6BD28F647D1}">
      <dgm:prSet/>
      <dgm:spPr/>
      <dgm:t>
        <a:bodyPr/>
        <a:lstStyle/>
        <a:p>
          <a:endParaRPr lang="sv-SE"/>
        </a:p>
      </dgm:t>
    </dgm:pt>
    <dgm:pt modelId="{2BA57D0E-F3F4-4248-9A83-EE9AACEA2BE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v-SE" sz="1500" dirty="0">
              <a:solidFill>
                <a:schemeClr val="accent3">
                  <a:lumMod val="50000"/>
                </a:schemeClr>
              </a:solidFill>
            </a:rPr>
            <a:t>Livförsäkrings-företag</a:t>
          </a:r>
        </a:p>
      </dgm:t>
    </dgm:pt>
    <dgm:pt modelId="{D4F57160-E9DE-4D5F-8494-4676D96D52D0}" type="parTrans" cxnId="{27C5AFC6-FEFD-4BFE-AF60-FE07D74C4304}">
      <dgm:prSet/>
      <dgm:spPr/>
      <dgm:t>
        <a:bodyPr/>
        <a:lstStyle/>
        <a:p>
          <a:endParaRPr lang="sv-SE"/>
        </a:p>
      </dgm:t>
    </dgm:pt>
    <dgm:pt modelId="{34A14361-23A0-4352-8FAD-931094942E3C}" type="sibTrans" cxnId="{27C5AFC6-FEFD-4BFE-AF60-FE07D74C4304}">
      <dgm:prSet/>
      <dgm:spPr/>
      <dgm:t>
        <a:bodyPr/>
        <a:lstStyle/>
        <a:p>
          <a:endParaRPr lang="sv-SE"/>
        </a:p>
      </dgm:t>
    </dgm:pt>
    <dgm:pt modelId="{76228962-6847-492B-9DCE-9AE42D1E941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v-SE" sz="1500" dirty="0">
              <a:solidFill>
                <a:schemeClr val="accent3">
                  <a:lumMod val="50000"/>
                </a:schemeClr>
              </a:solidFill>
            </a:rPr>
            <a:t>Skadeförsäkrings-företag</a:t>
          </a:r>
        </a:p>
      </dgm:t>
    </dgm:pt>
    <dgm:pt modelId="{A1A635CD-3135-4D42-A15A-7FEE5C33E6F6}" type="parTrans" cxnId="{B98308CA-A4BE-44B0-AD10-8A33F411ACF3}">
      <dgm:prSet/>
      <dgm:spPr/>
      <dgm:t>
        <a:bodyPr/>
        <a:lstStyle/>
        <a:p>
          <a:endParaRPr lang="sv-SE"/>
        </a:p>
      </dgm:t>
    </dgm:pt>
    <dgm:pt modelId="{618C7A42-F178-4FB2-8000-81CB5A09DC1C}" type="sibTrans" cxnId="{B98308CA-A4BE-44B0-AD10-8A33F411ACF3}">
      <dgm:prSet/>
      <dgm:spPr/>
      <dgm:t>
        <a:bodyPr/>
        <a:lstStyle/>
        <a:p>
          <a:endParaRPr lang="sv-SE"/>
        </a:p>
      </dgm:t>
    </dgm:pt>
    <dgm:pt modelId="{1620796C-BCAD-41A5-AEFA-5180B876ECF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v-SE" sz="1500" dirty="0">
              <a:solidFill>
                <a:schemeClr val="accent3">
                  <a:lumMod val="50000"/>
                </a:schemeClr>
              </a:solidFill>
            </a:rPr>
            <a:t>Special-företag</a:t>
          </a:r>
        </a:p>
      </dgm:t>
    </dgm:pt>
    <dgm:pt modelId="{8BFD2911-1122-4046-A17A-CCB682C186F9}" type="parTrans" cxnId="{BD2CB6C7-9E8D-4C64-B14F-4D593ACC5C94}">
      <dgm:prSet/>
      <dgm:spPr/>
      <dgm:t>
        <a:bodyPr/>
        <a:lstStyle/>
        <a:p>
          <a:endParaRPr lang="sv-SE"/>
        </a:p>
      </dgm:t>
    </dgm:pt>
    <dgm:pt modelId="{FE5CB4E4-565E-45F6-8FD4-4489CD6D8C17}" type="sibTrans" cxnId="{BD2CB6C7-9E8D-4C64-B14F-4D593ACC5C94}">
      <dgm:prSet/>
      <dgm:spPr/>
      <dgm:t>
        <a:bodyPr/>
        <a:lstStyle/>
        <a:p>
          <a:endParaRPr lang="sv-SE"/>
        </a:p>
      </dgm:t>
    </dgm:pt>
    <dgm:pt modelId="{798D37C3-D65D-4400-A37A-841F970486D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v-SE" sz="1500" dirty="0">
              <a:solidFill>
                <a:schemeClr val="accent3">
                  <a:lumMod val="50000"/>
                </a:schemeClr>
              </a:solidFill>
            </a:rPr>
            <a:t>Återförsäkrings-bolag</a:t>
          </a:r>
        </a:p>
      </dgm:t>
    </dgm:pt>
    <dgm:pt modelId="{628E9EC1-851D-4B17-94AF-2C475145DFB4}" type="parTrans" cxnId="{71BFEA6D-A9C2-40B8-9F2A-52F0A1C4CFC9}">
      <dgm:prSet/>
      <dgm:spPr/>
      <dgm:t>
        <a:bodyPr/>
        <a:lstStyle/>
        <a:p>
          <a:endParaRPr lang="sv-SE"/>
        </a:p>
      </dgm:t>
    </dgm:pt>
    <dgm:pt modelId="{B203C671-53EE-4BA2-B090-3A8F3C9155F8}" type="sibTrans" cxnId="{71BFEA6D-A9C2-40B8-9F2A-52F0A1C4CFC9}">
      <dgm:prSet/>
      <dgm:spPr/>
      <dgm:t>
        <a:bodyPr/>
        <a:lstStyle/>
        <a:p>
          <a:endParaRPr lang="sv-SE"/>
        </a:p>
      </dgm:t>
    </dgm:pt>
    <dgm:pt modelId="{4BD9B7D4-6DB2-4BA4-908A-FCB63B76B732}" type="pres">
      <dgm:prSet presAssocID="{FA2FB761-C5B9-4D19-82ED-25D4A5D221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BA816-F4D0-4800-9E7E-E3EE8104D1DD}" type="pres">
      <dgm:prSet presAssocID="{23DD4306-DD9C-49DB-9B82-A3ECA30E622A}" presName="centerShape" presStyleLbl="node0" presStyleIdx="0" presStyleCnt="1" custScaleX="140217"/>
      <dgm:spPr/>
      <dgm:t>
        <a:bodyPr/>
        <a:lstStyle/>
        <a:p>
          <a:endParaRPr lang="en-US"/>
        </a:p>
      </dgm:t>
    </dgm:pt>
    <dgm:pt modelId="{23D53F20-C6C2-4B03-AFC7-CE41E67B7054}" type="pres">
      <dgm:prSet presAssocID="{D4F57160-E9DE-4D5F-8494-4676D96D52D0}" presName="Name9" presStyleLbl="parChTrans1D2" presStyleIdx="0" presStyleCnt="4"/>
      <dgm:spPr/>
      <dgm:t>
        <a:bodyPr/>
        <a:lstStyle/>
        <a:p>
          <a:endParaRPr lang="en-US"/>
        </a:p>
      </dgm:t>
    </dgm:pt>
    <dgm:pt modelId="{BE6450B0-3A28-4BDF-BBDD-E19227385AA3}" type="pres">
      <dgm:prSet presAssocID="{D4F57160-E9DE-4D5F-8494-4676D96D52D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9E743C0-C9A9-412D-89DE-06AF810CEB83}" type="pres">
      <dgm:prSet presAssocID="{2BA57D0E-F3F4-4248-9A83-EE9AACEA2BEB}" presName="node" presStyleLbl="node1" presStyleIdx="0" presStyleCnt="4" custScaleX="192015" custRadScaleRad="101280" custRadScaleInc="-11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83642-907D-432C-B8AD-215292639368}" type="pres">
      <dgm:prSet presAssocID="{A1A635CD-3135-4D42-A15A-7FEE5C33E6F6}" presName="Name9" presStyleLbl="parChTrans1D2" presStyleIdx="1" presStyleCnt="4"/>
      <dgm:spPr/>
      <dgm:t>
        <a:bodyPr/>
        <a:lstStyle/>
        <a:p>
          <a:endParaRPr lang="en-US"/>
        </a:p>
      </dgm:t>
    </dgm:pt>
    <dgm:pt modelId="{843ED0E6-FAF6-4A88-BD0E-77D3D000C160}" type="pres">
      <dgm:prSet presAssocID="{A1A635CD-3135-4D42-A15A-7FEE5C33E6F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B1D9993-961F-4B0E-9A99-876076C0EFAC}" type="pres">
      <dgm:prSet presAssocID="{76228962-6847-492B-9DCE-9AE42D1E941E}" presName="node" presStyleLbl="node1" presStyleIdx="1" presStyleCnt="4" custScaleX="205104" custRadScaleRad="135627" custRadScaleInc="-49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E35E5-2589-487F-A98E-21EE758B7042}" type="pres">
      <dgm:prSet presAssocID="{8BFD2911-1122-4046-A17A-CCB682C186F9}" presName="Name9" presStyleLbl="parChTrans1D2" presStyleIdx="2" presStyleCnt="4"/>
      <dgm:spPr/>
      <dgm:t>
        <a:bodyPr/>
        <a:lstStyle/>
        <a:p>
          <a:endParaRPr lang="en-US"/>
        </a:p>
      </dgm:t>
    </dgm:pt>
    <dgm:pt modelId="{E7D83938-77DD-42CA-BAE3-5B26E46E595B}" type="pres">
      <dgm:prSet presAssocID="{8BFD2911-1122-4046-A17A-CCB682C186F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8E7514C-56B8-43BA-BFAD-B00BBCF3C3F2}" type="pres">
      <dgm:prSet presAssocID="{1620796C-BCAD-41A5-AEFA-5180B876ECFF}" presName="node" presStyleLbl="node1" presStyleIdx="2" presStyleCnt="4" custScaleX="129959" custRadScaleRad="99386" custRadScaleInc="5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8084D-3652-470F-9079-B70CEB1A22D9}" type="pres">
      <dgm:prSet presAssocID="{628E9EC1-851D-4B17-94AF-2C475145DFB4}" presName="Name9" presStyleLbl="parChTrans1D2" presStyleIdx="3" presStyleCnt="4"/>
      <dgm:spPr/>
      <dgm:t>
        <a:bodyPr/>
        <a:lstStyle/>
        <a:p>
          <a:endParaRPr lang="en-US"/>
        </a:p>
      </dgm:t>
    </dgm:pt>
    <dgm:pt modelId="{F52E48C2-FD2D-43FF-9B78-F2D6D4FB08E2}" type="pres">
      <dgm:prSet presAssocID="{628E9EC1-851D-4B17-94AF-2C475145DFB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6513A62-D38F-49AF-BB6C-8FA38F7120CA}" type="pres">
      <dgm:prSet presAssocID="{798D37C3-D65D-4400-A37A-841F970486D0}" presName="node" presStyleLbl="node1" presStyleIdx="3" presStyleCnt="4" custScaleX="166494" custRadScaleRad="128722" custRadScaleInc="458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7AC476-C6AF-402F-BDF2-DAC1C6918DD5}" type="presOf" srcId="{2BA57D0E-F3F4-4248-9A83-EE9AACEA2BEB}" destId="{99E743C0-C9A9-412D-89DE-06AF810CEB83}" srcOrd="0" destOrd="0" presId="urn:microsoft.com/office/officeart/2005/8/layout/radial1"/>
    <dgm:cxn modelId="{B98308CA-A4BE-44B0-AD10-8A33F411ACF3}" srcId="{23DD4306-DD9C-49DB-9B82-A3ECA30E622A}" destId="{76228962-6847-492B-9DCE-9AE42D1E941E}" srcOrd="1" destOrd="0" parTransId="{A1A635CD-3135-4D42-A15A-7FEE5C33E6F6}" sibTransId="{618C7A42-F178-4FB2-8000-81CB5A09DC1C}"/>
    <dgm:cxn modelId="{B41C827B-0C53-4572-9F2A-E6BD28F647D1}" srcId="{FA2FB761-C5B9-4D19-82ED-25D4A5D221D3}" destId="{23DD4306-DD9C-49DB-9B82-A3ECA30E622A}" srcOrd="0" destOrd="0" parTransId="{8B37F5E7-4BB1-49E8-BB18-1189FC956423}" sibTransId="{A360BAB3-0987-4F6D-8705-7B64CAE3861F}"/>
    <dgm:cxn modelId="{D9D72F49-FE5F-4F87-AF07-9F60BEA6B939}" type="presOf" srcId="{8BFD2911-1122-4046-A17A-CCB682C186F9}" destId="{45CE35E5-2589-487F-A98E-21EE758B7042}" srcOrd="0" destOrd="0" presId="urn:microsoft.com/office/officeart/2005/8/layout/radial1"/>
    <dgm:cxn modelId="{4CC37BEB-6756-41CE-9C17-E0B06B741DE7}" type="presOf" srcId="{628E9EC1-851D-4B17-94AF-2C475145DFB4}" destId="{A768084D-3652-470F-9079-B70CEB1A22D9}" srcOrd="0" destOrd="0" presId="urn:microsoft.com/office/officeart/2005/8/layout/radial1"/>
    <dgm:cxn modelId="{A842798F-CAE7-4982-829C-7148F3301167}" type="presOf" srcId="{A1A635CD-3135-4D42-A15A-7FEE5C33E6F6}" destId="{C1983642-907D-432C-B8AD-215292639368}" srcOrd="0" destOrd="0" presId="urn:microsoft.com/office/officeart/2005/8/layout/radial1"/>
    <dgm:cxn modelId="{9D21D410-7C38-4E22-AD7D-E92393B2975C}" type="presOf" srcId="{D4F57160-E9DE-4D5F-8494-4676D96D52D0}" destId="{BE6450B0-3A28-4BDF-BBDD-E19227385AA3}" srcOrd="1" destOrd="0" presId="urn:microsoft.com/office/officeart/2005/8/layout/radial1"/>
    <dgm:cxn modelId="{9F1E89C6-E6EB-4F78-A2FE-C0243D8377D0}" type="presOf" srcId="{628E9EC1-851D-4B17-94AF-2C475145DFB4}" destId="{F52E48C2-FD2D-43FF-9B78-F2D6D4FB08E2}" srcOrd="1" destOrd="0" presId="urn:microsoft.com/office/officeart/2005/8/layout/radial1"/>
    <dgm:cxn modelId="{5C2894FE-6E05-4AE4-8616-0F4C0F7B82BF}" type="presOf" srcId="{1620796C-BCAD-41A5-AEFA-5180B876ECFF}" destId="{C8E7514C-56B8-43BA-BFAD-B00BBCF3C3F2}" srcOrd="0" destOrd="0" presId="urn:microsoft.com/office/officeart/2005/8/layout/radial1"/>
    <dgm:cxn modelId="{BD2CB6C7-9E8D-4C64-B14F-4D593ACC5C94}" srcId="{23DD4306-DD9C-49DB-9B82-A3ECA30E622A}" destId="{1620796C-BCAD-41A5-AEFA-5180B876ECFF}" srcOrd="2" destOrd="0" parTransId="{8BFD2911-1122-4046-A17A-CCB682C186F9}" sibTransId="{FE5CB4E4-565E-45F6-8FD4-4489CD6D8C17}"/>
    <dgm:cxn modelId="{E687B056-2C47-42C5-86C3-4844ADC35513}" type="presOf" srcId="{23DD4306-DD9C-49DB-9B82-A3ECA30E622A}" destId="{645BA816-F4D0-4800-9E7E-E3EE8104D1DD}" srcOrd="0" destOrd="0" presId="urn:microsoft.com/office/officeart/2005/8/layout/radial1"/>
    <dgm:cxn modelId="{0E15BFB4-C39D-47C0-B93C-7F32EFA21E26}" type="presOf" srcId="{A1A635CD-3135-4D42-A15A-7FEE5C33E6F6}" destId="{843ED0E6-FAF6-4A88-BD0E-77D3D000C160}" srcOrd="1" destOrd="0" presId="urn:microsoft.com/office/officeart/2005/8/layout/radial1"/>
    <dgm:cxn modelId="{D3395392-F59F-4B46-8065-D7BFCDBCA762}" type="presOf" srcId="{D4F57160-E9DE-4D5F-8494-4676D96D52D0}" destId="{23D53F20-C6C2-4B03-AFC7-CE41E67B7054}" srcOrd="0" destOrd="0" presId="urn:microsoft.com/office/officeart/2005/8/layout/radial1"/>
    <dgm:cxn modelId="{2F17A4C7-682C-4B98-B2A6-AE819FBDABAB}" type="presOf" srcId="{FA2FB761-C5B9-4D19-82ED-25D4A5D221D3}" destId="{4BD9B7D4-6DB2-4BA4-908A-FCB63B76B732}" srcOrd="0" destOrd="0" presId="urn:microsoft.com/office/officeart/2005/8/layout/radial1"/>
    <dgm:cxn modelId="{27C5AFC6-FEFD-4BFE-AF60-FE07D74C4304}" srcId="{23DD4306-DD9C-49DB-9B82-A3ECA30E622A}" destId="{2BA57D0E-F3F4-4248-9A83-EE9AACEA2BEB}" srcOrd="0" destOrd="0" parTransId="{D4F57160-E9DE-4D5F-8494-4676D96D52D0}" sibTransId="{34A14361-23A0-4352-8FAD-931094942E3C}"/>
    <dgm:cxn modelId="{C172F632-9C8C-4F4A-B2E4-D79001A5FDBF}" type="presOf" srcId="{76228962-6847-492B-9DCE-9AE42D1E941E}" destId="{BB1D9993-961F-4B0E-9A99-876076C0EFAC}" srcOrd="0" destOrd="0" presId="urn:microsoft.com/office/officeart/2005/8/layout/radial1"/>
    <dgm:cxn modelId="{348F12F4-9BD6-4535-9699-26917C3DD7FA}" type="presOf" srcId="{798D37C3-D65D-4400-A37A-841F970486D0}" destId="{D6513A62-D38F-49AF-BB6C-8FA38F7120CA}" srcOrd="0" destOrd="0" presId="urn:microsoft.com/office/officeart/2005/8/layout/radial1"/>
    <dgm:cxn modelId="{71BFEA6D-A9C2-40B8-9F2A-52F0A1C4CFC9}" srcId="{23DD4306-DD9C-49DB-9B82-A3ECA30E622A}" destId="{798D37C3-D65D-4400-A37A-841F970486D0}" srcOrd="3" destOrd="0" parTransId="{628E9EC1-851D-4B17-94AF-2C475145DFB4}" sibTransId="{B203C671-53EE-4BA2-B090-3A8F3C9155F8}"/>
    <dgm:cxn modelId="{60CAECFD-9FAE-4387-B5D1-B25DE4D2849A}" type="presOf" srcId="{8BFD2911-1122-4046-A17A-CCB682C186F9}" destId="{E7D83938-77DD-42CA-BAE3-5B26E46E595B}" srcOrd="1" destOrd="0" presId="urn:microsoft.com/office/officeart/2005/8/layout/radial1"/>
    <dgm:cxn modelId="{C15A2B0D-AB87-4648-80AD-9BEADD737866}" type="presParOf" srcId="{4BD9B7D4-6DB2-4BA4-908A-FCB63B76B732}" destId="{645BA816-F4D0-4800-9E7E-E3EE8104D1DD}" srcOrd="0" destOrd="0" presId="urn:microsoft.com/office/officeart/2005/8/layout/radial1"/>
    <dgm:cxn modelId="{8919C640-4C7D-4394-9CD4-8D77711C6732}" type="presParOf" srcId="{4BD9B7D4-6DB2-4BA4-908A-FCB63B76B732}" destId="{23D53F20-C6C2-4B03-AFC7-CE41E67B7054}" srcOrd="1" destOrd="0" presId="urn:microsoft.com/office/officeart/2005/8/layout/radial1"/>
    <dgm:cxn modelId="{81EE14BF-5A1B-49C6-8A6C-2BEDEC879354}" type="presParOf" srcId="{23D53F20-C6C2-4B03-AFC7-CE41E67B7054}" destId="{BE6450B0-3A28-4BDF-BBDD-E19227385AA3}" srcOrd="0" destOrd="0" presId="urn:microsoft.com/office/officeart/2005/8/layout/radial1"/>
    <dgm:cxn modelId="{85E09076-966E-49B6-8D60-8DC9215375EE}" type="presParOf" srcId="{4BD9B7D4-6DB2-4BA4-908A-FCB63B76B732}" destId="{99E743C0-C9A9-412D-89DE-06AF810CEB83}" srcOrd="2" destOrd="0" presId="urn:microsoft.com/office/officeart/2005/8/layout/radial1"/>
    <dgm:cxn modelId="{34991D19-6282-48C7-9C87-A3FAC9DD67E6}" type="presParOf" srcId="{4BD9B7D4-6DB2-4BA4-908A-FCB63B76B732}" destId="{C1983642-907D-432C-B8AD-215292639368}" srcOrd="3" destOrd="0" presId="urn:microsoft.com/office/officeart/2005/8/layout/radial1"/>
    <dgm:cxn modelId="{531739FB-32A5-4397-8484-983819B6B31C}" type="presParOf" srcId="{C1983642-907D-432C-B8AD-215292639368}" destId="{843ED0E6-FAF6-4A88-BD0E-77D3D000C160}" srcOrd="0" destOrd="0" presId="urn:microsoft.com/office/officeart/2005/8/layout/radial1"/>
    <dgm:cxn modelId="{9381E9BF-6FEB-4CD9-B06F-99DEFB44BE68}" type="presParOf" srcId="{4BD9B7D4-6DB2-4BA4-908A-FCB63B76B732}" destId="{BB1D9993-961F-4B0E-9A99-876076C0EFAC}" srcOrd="4" destOrd="0" presId="urn:microsoft.com/office/officeart/2005/8/layout/radial1"/>
    <dgm:cxn modelId="{96F724CD-EC0F-4680-B700-28E81C2C2D24}" type="presParOf" srcId="{4BD9B7D4-6DB2-4BA4-908A-FCB63B76B732}" destId="{45CE35E5-2589-487F-A98E-21EE758B7042}" srcOrd="5" destOrd="0" presId="urn:microsoft.com/office/officeart/2005/8/layout/radial1"/>
    <dgm:cxn modelId="{B4D5386F-C85D-4DBA-8CD5-DF726F2E4C13}" type="presParOf" srcId="{45CE35E5-2589-487F-A98E-21EE758B7042}" destId="{E7D83938-77DD-42CA-BAE3-5B26E46E595B}" srcOrd="0" destOrd="0" presId="urn:microsoft.com/office/officeart/2005/8/layout/radial1"/>
    <dgm:cxn modelId="{326A2588-12CF-4653-8724-83E7514208AB}" type="presParOf" srcId="{4BD9B7D4-6DB2-4BA4-908A-FCB63B76B732}" destId="{C8E7514C-56B8-43BA-BFAD-B00BBCF3C3F2}" srcOrd="6" destOrd="0" presId="urn:microsoft.com/office/officeart/2005/8/layout/radial1"/>
    <dgm:cxn modelId="{1D924B14-85A6-4173-B84D-FD898BF59E2B}" type="presParOf" srcId="{4BD9B7D4-6DB2-4BA4-908A-FCB63B76B732}" destId="{A768084D-3652-470F-9079-B70CEB1A22D9}" srcOrd="7" destOrd="0" presId="urn:microsoft.com/office/officeart/2005/8/layout/radial1"/>
    <dgm:cxn modelId="{A5289C81-270D-4DEC-941C-B887EA6638C1}" type="presParOf" srcId="{A768084D-3652-470F-9079-B70CEB1A22D9}" destId="{F52E48C2-FD2D-43FF-9B78-F2D6D4FB08E2}" srcOrd="0" destOrd="0" presId="urn:microsoft.com/office/officeart/2005/8/layout/radial1"/>
    <dgm:cxn modelId="{97F038E7-57C8-4886-86CA-1D44A83BC657}" type="presParOf" srcId="{4BD9B7D4-6DB2-4BA4-908A-FCB63B76B732}" destId="{D6513A62-D38F-49AF-BB6C-8FA38F7120C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80" cy="49625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095" y="2"/>
            <a:ext cx="2945980" cy="49625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2A8639EA-F810-4E72-A50F-59530802FDC3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980" cy="49625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095" y="9428790"/>
            <a:ext cx="2945980" cy="49625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79C2C53A-50C1-496A-BA51-86795CD501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okRef"/>
          <p:cNvSpPr txBox="1"/>
          <p:nvPr/>
        </p:nvSpPr>
        <p:spPr>
          <a:xfrm>
            <a:off x="0" y="8747741"/>
            <a:ext cx="169277" cy="861498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en-GB" sz="5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9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80" cy="49625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5" y="2"/>
            <a:ext cx="2945980" cy="49625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44589DDE-F0A6-4A30-8FE1-DB6E2ADF1A97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92" y="4715196"/>
            <a:ext cx="5437500" cy="4466268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90"/>
            <a:ext cx="2945980" cy="49625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5" y="9428790"/>
            <a:ext cx="2945980" cy="49625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77104D41-494D-488D-9D14-906A1AA3E4F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okRef"/>
          <p:cNvSpPr txBox="1"/>
          <p:nvPr/>
        </p:nvSpPr>
        <p:spPr>
          <a:xfrm>
            <a:off x="0" y="8747741"/>
            <a:ext cx="169277" cy="861498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en-GB" sz="5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0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2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16467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11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5061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12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9831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13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17887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14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1966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15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41167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16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7827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17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46088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18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77602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19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03375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20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9416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475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475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475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24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1193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4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0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5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9331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6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1148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7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7739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47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C7AD1-FFCE-44D4-A6D3-1B7657EF8CB8}" type="slidenum">
              <a:rPr lang="en-US" altLang="sv-SE" smtClean="0"/>
              <a:pPr eaLnBrk="1" hangingPunct="1"/>
              <a:t>9</a:t>
            </a:fld>
            <a:endParaRPr lang="en-US" altLang="sv-S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1958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47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3050" y="2059200"/>
            <a:ext cx="4896000" cy="1726464"/>
          </a:xfrm>
        </p:spPr>
        <p:txBody>
          <a:bodyPr tIns="0" bIns="0" anchor="b" anchorCtr="0">
            <a:normAutofit/>
          </a:bodyPr>
          <a:lstStyle>
            <a:lvl1pPr algn="l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3050" y="3820104"/>
            <a:ext cx="4896000" cy="345714"/>
          </a:xfrm>
        </p:spPr>
        <p:txBody>
          <a:bodyPr tIns="0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544" y="1484784"/>
            <a:ext cx="1872208" cy="3722240"/>
          </a:xfr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pic>
        <p:nvPicPr>
          <p:cNvPr id="8" name="Picture 10" descr="VINGE_RGB_155_160_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92" y="308205"/>
            <a:ext cx="1368000" cy="2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6165850"/>
            <a:ext cx="8208144" cy="211469"/>
          </a:xfrm>
        </p:spPr>
        <p:txBody>
          <a:bodyPr wrap="square" lIns="0" tIns="46800" rIns="90000" bIns="46800" anchor="t" anchorCtr="0">
            <a:spAutoFit/>
          </a:bodyPr>
          <a:lstStyle>
            <a:lvl1pPr marL="0" indent="0" algn="just">
              <a:buFontTx/>
              <a:buNone/>
              <a:defRPr sz="800" i="1"/>
            </a:lvl1pPr>
            <a:lvl2pPr marL="360612" indent="0">
              <a:buFontTx/>
              <a:buNone/>
              <a:defRPr/>
            </a:lvl2pPr>
            <a:lvl3pPr marL="540612" indent="0">
              <a:buFontTx/>
              <a:buNone/>
              <a:defRPr/>
            </a:lvl3pPr>
            <a:lvl4pPr marL="720612" indent="0">
              <a:buFontTx/>
              <a:buNone/>
              <a:defRPr/>
            </a:lvl4pPr>
            <a:lvl5pPr marL="900612" indent="0">
              <a:buFontTx/>
              <a:buNone/>
              <a:defRPr/>
            </a:lvl5pPr>
          </a:lstStyle>
          <a:p>
            <a:pPr lvl="0"/>
            <a:r>
              <a:rPr lang="en-GB" dirty="0"/>
              <a:t>Disclaimer text in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03050" y="4207325"/>
            <a:ext cx="4896000" cy="1008000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+mj-lt"/>
              </a:defRPr>
            </a:lvl1pPr>
          </a:lstStyle>
          <a:p>
            <a:pPr lvl="0"/>
            <a:r>
              <a:rPr lang="en-GB" dirty="0"/>
              <a:t>Ex First Draft Month Year</a:t>
            </a:r>
          </a:p>
        </p:txBody>
      </p:sp>
    </p:spTree>
    <p:extLst>
      <p:ext uri="{BB962C8B-B14F-4D97-AF65-F5344CB8AC3E}">
        <p14:creationId xmlns:p14="http://schemas.microsoft.com/office/powerpoint/2010/main" val="190431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6C07-F1DD-4137-A10C-355E17DA13E1}" type="datetime1">
              <a:rPr lang="sv-SE" noProof="0" smtClean="0"/>
              <a:t>2019-10-15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Huvudrubrik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501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8312" y="1484312"/>
            <a:ext cx="8207375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Huvudrubrik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FFF-A049-49B5-BDE4-F1D4F094305E}" type="datetime1">
              <a:rPr lang="sv-SE" noProof="0" smtClean="0"/>
              <a:t>2019-10-15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249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-15842" y="0"/>
            <a:ext cx="9159841" cy="6869876"/>
          </a:xfrm>
          <a:prstGeom prst="rect">
            <a:avLst/>
          </a:prstGeom>
          <a:blipFill>
            <a:blip r:embed="rId2"/>
            <a:srcRect/>
            <a:stretch>
              <a:fillRect l="-9972" r="-99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200" dirty="0"/>
          </a:p>
        </p:txBody>
      </p:sp>
      <p:pic>
        <p:nvPicPr>
          <p:cNvPr id="5" name="Picture 9" descr="VIT-_-VINGE2008_CMY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588424" y="309600"/>
            <a:ext cx="1332000" cy="2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391240" y="5341156"/>
            <a:ext cx="1284449" cy="129881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>
              <a:lnSpc>
                <a:spcPct val="95000"/>
              </a:lnSpc>
              <a:spcBef>
                <a:spcPts val="1200"/>
              </a:spcBef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STOCKHOLM</a:t>
            </a:r>
            <a:br>
              <a:rPr lang="en-GB" sz="1200" dirty="0">
                <a:solidFill>
                  <a:schemeClr val="bg1"/>
                </a:solidFill>
                <a:latin typeface="+mj-lt"/>
              </a:rPr>
            </a:br>
            <a:r>
              <a:rPr lang="en-GB" sz="1200" dirty="0">
                <a:solidFill>
                  <a:schemeClr val="bg1"/>
                </a:solidFill>
                <a:latin typeface="+mj-lt"/>
              </a:rPr>
              <a:t>GOTHENBURG</a:t>
            </a:r>
            <a:br>
              <a:rPr lang="en-GB" sz="1200" dirty="0">
                <a:solidFill>
                  <a:schemeClr val="bg1"/>
                </a:solidFill>
                <a:latin typeface="+mj-lt"/>
              </a:rPr>
            </a:br>
            <a:r>
              <a:rPr lang="en-GB" sz="1200" dirty="0">
                <a:solidFill>
                  <a:schemeClr val="bg1"/>
                </a:solidFill>
                <a:latin typeface="+mj-lt"/>
              </a:rPr>
              <a:t>MALMO</a:t>
            </a:r>
            <a:br>
              <a:rPr lang="en-GB" sz="1200" dirty="0">
                <a:solidFill>
                  <a:schemeClr val="bg1"/>
                </a:solidFill>
                <a:latin typeface="+mj-lt"/>
              </a:rPr>
            </a:br>
            <a:r>
              <a:rPr lang="en-GB" sz="1200" dirty="0">
                <a:solidFill>
                  <a:schemeClr val="bg1"/>
                </a:solidFill>
                <a:latin typeface="+mj-lt"/>
              </a:rPr>
              <a:t>HELSINGBORG</a:t>
            </a:r>
            <a:br>
              <a:rPr lang="en-GB" sz="1200" dirty="0">
                <a:solidFill>
                  <a:schemeClr val="bg1"/>
                </a:solidFill>
                <a:latin typeface="+mj-lt"/>
              </a:rPr>
            </a:br>
            <a:r>
              <a:rPr lang="en-GB" sz="1200" dirty="0">
                <a:solidFill>
                  <a:schemeClr val="bg1"/>
                </a:solidFill>
                <a:latin typeface="+mj-lt"/>
              </a:rPr>
              <a:t>BRUSSELS</a:t>
            </a:r>
          </a:p>
          <a:p>
            <a:pPr algn="r">
              <a:lnSpc>
                <a:spcPct val="95000"/>
              </a:lnSpc>
              <a:spcBef>
                <a:spcPts val="1200"/>
              </a:spcBef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www.vinge.se</a:t>
            </a:r>
          </a:p>
        </p:txBody>
      </p:sp>
    </p:spTree>
    <p:extLst>
      <p:ext uri="{BB962C8B-B14F-4D97-AF65-F5344CB8AC3E}">
        <p14:creationId xmlns:p14="http://schemas.microsoft.com/office/powerpoint/2010/main" val="148061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g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69938"/>
            <a:ext cx="4038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6138" y="1946275"/>
            <a:ext cx="4579937" cy="147002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sv-SE" dirty="0"/>
              <a:t>Klicka här för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7888" y="3365500"/>
            <a:ext cx="4545012" cy="1752600"/>
          </a:xfrm>
          <a:ln algn="ctr"/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6830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DB70-F94A-4543-B63C-E57D723559CA}" type="datetime1">
              <a:rPr lang="sv-SE" smtClean="0"/>
              <a:t>2019-10-15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Huvudrubrik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DF53-F994-418E-9AA9-9FC70935F179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565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EAD1-00EC-4C21-90FC-FA3B22A51843}" type="datetime1">
              <a:rPr lang="sv-SE" smtClean="0"/>
              <a:t>2019-10-15</a:t>
            </a:fld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Huvudrubrik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B5C4-CA89-424D-8826-5EF21445B1EF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831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7BCD-F231-408B-848A-0B04E5FCFCE2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6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6105-7431-4975-A13E-573F7FC75B5D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16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2CC-8D01-40A1-80A7-3271044DD6C3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9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5017-42A4-46F6-8668-6936B61E5715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2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Table of 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68312" y="1484312"/>
            <a:ext cx="8207375" cy="4680000"/>
          </a:xfrm>
        </p:spPr>
        <p:txBody>
          <a:bodyPr>
            <a:normAutofit/>
          </a:bodyPr>
          <a:lstStyle>
            <a:lvl1pPr marL="360000" indent="-360000">
              <a:buFont typeface="+mj-lt"/>
              <a:buAutoNum type="romanUcPeriod"/>
              <a:defRPr sz="1600"/>
            </a:lvl1pPr>
            <a:lvl2pPr marL="703512" indent="-342900">
              <a:buFont typeface="+mj-lt"/>
              <a:buAutoNum type="romanUcPeriod"/>
              <a:defRPr/>
            </a:lvl2pPr>
            <a:lvl3pPr marL="883512" indent="-342900">
              <a:buFont typeface="+mj-lt"/>
              <a:buAutoNum type="romanUcPeriod"/>
              <a:defRPr/>
            </a:lvl3pPr>
            <a:lvl4pPr marL="1063512" indent="-342900">
              <a:buFont typeface="+mj-lt"/>
              <a:buAutoNum type="romanUcPeriod"/>
              <a:defRPr/>
            </a:lvl4pPr>
            <a:lvl5pPr marL="1243512" indent="-342900">
              <a:buFont typeface="+mj-lt"/>
              <a:buAutoNum type="romanUcPeriod"/>
              <a:defRPr/>
            </a:lvl5pPr>
          </a:lstStyle>
          <a:p>
            <a:pPr lvl="0"/>
            <a:r>
              <a:rPr lang="en-GB" dirty="0"/>
              <a:t>Click to edit Chapter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Huvudrubrik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FB10-AED7-4D22-A8BF-D95AE820132B}" type="datetime1">
              <a:rPr lang="sv-SE" noProof="0" smtClean="0"/>
              <a:t>2019-10-15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1490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10BC-0584-4BDF-9CB4-208AD2A8603D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9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2595-6872-4A1B-9CC6-7AC4A5BD3606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05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112-AF54-4F5A-A2D3-1493F22594E2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84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6B26-3B9F-489E-96FA-6B3036F59CCF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7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9BD-BC22-4A22-B0F8-1F9C91E672B1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5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8E03-0192-4176-B0BC-3E396A7157AE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5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0D60-58B2-440E-A7E5-5E257647DC1C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4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544" y="1484784"/>
            <a:ext cx="1872208" cy="3722240"/>
          </a:xfr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03050" y="2768400"/>
            <a:ext cx="4892864" cy="1726464"/>
          </a:xfrm>
        </p:spPr>
        <p:txBody>
          <a:bodyPr tIns="0" bIns="0" anchor="ctr" anchorCtr="0">
            <a:normAutofit/>
          </a:bodyPr>
          <a:lstStyle>
            <a:lvl1pPr algn="l">
              <a:defRPr sz="18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Chapter name and content</a:t>
            </a:r>
          </a:p>
        </p:txBody>
      </p:sp>
    </p:spTree>
    <p:extLst>
      <p:ext uri="{BB962C8B-B14F-4D97-AF65-F5344CB8AC3E}">
        <p14:creationId xmlns:p14="http://schemas.microsoft.com/office/powerpoint/2010/main" val="4601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pictur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-15842" y="0"/>
            <a:ext cx="9159841" cy="6869876"/>
          </a:xfrm>
          <a:prstGeom prst="rect">
            <a:avLst/>
          </a:prstGeom>
          <a:blipFill>
            <a:blip r:embed="rId2"/>
            <a:srcRect/>
            <a:stretch>
              <a:fillRect l="-9972" r="-99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200" dirty="0"/>
          </a:p>
        </p:txBody>
      </p:sp>
      <p:pic>
        <p:nvPicPr>
          <p:cNvPr id="8" name="Picture 15" descr="VINGE_RGB_155_160_100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55" y="6470003"/>
            <a:ext cx="864000" cy="1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 bwMode="hidden">
          <a:xfrm>
            <a:off x="-11875" y="5069876"/>
            <a:ext cx="9162000" cy="180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indent="503079">
              <a:spcBef>
                <a:spcPct val="0"/>
              </a:spcBef>
              <a:buNone/>
            </a:pPr>
            <a:endParaRPr lang="en-GB" sz="2200" b="1" cap="all" baseline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-11875" y="5069876"/>
            <a:ext cx="9162000" cy="1800000"/>
          </a:xfrm>
          <a:noFill/>
          <a:ln>
            <a:noFill/>
          </a:ln>
        </p:spPr>
        <p:txBody>
          <a:bodyPr tIns="0" bIns="0" anchor="ctr" anchorCtr="0"/>
          <a:lstStyle>
            <a:lvl1pPr marL="447675" indent="0">
              <a:defRPr cap="all" baseline="0"/>
            </a:lvl1pPr>
          </a:lstStyle>
          <a:p>
            <a:pPr lvl="0"/>
            <a:r>
              <a:rPr lang="en-GB" dirty="0"/>
              <a:t>Click to edit chapter name</a:t>
            </a:r>
          </a:p>
        </p:txBody>
      </p:sp>
      <p:pic>
        <p:nvPicPr>
          <p:cNvPr id="11" name="Picture 15" descr="VINGE_RGB_155_160_1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55" y="6470005"/>
            <a:ext cx="864000" cy="1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2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8312" y="1484312"/>
            <a:ext cx="8207375" cy="46800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Huvudrubrik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CCE6-70B4-42CD-A55B-143892F912BB}" type="datetime1">
              <a:rPr lang="sv-SE" noProof="0" smtClean="0"/>
              <a:t>2019-10-15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959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8313" y="1484313"/>
            <a:ext cx="3959225" cy="28800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rIns="72000" anchor="ctr" anchorCtr="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68313" y="1916832"/>
            <a:ext cx="3960000" cy="4248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716463" y="1484313"/>
            <a:ext cx="3959225" cy="28800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rIns="72000" anchor="ctr" anchorCtr="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4702808" y="1916832"/>
            <a:ext cx="3960000" cy="4248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EB5C-3F2C-4977-83AD-92B07429B67E}" type="datetime1">
              <a:rPr lang="sv-SE" noProof="0" smtClean="0"/>
              <a:t>2019-10-15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Huvudrubrik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56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55875" y="1484784"/>
            <a:ext cx="6119813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7744" y="1484783"/>
            <a:ext cx="1800000" cy="46800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4C44FF-B84E-46B4-A92D-25C75BFDFFBB}" type="datetime1">
              <a:rPr lang="sv-SE" noProof="0" smtClean="0"/>
              <a:t>2019-10-15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Huvudrubrik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470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4400" y="1484784"/>
            <a:ext cx="6119813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71775" y="1484784"/>
            <a:ext cx="1800000" cy="4680000"/>
          </a:xfrm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29F8B0-A74B-4FF4-A5B8-E7C79C0795E6}" type="datetime1">
              <a:rPr lang="sv-SE" noProof="0" smtClean="0"/>
              <a:t>2019-10-15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Huvudrubrik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997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3CF0-5A06-4727-BA25-91D9AA7EBA95}" type="datetime1">
              <a:rPr lang="sv-SE" noProof="0" smtClean="0"/>
              <a:t>2019-10-15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Huvudrubrik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381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4800"/>
            <a:ext cx="8208000" cy="65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3200"/>
            <a:ext cx="8208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68000" y="6559200"/>
            <a:ext cx="7275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22753"/>
            <a:ext cx="1044000" cy="162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6AE5CEF-1A46-46AB-81D4-0CDF234CE8C5}" type="datetime1">
              <a:rPr lang="sv-SE" smtClean="0"/>
              <a:t>2019-10-15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6622753"/>
            <a:ext cx="1656000" cy="1620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Huvudrubrik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255200" y="6622753"/>
            <a:ext cx="612000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8468C2E-472A-43C3-926E-5A5CF00B776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5" descr="VINGE_RGB_155_160_1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55" y="6470003"/>
            <a:ext cx="864000" cy="1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690" r:id="rId3"/>
    <p:sldLayoutId id="2147483709" r:id="rId4"/>
    <p:sldLayoutId id="2147483692" r:id="rId5"/>
    <p:sldLayoutId id="2147483698" r:id="rId6"/>
    <p:sldLayoutId id="2147483691" r:id="rId7"/>
    <p:sldLayoutId id="2147483701" r:id="rId8"/>
    <p:sldLayoutId id="2147483693" r:id="rId9"/>
    <p:sldLayoutId id="2147483694" r:id="rId10"/>
    <p:sldLayoutId id="2147483703" r:id="rId11"/>
    <p:sldLayoutId id="2147483695" r:id="rId12"/>
    <p:sldLayoutId id="2147483711" r:id="rId13"/>
    <p:sldLayoutId id="2147483712" r:id="rId14"/>
    <p:sldLayoutId id="214748373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5000"/>
        </a:lnSpc>
        <a:spcBef>
          <a:spcPts val="12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itchFamily="2" charset="2"/>
        <a:buChar char="ü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62025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8097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BCD1D-2AD6-4E58-AB51-96F12A80A5CC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 October 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1AFC-221A-412E-B12A-4162FD3DEB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5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1875" y="4509120"/>
            <a:ext cx="9162000" cy="20882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GB" sz="4000" dirty="0">
                <a:solidFill>
                  <a:prstClr val="black"/>
                </a:solidFill>
              </a:rPr>
              <a:t>KLASSIFICERING AV FÖRSÄKRINGSAVTAL</a:t>
            </a:r>
            <a:endParaRPr lang="en-GB" dirty="0">
              <a:solidFill>
                <a:prstClr val="black"/>
              </a:solidFill>
            </a:endParaRPr>
          </a:p>
          <a:p>
            <a:pPr marL="361950" indent="-361950" algn="l"/>
            <a:endParaRPr lang="en-GB" sz="2400" b="1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15" descr="VINGE_RGB_155_160_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55" y="6115496"/>
            <a:ext cx="864000" cy="1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9"/>
          <p:cNvSpPr txBox="1">
            <a:spLocks/>
          </p:cNvSpPr>
          <p:nvPr/>
        </p:nvSpPr>
        <p:spPr>
          <a:xfrm>
            <a:off x="-5823" y="5524358"/>
            <a:ext cx="7128792" cy="1012421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62025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BA064"/>
              </a:buClr>
              <a:buFont typeface="Arial" pitchFamily="34" charset="0"/>
              <a:buNone/>
            </a:pPr>
            <a:endParaRPr lang="sv-SE" b="1" dirty="0">
              <a:solidFill>
                <a:prstClr val="black">
                  <a:lumMod val="75000"/>
                  <a:lumOff val="25000"/>
                </a:prstClr>
              </a:solidFill>
              <a:latin typeface="Verdana"/>
            </a:endParaRPr>
          </a:p>
          <a:p>
            <a:pPr marL="0" indent="0">
              <a:buClr>
                <a:srgbClr val="9BA064"/>
              </a:buClr>
              <a:buFont typeface="Arial" pitchFamily="34" charset="0"/>
              <a:buNone/>
            </a:pPr>
            <a:r>
              <a:rPr lang="sv-SE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/>
              </a:rPr>
              <a:t>8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21608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3. CIVILRÄTTSLIG KLASSIFICERING AV DIREKT FÖRSÄKRING</a:t>
            </a: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6173395-v1</a:t>
            </a:r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6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7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7222425-v1</a:t>
            </a:r>
            <a:endParaRPr lang="sv-SE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1800" dirty="0">
                <a:solidFill>
                  <a:srgbClr val="9BA064"/>
                </a:solidFill>
              </a:rPr>
              <a:t>3. CIVILRÄTTSLIG KLASSIFICERING AV DIREKT FÖRSÄKRING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74856" y="1278484"/>
            <a:ext cx="7172100" cy="1872219"/>
            <a:chOff x="136915" y="1023641"/>
            <a:chExt cx="8063885" cy="2105013"/>
          </a:xfrm>
        </p:grpSpPr>
        <p:sp>
          <p:nvSpPr>
            <p:cNvPr id="4" name="Rounded Rectangle 3"/>
            <p:cNvSpPr/>
            <p:nvPr/>
          </p:nvSpPr>
          <p:spPr>
            <a:xfrm>
              <a:off x="2729356" y="1023641"/>
              <a:ext cx="2879002" cy="642230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Direkt försäkring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6915" y="2200483"/>
              <a:ext cx="3747051" cy="928171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FAL-försäkring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53749" y="2200483"/>
              <a:ext cx="3747051" cy="928170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Specialförsäkring</a:t>
              </a:r>
            </a:p>
          </p:txBody>
        </p:sp>
        <p:cxnSp>
          <p:nvCxnSpPr>
            <p:cNvPr id="6" name="Elbow Connector 5"/>
            <p:cNvCxnSpPr>
              <a:stCxn id="4" idx="2"/>
              <a:endCxn id="8" idx="0"/>
            </p:cNvCxnSpPr>
            <p:nvPr/>
          </p:nvCxnSpPr>
          <p:spPr>
            <a:xfrm rot="16200000" flipH="1">
              <a:off x="4980761" y="853968"/>
              <a:ext cx="534612" cy="2158417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Elbow Connector 11"/>
            <p:cNvCxnSpPr>
              <a:stCxn id="4" idx="2"/>
              <a:endCxn id="7" idx="0"/>
            </p:cNvCxnSpPr>
            <p:nvPr/>
          </p:nvCxnSpPr>
          <p:spPr>
            <a:xfrm rot="5400000">
              <a:off x="2822345" y="853969"/>
              <a:ext cx="534612" cy="2158416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747964" y="3401932"/>
            <a:ext cx="4000500" cy="276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Clr>
                <a:srgbClr val="67888E"/>
              </a:buClr>
            </a:pPr>
            <a:r>
              <a:rPr lang="sv-SE" altLang="sv-SE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Färdigställandeskydd</a:t>
            </a:r>
          </a:p>
          <a:p>
            <a:pPr lvl="1">
              <a:buClr>
                <a:srgbClr val="67888E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enligt lagen (2014:227) om färdigställandeskydd</a:t>
            </a:r>
          </a:p>
          <a:p>
            <a:pPr lvl="1">
              <a:buClr>
                <a:srgbClr val="67888E"/>
              </a:buClr>
            </a:pPr>
            <a:endParaRPr lang="sv-SE" altLang="sv-SE" sz="1500" b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67888E"/>
              </a:buClr>
            </a:pPr>
            <a:r>
              <a:rPr lang="sv-SE" altLang="sv-SE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Trafikförsäkring</a:t>
            </a:r>
          </a:p>
          <a:p>
            <a:pPr lvl="1">
              <a:lnSpc>
                <a:spcPct val="100000"/>
              </a:lnSpc>
              <a:buClr>
                <a:srgbClr val="67888E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Försäkring enligt trafikskadelagen (1975:1410) </a:t>
            </a:r>
          </a:p>
          <a:p>
            <a:pPr lvl="1">
              <a:lnSpc>
                <a:spcPct val="100000"/>
              </a:lnSpc>
              <a:buClr>
                <a:srgbClr val="67888E"/>
              </a:buClr>
            </a:pPr>
            <a:endParaRPr lang="sv-SE" altLang="sv-SE" sz="1600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  <a:p>
            <a:pPr>
              <a:lnSpc>
                <a:spcPct val="100000"/>
              </a:lnSpc>
              <a:buClr>
                <a:srgbClr val="67888E"/>
              </a:buClr>
            </a:pPr>
            <a:r>
              <a:rPr lang="sv-SE" altLang="sv-SE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Patientförsäkring</a:t>
            </a:r>
          </a:p>
          <a:p>
            <a:pPr lvl="1">
              <a:lnSpc>
                <a:spcPct val="100000"/>
              </a:lnSpc>
              <a:buClr>
                <a:srgbClr val="67888E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Försäkring enligt patientskadelagen (1996:799)</a:t>
            </a:r>
          </a:p>
        </p:txBody>
      </p:sp>
      <p:sp>
        <p:nvSpPr>
          <p:cNvPr id="5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7222425-v1</a:t>
            </a:r>
            <a:endParaRPr lang="sv-SE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6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1800" dirty="0">
                <a:solidFill>
                  <a:srgbClr val="9BA064"/>
                </a:solidFill>
              </a:rPr>
              <a:t>3. CIVILRÄTTSLIG KLASSIFICERING AV DIREKT FÖRSÄKRING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74856" y="1278484"/>
            <a:ext cx="7172100" cy="1872219"/>
            <a:chOff x="136915" y="1023641"/>
            <a:chExt cx="8063885" cy="2105013"/>
          </a:xfrm>
        </p:grpSpPr>
        <p:sp>
          <p:nvSpPr>
            <p:cNvPr id="4" name="Rounded Rectangle 3"/>
            <p:cNvSpPr/>
            <p:nvPr/>
          </p:nvSpPr>
          <p:spPr>
            <a:xfrm>
              <a:off x="2729356" y="1023641"/>
              <a:ext cx="2879002" cy="642230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FAL-försäkring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6915" y="2200483"/>
              <a:ext cx="3747051" cy="928171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2-16 kap.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53749" y="2200483"/>
              <a:ext cx="3747051" cy="928170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(</a:t>
              </a:r>
              <a:r>
                <a:rPr lang="sv-SE" dirty="0" err="1">
                  <a:solidFill>
                    <a:schemeClr val="bg1"/>
                  </a:solidFill>
                </a:rPr>
                <a:t>skade</a:t>
              </a:r>
              <a:r>
                <a:rPr lang="sv-SE" dirty="0">
                  <a:solidFill>
                    <a:schemeClr val="bg1"/>
                  </a:solidFill>
                </a:rPr>
                <a:t>: 17-18 kap.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person: 19-20 kap.)</a:t>
              </a:r>
            </a:p>
          </p:txBody>
        </p:sp>
        <p:cxnSp>
          <p:nvCxnSpPr>
            <p:cNvPr id="6" name="Elbow Connector 5"/>
            <p:cNvCxnSpPr>
              <a:stCxn id="4" idx="2"/>
              <a:endCxn id="8" idx="0"/>
            </p:cNvCxnSpPr>
            <p:nvPr/>
          </p:nvCxnSpPr>
          <p:spPr>
            <a:xfrm rot="16200000" flipH="1">
              <a:off x="4980761" y="853968"/>
              <a:ext cx="534612" cy="2158417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Elbow Connector 11"/>
            <p:cNvCxnSpPr>
              <a:stCxn id="4" idx="2"/>
              <a:endCxn id="7" idx="0"/>
            </p:cNvCxnSpPr>
            <p:nvPr/>
          </p:nvCxnSpPr>
          <p:spPr>
            <a:xfrm rot="5400000">
              <a:off x="2822345" y="853969"/>
              <a:ext cx="534612" cy="2158416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57225" y="3232854"/>
            <a:ext cx="8001000" cy="276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Clr>
                <a:srgbClr val="67888E"/>
              </a:buClr>
              <a:buFontTx/>
              <a:buNone/>
            </a:pPr>
            <a:endParaRPr lang="sv-SE" altLang="sv-SE" sz="18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67888E"/>
              </a:buClr>
            </a:pPr>
            <a:r>
              <a:rPr lang="sv-SE" altLang="sv-SE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Individuell försäkring</a:t>
            </a:r>
          </a:p>
          <a:p>
            <a:pPr lvl="1">
              <a:lnSpc>
                <a:spcPct val="100000"/>
              </a:lnSpc>
              <a:buClr>
                <a:srgbClr val="67888E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försäkring som tecknas individuellt</a:t>
            </a:r>
          </a:p>
          <a:p>
            <a:pPr lvl="1">
              <a:lnSpc>
                <a:spcPct val="100000"/>
              </a:lnSpc>
              <a:buClr>
                <a:srgbClr val="67888E"/>
              </a:buClr>
            </a:pPr>
            <a:endParaRPr lang="sv-SE" altLang="sv-SE" sz="1600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  <a:p>
            <a:pPr>
              <a:lnSpc>
                <a:spcPct val="100000"/>
              </a:lnSpc>
              <a:buClr>
                <a:srgbClr val="67888E"/>
              </a:buClr>
            </a:pPr>
            <a:r>
              <a:rPr lang="sv-SE" altLang="sv-SE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Kollektiv försäkring</a:t>
            </a:r>
          </a:p>
          <a:p>
            <a:pPr lvl="1">
              <a:lnSpc>
                <a:spcPct val="100000"/>
              </a:lnSpc>
              <a:buClr>
                <a:srgbClr val="67888E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försäkring som tecknas kollektivt</a:t>
            </a:r>
          </a:p>
        </p:txBody>
      </p:sp>
      <p:sp>
        <p:nvSpPr>
          <p:cNvPr id="5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4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1800" dirty="0">
                <a:solidFill>
                  <a:srgbClr val="9BA064"/>
                </a:solidFill>
              </a:rPr>
              <a:t>3. CIVILRÄTTSLIG KLASSIFICERING AV DIREKT FÖRSÄKRING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68313" y="3996325"/>
            <a:ext cx="8001000" cy="21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Skadeförsäkring </a:t>
            </a: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är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försäkring mot ekonomisk förlust genom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sakskada,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ersättningsskyldighet eller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ren förmögenhetsskada i övrigt (1 kap. 1 § FAL)</a:t>
            </a:r>
          </a:p>
          <a:p>
            <a:pPr marL="66675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Personförsäkring </a:t>
            </a: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är</a:t>
            </a:r>
          </a:p>
          <a:p>
            <a:pPr marL="742950" lvl="1" indent="-285750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livförsäkring,</a:t>
            </a:r>
          </a:p>
          <a:p>
            <a:pPr marL="742950" lvl="1" indent="-285750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sjukförsäkring och</a:t>
            </a:r>
          </a:p>
          <a:p>
            <a:pPr marL="742950" lvl="1" indent="-285750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olycksfallsförsäkring (1 kap. 2 § 1 </a:t>
            </a:r>
            <a:r>
              <a:rPr lang="sv-SE" altLang="sv-SE" kern="0" dirty="0" err="1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st</a:t>
            </a: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FAL)</a:t>
            </a:r>
          </a:p>
        </p:txBody>
      </p:sp>
      <p:sp>
        <p:nvSpPr>
          <p:cNvPr id="5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2862" y="1137125"/>
            <a:ext cx="7696804" cy="2608513"/>
            <a:chOff x="437321" y="1278485"/>
            <a:chExt cx="7696804" cy="2608513"/>
          </a:xfrm>
          <a:solidFill>
            <a:srgbClr val="AA6E82"/>
          </a:solidFill>
        </p:grpSpPr>
        <p:cxnSp>
          <p:nvCxnSpPr>
            <p:cNvPr id="22" name="Elbow Connector 21"/>
            <p:cNvCxnSpPr/>
            <p:nvPr/>
          </p:nvCxnSpPr>
          <p:spPr>
            <a:xfrm rot="16200000" flipH="1">
              <a:off x="5270189" y="1087821"/>
              <a:ext cx="475490" cy="1919718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5400000">
              <a:off x="3350473" y="1087821"/>
              <a:ext cx="475489" cy="1919717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3267768" y="1278485"/>
              <a:ext cx="2560613" cy="571206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FAL-försäkring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801460" y="2265547"/>
              <a:ext cx="3332665" cy="825523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(</a:t>
              </a:r>
              <a:r>
                <a:rPr lang="sv-SE" dirty="0" err="1">
                  <a:solidFill>
                    <a:schemeClr val="bg1"/>
                  </a:solidFill>
                </a:rPr>
                <a:t>skade</a:t>
              </a:r>
              <a:r>
                <a:rPr lang="sv-SE" dirty="0">
                  <a:solidFill>
                    <a:schemeClr val="bg1"/>
                  </a:solidFill>
                </a:rPr>
                <a:t>: 17-18 kap.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person: 19-20 kap.)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37321" y="3319450"/>
              <a:ext cx="1858617" cy="557801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skadeförsäkring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607456" y="3329197"/>
              <a:ext cx="1944665" cy="557801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personförsäkring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62025" y="2265547"/>
              <a:ext cx="3332665" cy="825525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2-16 kap.</a:t>
              </a:r>
            </a:p>
          </p:txBody>
        </p:sp>
        <p:cxnSp>
          <p:nvCxnSpPr>
            <p:cNvPr id="39" name="Elbow Connector 38"/>
            <p:cNvCxnSpPr/>
            <p:nvPr/>
          </p:nvCxnSpPr>
          <p:spPr>
            <a:xfrm rot="16200000" flipV="1">
              <a:off x="2993077" y="2738053"/>
              <a:ext cx="221093" cy="984860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5400000" flipH="1" flipV="1">
              <a:off x="1878350" y="2595279"/>
              <a:ext cx="221093" cy="1260000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416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2400" dirty="0">
                <a:solidFill>
                  <a:srgbClr val="9BA064"/>
                </a:solidFill>
              </a:rPr>
              <a:t>Vad är skadeförsäkring?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68313" y="980729"/>
            <a:ext cx="8001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6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Skadeförsäkring 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är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försäkring mot ekonomisk förlust genom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sakskada = </a:t>
            </a:r>
            <a:r>
              <a:rPr lang="sv-SE" altLang="sv-SE" sz="1600" b="1" kern="0" dirty="0">
                <a:solidFill>
                  <a:srgbClr val="9BA064"/>
                </a:solidFill>
                <a:ea typeface="宋体" charset="-122"/>
              </a:rPr>
              <a:t>SAKFÖRSÄKRING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ersättningsskyldighet = </a:t>
            </a:r>
            <a:r>
              <a:rPr lang="sv-SE" altLang="sv-SE" sz="1600" b="1" kern="0" dirty="0">
                <a:solidFill>
                  <a:srgbClr val="9BA064"/>
                </a:solidFill>
                <a:ea typeface="宋体" charset="-122"/>
              </a:rPr>
              <a:t>ANSVARSFÖRSÄKRING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eller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ren förmögenhetsskada i övrigt (1 kap. 1 § FAL)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Ren förmögenhetsskada är </a:t>
            </a:r>
            <a:r>
              <a:rPr lang="sv-SE" sz="1600" dirty="0">
                <a:solidFill>
                  <a:schemeClr val="tx1"/>
                </a:solidFill>
              </a:rPr>
              <a:t>ekonomisk skada som uppkommer utan samband med att någon lider person- eller sakskada (1 kap. 2 § SkL)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</a:t>
            </a:r>
          </a:p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endParaRPr lang="sv-SE" altLang="sv-SE" sz="1600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Sakförsäkring (eventuellt </a:t>
            </a:r>
            <a:r>
              <a:rPr lang="sv-SE" altLang="sv-SE" sz="1600" u="sng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all 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skadeförsäkring) 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presumeras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avse ersättning för en ekonomisk förlust</a:t>
            </a: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b="1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måste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avse ett ”lagligt intresse” (6 kap. 1 § FAL)</a:t>
            </a:r>
          </a:p>
        </p:txBody>
      </p:sp>
      <p:sp>
        <p:nvSpPr>
          <p:cNvPr id="5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7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2400" dirty="0">
                <a:solidFill>
                  <a:srgbClr val="9BA064"/>
                </a:solidFill>
              </a:rPr>
              <a:t>Vad är personförsäkring?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42417" y="980729"/>
            <a:ext cx="8001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66675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</a:pPr>
            <a:r>
              <a:rPr lang="sv-SE" altLang="sv-SE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Personförsäkring 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är</a:t>
            </a:r>
          </a:p>
          <a:p>
            <a:pPr marL="742950" lvl="1" indent="-285750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livförsäkring,</a:t>
            </a:r>
          </a:p>
          <a:p>
            <a:pPr marL="742950" lvl="1" indent="-285750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sjukförsäkring och</a:t>
            </a:r>
          </a:p>
          <a:p>
            <a:pPr marL="742950" lvl="1" indent="-285750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olycksfallsförsäkring (1 kap. 2 § 1 </a:t>
            </a:r>
            <a:r>
              <a:rPr lang="sv-SE" altLang="sv-SE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st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FAL)</a:t>
            </a:r>
          </a:p>
          <a:p>
            <a:pPr marL="352425" indent="-285750">
              <a:lnSpc>
                <a:spcPct val="100000"/>
              </a:lnSpc>
              <a:buClr>
                <a:schemeClr val="accent3"/>
              </a:buClr>
            </a:pPr>
            <a:endParaRPr lang="sv-SE" altLang="sv-SE" sz="1600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  <a:p>
            <a:pPr marL="352425" indent="-285750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Livförsäkring är en ”</a:t>
            </a:r>
            <a:r>
              <a:rPr lang="sv-SE" altLang="sv-SE" sz="16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summaförsäkring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” som tecknas på försäkringstagarens eller någon annans (den ”</a:t>
            </a:r>
            <a:r>
              <a:rPr lang="sv-SE" altLang="sv-SE" sz="16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försäkrades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”) ”</a:t>
            </a:r>
            <a:r>
              <a:rPr lang="sv-SE" altLang="sv-SE" sz="16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liv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”</a:t>
            </a:r>
          </a:p>
          <a:p>
            <a:pPr marL="352425" indent="-285750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Sjuk- och olycksfallsförsäkring är </a:t>
            </a:r>
            <a:r>
              <a:rPr lang="sv-SE" altLang="sv-SE" sz="16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summaförsäkring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eller ”</a:t>
            </a:r>
            <a:r>
              <a:rPr lang="sv-SE" altLang="sv-SE" sz="16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försäkring som ersätter viss förlust eller kostnad”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och som tecknas på försäkringstagarens eller någon annans (den ”</a:t>
            </a:r>
            <a:r>
              <a:rPr lang="sv-SE" altLang="sv-SE" sz="16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försäkrades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”) ”</a:t>
            </a:r>
            <a:r>
              <a:rPr lang="sv-SE" altLang="sv-SE" sz="16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hälsa</a:t>
            </a: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”</a:t>
            </a:r>
          </a:p>
        </p:txBody>
      </p:sp>
      <p:sp>
        <p:nvSpPr>
          <p:cNvPr id="5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5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2400" dirty="0">
                <a:solidFill>
                  <a:srgbClr val="9BA064"/>
                </a:solidFill>
              </a:rPr>
              <a:t>Gränsdragning mellan skade- och personförsäkring?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42417" y="980729"/>
            <a:ext cx="8001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altLang="sv-SE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Huvudregel</a:t>
            </a:r>
          </a:p>
          <a:p>
            <a:r>
              <a:rPr lang="sv-SE" altLang="sv-SE" sz="1600" kern="0" dirty="0">
                <a:solidFill>
                  <a:schemeClr val="tx1"/>
                </a:solidFill>
                <a:ea typeface="宋体" charset="-122"/>
              </a:rPr>
              <a:t>En försäkring är en personförsäkring </a:t>
            </a:r>
            <a:r>
              <a:rPr lang="sv-SE" sz="1600" dirty="0">
                <a:solidFill>
                  <a:schemeClr val="tx1"/>
                </a:solidFill>
              </a:rPr>
              <a:t>även om den avser att kompensera viss ekonomisk förlust, om försäkringsfallet anknyter till någons liv eller hälsa                  </a:t>
            </a:r>
            <a:r>
              <a:rPr lang="nn-NO" sz="1600" dirty="0">
                <a:solidFill>
                  <a:schemeClr val="tx1"/>
                </a:solidFill>
              </a:rPr>
              <a:t>(1 kap. 2 § 2 st. FAL)</a:t>
            </a:r>
          </a:p>
          <a:p>
            <a:pPr marL="0" indent="0">
              <a:buNone/>
            </a:pPr>
            <a:endParaRPr lang="nn-NO" altLang="sv-SE" sz="1600" kern="0" dirty="0">
              <a:solidFill>
                <a:schemeClr val="tx1"/>
              </a:solidFill>
              <a:ea typeface="宋体" charset="-122"/>
            </a:endParaRPr>
          </a:p>
          <a:p>
            <a:pPr marL="0" indent="0">
              <a:buNone/>
            </a:pPr>
            <a:r>
              <a:rPr lang="nn-NO" altLang="sv-SE" sz="1600" b="1" kern="0" dirty="0">
                <a:solidFill>
                  <a:schemeClr val="tx1"/>
                </a:solidFill>
                <a:ea typeface="宋体" charset="-122"/>
              </a:rPr>
              <a:t>Undantagsregel</a:t>
            </a:r>
          </a:p>
          <a:p>
            <a:r>
              <a:rPr lang="nn-NO" altLang="sv-SE" sz="1600" i="1" kern="0" dirty="0">
                <a:solidFill>
                  <a:schemeClr val="tx1"/>
                </a:solidFill>
                <a:ea typeface="宋体" charset="-122"/>
              </a:rPr>
              <a:t>Sjukavbrottsförsäkring</a:t>
            </a:r>
            <a:r>
              <a:rPr lang="nn-NO" altLang="sv-SE" sz="1600" kern="0" dirty="0">
                <a:solidFill>
                  <a:schemeClr val="tx1"/>
                </a:solidFill>
                <a:ea typeface="宋体" charset="-122"/>
              </a:rPr>
              <a:t> (försäkring mot ekonomisk förlust i näringsverksamhet vid sjukdom) är skadeförsäkring </a:t>
            </a:r>
            <a:r>
              <a:rPr lang="nn-NO" sz="1600" dirty="0">
                <a:solidFill>
                  <a:schemeClr val="tx1"/>
                </a:solidFill>
              </a:rPr>
              <a:t>(1 kap. 2 § 2 st. FAL)</a:t>
            </a:r>
            <a:endParaRPr lang="sv-SE" sz="1600" kern="0" dirty="0">
              <a:solidFill>
                <a:schemeClr val="tx1"/>
              </a:solidFill>
              <a:ea typeface="宋体" charset="-122"/>
            </a:endParaRPr>
          </a:p>
          <a:p>
            <a:pPr marL="0" indent="0">
              <a:buNone/>
            </a:pPr>
            <a:endParaRPr lang="sv-SE" sz="1600" kern="0" dirty="0">
              <a:solidFill>
                <a:schemeClr val="tx1"/>
              </a:solidFill>
              <a:ea typeface="宋体" charset="-122"/>
            </a:endParaRPr>
          </a:p>
          <a:p>
            <a:pPr marL="0" indent="0">
              <a:buNone/>
            </a:pPr>
            <a:r>
              <a:rPr lang="sv-SE" sz="1600" b="1" kern="0" dirty="0">
                <a:solidFill>
                  <a:schemeClr val="tx1"/>
                </a:solidFill>
                <a:ea typeface="宋体" charset="-122"/>
              </a:rPr>
              <a:t>Undantag från undantagsregeln</a:t>
            </a:r>
          </a:p>
          <a:p>
            <a:r>
              <a:rPr lang="sv-SE" sz="1600" i="1" kern="0" dirty="0">
                <a:solidFill>
                  <a:schemeClr val="tx1"/>
                </a:solidFill>
                <a:ea typeface="宋体" charset="-122"/>
              </a:rPr>
              <a:t>Sjukvårdskostnadsförsäkring</a:t>
            </a:r>
            <a:r>
              <a:rPr lang="sv-SE" sz="1600" kern="0" dirty="0">
                <a:solidFill>
                  <a:schemeClr val="tx1"/>
                </a:solidFill>
                <a:ea typeface="宋体" charset="-122"/>
              </a:rPr>
              <a:t> (försäkring som ger tillgång till vård och ersättning för vårdkostnader) är alltid personförsäkring</a:t>
            </a:r>
          </a:p>
          <a:p>
            <a:endParaRPr lang="sv-SE" sz="1600" kern="0" dirty="0">
              <a:solidFill>
                <a:schemeClr val="tx1"/>
              </a:solidFill>
              <a:ea typeface="宋体" charset="-122"/>
            </a:endParaRPr>
          </a:p>
          <a:p>
            <a:pPr marL="0" indent="0">
              <a:buNone/>
            </a:pPr>
            <a:r>
              <a:rPr lang="sv-SE" sz="1600" b="1" kern="0" dirty="0">
                <a:solidFill>
                  <a:schemeClr val="tx1"/>
                </a:solidFill>
                <a:ea typeface="宋体" charset="-122"/>
              </a:rPr>
              <a:t>Om personförsäkringsmoment ingår i en skadeförsäkring</a:t>
            </a:r>
          </a:p>
          <a:p>
            <a:r>
              <a:rPr lang="sv-SE" sz="1600" kern="0" dirty="0">
                <a:solidFill>
                  <a:schemeClr val="tx1"/>
                </a:solidFill>
                <a:ea typeface="宋体" charset="-122"/>
              </a:rPr>
              <a:t>ska skadeförsäkringsreglerna i FAL – med undantag för 14-15 kap – tillämpas på hela försäkringen </a:t>
            </a:r>
          </a:p>
          <a:p>
            <a:endParaRPr lang="sv-SE" sz="1600" kern="0" dirty="0">
              <a:solidFill>
                <a:schemeClr val="tx1"/>
              </a:solidFill>
              <a:ea typeface="宋体" charset="-122"/>
            </a:endParaRPr>
          </a:p>
          <a:p>
            <a:pPr marL="0" indent="0">
              <a:buNone/>
            </a:pPr>
            <a:r>
              <a:rPr lang="sv-SE" sz="1600" b="1" kern="0" dirty="0">
                <a:solidFill>
                  <a:schemeClr val="tx1"/>
                </a:solidFill>
                <a:ea typeface="宋体" charset="-122"/>
              </a:rPr>
              <a:t>Om skadeförsäkringsmoment ingår i en personförsäkring</a:t>
            </a:r>
          </a:p>
          <a:p>
            <a:r>
              <a:rPr lang="sv-SE" sz="1600" kern="0" dirty="0">
                <a:solidFill>
                  <a:schemeClr val="tx1"/>
                </a:solidFill>
                <a:ea typeface="宋体" charset="-122"/>
              </a:rPr>
              <a:t>ska alla personförsäkringsregler i FAL tillämpas på hela försäkringen </a:t>
            </a:r>
            <a:endParaRPr lang="nn-NO" sz="1600" dirty="0">
              <a:solidFill>
                <a:schemeClr val="tx1"/>
              </a:solidFill>
            </a:endParaRPr>
          </a:p>
          <a:p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5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1800" dirty="0">
                <a:solidFill>
                  <a:srgbClr val="9BA064"/>
                </a:solidFill>
              </a:rPr>
              <a:t>3. CIVILRÄTTSLIG KLASSIFICERING AV DIREKT FÖRSÄKRING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634298" y="3870572"/>
            <a:ext cx="4657159" cy="235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67888E"/>
              </a:buClr>
              <a:buNone/>
            </a:pPr>
            <a:endParaRPr lang="sv-SE" altLang="sv-SE" sz="1400" b="1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rgbClr val="67888E"/>
              </a:buClr>
              <a:buNone/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Konsumentförsäkring är</a:t>
            </a:r>
          </a:p>
          <a:p>
            <a:pPr>
              <a:lnSpc>
                <a:spcPct val="100000"/>
              </a:lnSpc>
              <a:buClr>
                <a:srgbClr val="67888E"/>
              </a:buClr>
            </a:pP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en individuell skadeförsäkring som en fysisk person eller ett dödsbo tecknar huvudsakligen för ändamål som faller utanför näringsverksamhet (1 kap. 4 § FAL)</a:t>
            </a:r>
          </a:p>
          <a:p>
            <a:pPr marL="457200" lvl="1" indent="0">
              <a:lnSpc>
                <a:spcPct val="100000"/>
              </a:lnSpc>
              <a:buClr>
                <a:srgbClr val="67888E"/>
              </a:buClr>
              <a:buNone/>
            </a:pPr>
            <a:endParaRPr lang="sv-SE" altLang="sv-SE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  <a:p>
            <a:pPr marL="3175" indent="0">
              <a:lnSpc>
                <a:spcPct val="100000"/>
              </a:lnSpc>
              <a:buClr>
                <a:srgbClr val="67888E"/>
              </a:buClr>
              <a:buNone/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Företagsförsäkring är</a:t>
            </a:r>
          </a:p>
          <a:p>
            <a:pPr marL="206375" indent="-206375">
              <a:lnSpc>
                <a:spcPct val="100000"/>
              </a:lnSpc>
              <a:buClr>
                <a:srgbClr val="67888E"/>
              </a:buClr>
            </a:pP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all individuell skadeförsäkring som inte är konsumentförsäkring (1 kap. 4 § FAL)</a:t>
            </a:r>
          </a:p>
        </p:txBody>
      </p:sp>
      <p:sp>
        <p:nvSpPr>
          <p:cNvPr id="5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7321" y="1218851"/>
            <a:ext cx="7696804" cy="2608513"/>
            <a:chOff x="437321" y="1278485"/>
            <a:chExt cx="7696804" cy="2608513"/>
          </a:xfrm>
          <a:solidFill>
            <a:srgbClr val="67888E"/>
          </a:solidFill>
        </p:grpSpPr>
        <p:cxnSp>
          <p:nvCxnSpPr>
            <p:cNvPr id="25" name="Elbow Connector 24"/>
            <p:cNvCxnSpPr/>
            <p:nvPr/>
          </p:nvCxnSpPr>
          <p:spPr>
            <a:xfrm rot="16200000" flipH="1">
              <a:off x="5270189" y="1087821"/>
              <a:ext cx="475490" cy="1919718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>
              <a:off x="3350473" y="1087821"/>
              <a:ext cx="475489" cy="1919717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16200000" flipH="1">
              <a:off x="6864371" y="2684552"/>
              <a:ext cx="238128" cy="1071041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rot="5400000">
              <a:off x="5852333" y="2726220"/>
              <a:ext cx="221093" cy="984860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3267768" y="1278485"/>
              <a:ext cx="2560613" cy="571206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FAL-försäkring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801460" y="2265547"/>
              <a:ext cx="3332665" cy="825523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(</a:t>
              </a:r>
              <a:r>
                <a:rPr lang="sv-SE" dirty="0" err="1">
                  <a:solidFill>
                    <a:schemeClr val="bg1"/>
                  </a:solidFill>
                </a:rPr>
                <a:t>skade</a:t>
              </a:r>
              <a:r>
                <a:rPr lang="sv-SE" dirty="0">
                  <a:solidFill>
                    <a:schemeClr val="bg1"/>
                  </a:solidFill>
                </a:rPr>
                <a:t>: 17-18 kap.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person: 19-20 kap.)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37321" y="3319450"/>
              <a:ext cx="1858617" cy="55780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skadeförsäkring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07456" y="3329197"/>
              <a:ext cx="1944665" cy="55780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personförsäkring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962026" y="2265547"/>
              <a:ext cx="3332665" cy="825525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2-16 kap.</a:t>
              </a:r>
            </a:p>
          </p:txBody>
        </p:sp>
        <p:cxnSp>
          <p:nvCxnSpPr>
            <p:cNvPr id="43" name="Elbow Connector 42"/>
            <p:cNvCxnSpPr/>
            <p:nvPr/>
          </p:nvCxnSpPr>
          <p:spPr>
            <a:xfrm rot="16200000" flipV="1">
              <a:off x="2996566" y="2729534"/>
              <a:ext cx="221093" cy="984860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5400000" flipH="1" flipV="1">
              <a:off x="1878350" y="2595279"/>
              <a:ext cx="221093" cy="1260000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1526107" y="4150061"/>
            <a:ext cx="1581005" cy="5616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Konsument-försäkring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526106" y="4891903"/>
            <a:ext cx="1581006" cy="5616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Företags-försäkring</a:t>
            </a:r>
          </a:p>
        </p:txBody>
      </p:sp>
      <p:cxnSp>
        <p:nvCxnSpPr>
          <p:cNvPr id="47" name="Elbow Connector 46"/>
          <p:cNvCxnSpPr>
            <a:stCxn id="38" idx="2"/>
            <a:endCxn id="46" idx="1"/>
          </p:cNvCxnSpPr>
          <p:nvPr/>
        </p:nvCxnSpPr>
        <p:spPr>
          <a:xfrm rot="16200000" flipH="1">
            <a:off x="768801" y="4415446"/>
            <a:ext cx="1355134" cy="159476"/>
          </a:xfrm>
          <a:prstGeom prst="bentConnector2">
            <a:avLst/>
          </a:prstGeom>
          <a:solidFill>
            <a:schemeClr val="accent5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>
            <a:endCxn id="45" idx="1"/>
          </p:cNvCxnSpPr>
          <p:nvPr/>
        </p:nvCxnSpPr>
        <p:spPr>
          <a:xfrm>
            <a:off x="1363480" y="4430909"/>
            <a:ext cx="162627" cy="0"/>
          </a:xfrm>
          <a:prstGeom prst="line">
            <a:avLst/>
          </a:prstGeom>
          <a:solidFill>
            <a:schemeClr val="accent5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5639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1800" dirty="0">
                <a:solidFill>
                  <a:srgbClr val="9BA064"/>
                </a:solidFill>
              </a:rPr>
              <a:t>3. CIVILRÄTTSLIG KLASSIFICERING AV DIREKT FÖRSÄKRING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68313" y="3418226"/>
            <a:ext cx="8001000" cy="274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Gruppförsäkring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(1) meddelas enligt ett </a:t>
            </a:r>
            <a:r>
              <a:rPr lang="sv-SE" altLang="sv-SE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gruppavtal</a:t>
            </a: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(2) gäller om den försäkrade tillhör gruppen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endParaRPr lang="sv-SE" altLang="sv-SE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Gruppavtal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(1) sluts för en bestämd grupp personer och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(2) anger villkor för avtal om </a:t>
            </a:r>
            <a:r>
              <a:rPr lang="sv-SE" altLang="sv-SE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gruppförsäkring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endParaRPr lang="sv-SE" altLang="sv-SE" b="1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  <a:p>
            <a:pPr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Kollektivavtalsgrundad försäkring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(1) tecknas av arbetsgivare för att ge skydd åt anställda,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(2) meddelas enligt ett kollektivavtal och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(3) tecknas hos ett försäkringsbolag enligt kollektivavtalet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03828" y="1128446"/>
            <a:ext cx="7923558" cy="2609757"/>
            <a:chOff x="962025" y="1277242"/>
            <a:chExt cx="7923558" cy="2609757"/>
          </a:xfrm>
        </p:grpSpPr>
        <p:sp>
          <p:nvSpPr>
            <p:cNvPr id="35" name="Rounded Rectangle 34"/>
            <p:cNvSpPr/>
            <p:nvPr/>
          </p:nvSpPr>
          <p:spPr>
            <a:xfrm>
              <a:off x="962025" y="2265547"/>
              <a:ext cx="3332665" cy="825525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2-16 kap.</a:t>
              </a:r>
            </a:p>
          </p:txBody>
        </p:sp>
        <p:cxnSp>
          <p:nvCxnSpPr>
            <p:cNvPr id="37" name="Elbow Connector 36"/>
            <p:cNvCxnSpPr/>
            <p:nvPr/>
          </p:nvCxnSpPr>
          <p:spPr>
            <a:xfrm rot="16200000" flipH="1">
              <a:off x="5270189" y="1087821"/>
              <a:ext cx="475490" cy="1919718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5400000">
              <a:off x="3350473" y="1087821"/>
              <a:ext cx="475489" cy="1919717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4805068" y="3329196"/>
              <a:ext cx="1330762" cy="557801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Grupp-försäkring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669157" y="3329198"/>
              <a:ext cx="2216426" cy="557801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Kollektivavtals-grundad försäkring</a:t>
              </a:r>
            </a:p>
          </p:txBody>
        </p:sp>
        <p:cxnSp>
          <p:nvCxnSpPr>
            <p:cNvPr id="41" name="Elbow Connector 40"/>
            <p:cNvCxnSpPr>
              <a:endCxn id="40" idx="0"/>
            </p:cNvCxnSpPr>
            <p:nvPr/>
          </p:nvCxnSpPr>
          <p:spPr>
            <a:xfrm rot="16200000" flipH="1">
              <a:off x="7005793" y="2557619"/>
              <a:ext cx="221093" cy="1322061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>
              <a:off x="5852333" y="2726220"/>
              <a:ext cx="221093" cy="984860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3267769" y="1277242"/>
              <a:ext cx="2560613" cy="571206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FAL-försäkring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801460" y="2265547"/>
              <a:ext cx="3332665" cy="825523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(</a:t>
              </a:r>
              <a:r>
                <a:rPr lang="sv-SE" dirty="0" err="1">
                  <a:solidFill>
                    <a:schemeClr val="bg1"/>
                  </a:solidFill>
                </a:rPr>
                <a:t>skade</a:t>
              </a:r>
              <a:r>
                <a:rPr lang="sv-SE" dirty="0">
                  <a:solidFill>
                    <a:schemeClr val="bg1"/>
                  </a:solidFill>
                </a:rPr>
                <a:t>: 17-18 kap.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person: 19-20 kap.)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34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1800" dirty="0">
                <a:solidFill>
                  <a:srgbClr val="9BA064"/>
                </a:solidFill>
              </a:rPr>
              <a:t>3. CIVILRÄTTSLIG KLASSIFICERING AV DIREKT FÖRSÄKRING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03828" y="1128446"/>
            <a:ext cx="7923558" cy="2609757"/>
            <a:chOff x="962025" y="1277242"/>
            <a:chExt cx="7923558" cy="2609757"/>
          </a:xfrm>
        </p:grpSpPr>
        <p:sp>
          <p:nvSpPr>
            <p:cNvPr id="35" name="Rounded Rectangle 34"/>
            <p:cNvSpPr/>
            <p:nvPr/>
          </p:nvSpPr>
          <p:spPr>
            <a:xfrm>
              <a:off x="962025" y="2265547"/>
              <a:ext cx="3332665" cy="825525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2-16 kap.</a:t>
              </a:r>
            </a:p>
          </p:txBody>
        </p:sp>
        <p:cxnSp>
          <p:nvCxnSpPr>
            <p:cNvPr id="37" name="Elbow Connector 36"/>
            <p:cNvCxnSpPr/>
            <p:nvPr/>
          </p:nvCxnSpPr>
          <p:spPr>
            <a:xfrm rot="16200000" flipH="1">
              <a:off x="5270189" y="1087821"/>
              <a:ext cx="475490" cy="1919718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5400000">
              <a:off x="3350473" y="1087821"/>
              <a:ext cx="475489" cy="1919717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4805068" y="3329196"/>
              <a:ext cx="1330762" cy="557801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Grupp-försäkring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669157" y="3329198"/>
              <a:ext cx="2216426" cy="557801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Kollektivavtals-grundad försäkring</a:t>
              </a:r>
            </a:p>
          </p:txBody>
        </p:sp>
        <p:cxnSp>
          <p:nvCxnSpPr>
            <p:cNvPr id="41" name="Elbow Connector 40"/>
            <p:cNvCxnSpPr>
              <a:endCxn id="40" idx="0"/>
            </p:cNvCxnSpPr>
            <p:nvPr/>
          </p:nvCxnSpPr>
          <p:spPr>
            <a:xfrm rot="16200000" flipH="1">
              <a:off x="7005793" y="2557619"/>
              <a:ext cx="221093" cy="1322061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>
              <a:off x="5852333" y="2726220"/>
              <a:ext cx="221093" cy="984860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3267769" y="1277242"/>
              <a:ext cx="2560613" cy="571206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FAL-försäkring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801460" y="2265547"/>
              <a:ext cx="3332665" cy="825523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(</a:t>
              </a:r>
              <a:r>
                <a:rPr lang="sv-SE" dirty="0" err="1">
                  <a:solidFill>
                    <a:schemeClr val="bg1"/>
                  </a:solidFill>
                </a:rPr>
                <a:t>skade</a:t>
              </a:r>
              <a:r>
                <a:rPr lang="sv-SE" dirty="0">
                  <a:solidFill>
                    <a:schemeClr val="bg1"/>
                  </a:solidFill>
                </a:rPr>
                <a:t>: 17-18 kap.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person: 19-20 kap.)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317052" y="4869161"/>
            <a:ext cx="2002120" cy="8640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Obligatorisk gruppförsäkring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17051" y="3933056"/>
            <a:ext cx="2002121" cy="792088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Frivillig gruppförsäkring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8313" y="3418226"/>
            <a:ext cx="3815655" cy="274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Frivillig gruppförsäkring</a:t>
            </a:r>
          </a:p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som gruppmedlemmarna ansluter sig till genom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(1) egen anmälan eller 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(2) genom att inte avböja försäkringen</a:t>
            </a:r>
          </a:p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4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Gruppmedlemmen</a:t>
            </a: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är försäkringstagare</a:t>
            </a:r>
          </a:p>
          <a:p>
            <a:pPr lvl="1">
              <a:lnSpc>
                <a:spcPct val="100000"/>
              </a:lnSpc>
              <a:buClr>
                <a:schemeClr val="accent3"/>
              </a:buClr>
            </a:pPr>
            <a:endParaRPr lang="sv-SE" altLang="sv-SE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4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Obligatorisk gruppförsäkring</a:t>
            </a:r>
          </a:p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som varje </a:t>
            </a:r>
            <a:r>
              <a:rPr lang="sv-SE" altLang="sv-SE" sz="1400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medlemi</a:t>
            </a: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gruppen är direkt ansluten till </a:t>
            </a:r>
            <a:r>
              <a:rPr lang="sv-SE" altLang="sv-SE" sz="1400" kern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pga</a:t>
            </a: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gruppavtalet</a:t>
            </a:r>
          </a:p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r>
              <a:rPr lang="sv-SE" altLang="sv-SE" sz="1400" i="1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Gruppföreträdaren</a:t>
            </a:r>
            <a:r>
              <a:rPr lang="sv-SE" altLang="sv-SE" sz="14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宋体" charset="-122"/>
              </a:rPr>
              <a:t> är försäkringstagare</a:t>
            </a:r>
          </a:p>
          <a:p>
            <a:pPr marL="0" indent="0">
              <a:lnSpc>
                <a:spcPct val="100000"/>
              </a:lnSpc>
              <a:buClr>
                <a:schemeClr val="accent3"/>
              </a:buClr>
              <a:buNone/>
            </a:pPr>
            <a:endParaRPr lang="sv-SE" altLang="sv-SE" kern="0" dirty="0">
              <a:solidFill>
                <a:schemeClr val="tx1">
                  <a:lumMod val="85000"/>
                  <a:lumOff val="15000"/>
                </a:schemeClr>
              </a:solidFill>
              <a:ea typeface="宋体" charset="-122"/>
            </a:endParaRPr>
          </a:p>
        </p:txBody>
      </p:sp>
      <p:cxnSp>
        <p:nvCxnSpPr>
          <p:cNvPr id="5" name="Straight Connector 4"/>
          <p:cNvCxnSpPr>
            <a:stCxn id="39" idx="2"/>
          </p:cNvCxnSpPr>
          <p:nvPr/>
        </p:nvCxnSpPr>
        <p:spPr>
          <a:xfrm>
            <a:off x="5012252" y="3738201"/>
            <a:ext cx="0" cy="1563008"/>
          </a:xfrm>
          <a:prstGeom prst="line">
            <a:avLst/>
          </a:prstGeom>
          <a:ln w="28575">
            <a:solidFill>
              <a:srgbClr val="678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5" idx="1"/>
          </p:cNvCxnSpPr>
          <p:nvPr/>
        </p:nvCxnSpPr>
        <p:spPr>
          <a:xfrm>
            <a:off x="5012252" y="4329100"/>
            <a:ext cx="304799" cy="0"/>
          </a:xfrm>
          <a:prstGeom prst="line">
            <a:avLst/>
          </a:prstGeom>
          <a:ln w="28575">
            <a:solidFill>
              <a:srgbClr val="678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4" idx="1"/>
          </p:cNvCxnSpPr>
          <p:nvPr/>
        </p:nvCxnSpPr>
        <p:spPr>
          <a:xfrm>
            <a:off x="5012252" y="5301209"/>
            <a:ext cx="304800" cy="0"/>
          </a:xfrm>
          <a:prstGeom prst="line">
            <a:avLst/>
          </a:prstGeom>
          <a:ln w="28575">
            <a:solidFill>
              <a:srgbClr val="678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4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800"/>
            <a:ext cx="8208000" cy="1005968"/>
          </a:xfrm>
        </p:spPr>
        <p:txBody>
          <a:bodyPr/>
          <a:lstStyle/>
          <a:p>
            <a:pPr eaLnBrk="1" hangingPunct="1"/>
            <a:r>
              <a:rPr lang="sv-SE" alt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v-SE" alt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alt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v-SE" alt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alt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v-SE" alt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altLang="sv-SE" sz="2400" dirty="0">
                <a:solidFill>
                  <a:srgbClr val="999900"/>
                </a:solidFill>
              </a:rPr>
              <a:t>Klassificering av försäkring - </a:t>
            </a:r>
            <a:r>
              <a:rPr lang="sv-SE" altLang="sv-SE" sz="2800" i="1" dirty="0">
                <a:solidFill>
                  <a:srgbClr val="999900"/>
                </a:solidFill>
              </a:rPr>
              <a:t>Innehåll</a:t>
            </a:r>
            <a:r>
              <a:rPr lang="sv-SE" altLang="sv-SE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v-SE" altLang="sv-SE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sv-SE" alt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7544" y="991560"/>
            <a:ext cx="8204231" cy="277200"/>
          </a:xfrm>
        </p:spPr>
        <p:txBody>
          <a:bodyPr>
            <a:normAutofit/>
          </a:bodyPr>
          <a:lstStyle/>
          <a:p>
            <a:endParaRPr lang="sv-SE" sz="1600" dirty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sv-SE" altLang="sv-SE" dirty="0"/>
              <a:t>   Försäkring</a:t>
            </a:r>
          </a:p>
          <a:p>
            <a:pPr marL="0" indent="0" eaLnBrk="1" hangingPunct="1"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sv-SE" altLang="sv-SE" dirty="0"/>
              <a:t>   Försäkringsrätt</a:t>
            </a:r>
          </a:p>
          <a:p>
            <a:pPr marL="0" indent="0" eaLnBrk="1" hangingPunct="1"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sv-SE" altLang="sv-SE" dirty="0"/>
              <a:t>   Försäkringsavtal </a:t>
            </a:r>
          </a:p>
          <a:p>
            <a:pPr marL="0" indent="0" eaLnBrk="1" hangingPunct="1"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sv-SE" altLang="sv-SE" dirty="0"/>
              <a:t>   FAL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r="11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70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1800" dirty="0">
                <a:solidFill>
                  <a:srgbClr val="9BA064"/>
                </a:solidFill>
              </a:rPr>
              <a:t>3. CIVILRÄTTSLIG KLASSIFICERING AV DIREKT FÖRSÄKRING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321" y="1205987"/>
            <a:ext cx="8209726" cy="2621378"/>
            <a:chOff x="437321" y="1265621"/>
            <a:chExt cx="8209726" cy="2621378"/>
          </a:xfrm>
          <a:solidFill>
            <a:srgbClr val="67888E"/>
          </a:solidFill>
        </p:grpSpPr>
        <p:cxnSp>
          <p:nvCxnSpPr>
            <p:cNvPr id="25" name="Elbow Connector 24"/>
            <p:cNvCxnSpPr/>
            <p:nvPr/>
          </p:nvCxnSpPr>
          <p:spPr>
            <a:xfrm rot="16200000" flipH="1">
              <a:off x="5270189" y="1087821"/>
              <a:ext cx="475490" cy="1919718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>
              <a:off x="3350473" y="1087821"/>
              <a:ext cx="475489" cy="1919717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4805068" y="3329196"/>
              <a:ext cx="1330762" cy="55780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Grupp-försäkring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430621" y="3329198"/>
              <a:ext cx="2216426" cy="55780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Kollektivavtals-grundad försäkring</a:t>
              </a:r>
            </a:p>
          </p:txBody>
        </p:sp>
        <p:cxnSp>
          <p:nvCxnSpPr>
            <p:cNvPr id="29" name="Elbow Connector 28"/>
            <p:cNvCxnSpPr/>
            <p:nvPr/>
          </p:nvCxnSpPr>
          <p:spPr>
            <a:xfrm rot="16200000" flipH="1">
              <a:off x="6864371" y="2684552"/>
              <a:ext cx="238128" cy="1071041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Elbow Connector 29"/>
            <p:cNvCxnSpPr>
              <a:endCxn id="27" idx="0"/>
            </p:cNvCxnSpPr>
            <p:nvPr/>
          </p:nvCxnSpPr>
          <p:spPr>
            <a:xfrm rot="5400000">
              <a:off x="5852333" y="2726220"/>
              <a:ext cx="221093" cy="984860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3271814" y="1265621"/>
              <a:ext cx="2560613" cy="571206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FAL-försäkring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801460" y="2265547"/>
              <a:ext cx="3332665" cy="825523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Kollektiv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(</a:t>
              </a:r>
              <a:r>
                <a:rPr lang="sv-SE" dirty="0" err="1">
                  <a:solidFill>
                    <a:schemeClr val="bg1"/>
                  </a:solidFill>
                </a:rPr>
                <a:t>skade</a:t>
              </a:r>
              <a:r>
                <a:rPr lang="sv-SE" dirty="0">
                  <a:solidFill>
                    <a:schemeClr val="bg1"/>
                  </a:solidFill>
                </a:rPr>
                <a:t>: 17-18 kap.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person: 19-20 kap.)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37321" y="3319450"/>
              <a:ext cx="1858617" cy="55780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skadeförsäkring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07456" y="3329197"/>
              <a:ext cx="1944665" cy="55780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personförsäkring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962025" y="2265547"/>
              <a:ext cx="3332665" cy="825525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Individuell försäkring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2-16 kap.</a:t>
              </a:r>
            </a:p>
          </p:txBody>
        </p:sp>
        <p:cxnSp>
          <p:nvCxnSpPr>
            <p:cNvPr id="43" name="Elbow Connector 42"/>
            <p:cNvCxnSpPr/>
            <p:nvPr/>
          </p:nvCxnSpPr>
          <p:spPr>
            <a:xfrm rot="16200000" flipV="1">
              <a:off x="2996566" y="2729534"/>
              <a:ext cx="221093" cy="984860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5400000" flipH="1" flipV="1">
              <a:off x="1878350" y="2595279"/>
              <a:ext cx="221093" cy="1260000"/>
            </a:xfrm>
            <a:prstGeom prst="bentConnector3">
              <a:avLst>
                <a:gd name="adj1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1526107" y="4150061"/>
            <a:ext cx="1581005" cy="5616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Konsument-försäkring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526106" y="4891903"/>
            <a:ext cx="1581006" cy="5616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Företags-försäkring</a:t>
            </a:r>
          </a:p>
        </p:txBody>
      </p:sp>
      <p:cxnSp>
        <p:nvCxnSpPr>
          <p:cNvPr id="47" name="Elbow Connector 46"/>
          <p:cNvCxnSpPr>
            <a:stCxn id="38" idx="2"/>
            <a:endCxn id="46" idx="1"/>
          </p:cNvCxnSpPr>
          <p:nvPr/>
        </p:nvCxnSpPr>
        <p:spPr>
          <a:xfrm rot="16200000" flipH="1">
            <a:off x="768801" y="4415446"/>
            <a:ext cx="1355134" cy="159476"/>
          </a:xfrm>
          <a:prstGeom prst="bentConnector2">
            <a:avLst/>
          </a:prstGeom>
          <a:solidFill>
            <a:schemeClr val="accent5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>
            <a:endCxn id="45" idx="1"/>
          </p:cNvCxnSpPr>
          <p:nvPr/>
        </p:nvCxnSpPr>
        <p:spPr>
          <a:xfrm>
            <a:off x="1363480" y="4430909"/>
            <a:ext cx="162627" cy="0"/>
          </a:xfrm>
          <a:prstGeom prst="line">
            <a:avLst/>
          </a:prstGeom>
          <a:solidFill>
            <a:schemeClr val="accent5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ounded Rectangle 33"/>
          <p:cNvSpPr/>
          <p:nvPr/>
        </p:nvSpPr>
        <p:spPr>
          <a:xfrm>
            <a:off x="5180340" y="4150061"/>
            <a:ext cx="1379486" cy="5616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G-</a:t>
            </a:r>
            <a:r>
              <a:rPr lang="sv-SE" sz="1600" dirty="0" err="1">
                <a:solidFill>
                  <a:schemeClr val="bg1"/>
                </a:solidFill>
              </a:rPr>
              <a:t>skadef</a:t>
            </a:r>
            <a:r>
              <a:rPr lang="sv-SE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180338" y="4891903"/>
            <a:ext cx="1379488" cy="5616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G-</a:t>
            </a:r>
            <a:r>
              <a:rPr lang="sv-SE" sz="1600" dirty="0" err="1">
                <a:solidFill>
                  <a:schemeClr val="bg1"/>
                </a:solidFill>
              </a:rPr>
              <a:t>personf</a:t>
            </a:r>
            <a:r>
              <a:rPr lang="sv-SE" sz="16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42" name="Elbow Connector 41"/>
          <p:cNvCxnSpPr>
            <a:endCxn id="41" idx="1"/>
          </p:cNvCxnSpPr>
          <p:nvPr/>
        </p:nvCxnSpPr>
        <p:spPr>
          <a:xfrm rot="16200000" flipH="1">
            <a:off x="4423033" y="4415446"/>
            <a:ext cx="1355134" cy="159476"/>
          </a:xfrm>
          <a:prstGeom prst="bentConnector2">
            <a:avLst/>
          </a:prstGeom>
          <a:solidFill>
            <a:schemeClr val="accent5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endCxn id="34" idx="1"/>
          </p:cNvCxnSpPr>
          <p:nvPr/>
        </p:nvCxnSpPr>
        <p:spPr>
          <a:xfrm>
            <a:off x="5017712" y="4430909"/>
            <a:ext cx="162628" cy="0"/>
          </a:xfrm>
          <a:prstGeom prst="line">
            <a:avLst/>
          </a:prstGeom>
          <a:solidFill>
            <a:schemeClr val="accent5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ounded Rectangle 48"/>
          <p:cNvSpPr/>
          <p:nvPr/>
        </p:nvSpPr>
        <p:spPr>
          <a:xfrm>
            <a:off x="7350384" y="4150061"/>
            <a:ext cx="1379486" cy="5616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K-</a:t>
            </a:r>
            <a:r>
              <a:rPr lang="sv-SE" sz="1600" dirty="0" err="1">
                <a:solidFill>
                  <a:schemeClr val="bg1"/>
                </a:solidFill>
              </a:rPr>
              <a:t>skadef</a:t>
            </a:r>
            <a:r>
              <a:rPr lang="sv-SE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350382" y="4891903"/>
            <a:ext cx="1379488" cy="56169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K-</a:t>
            </a:r>
            <a:r>
              <a:rPr lang="sv-SE" sz="1600" dirty="0" err="1">
                <a:solidFill>
                  <a:schemeClr val="bg1"/>
                </a:solidFill>
              </a:rPr>
              <a:t>personf</a:t>
            </a:r>
            <a:r>
              <a:rPr lang="sv-SE" sz="16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51" name="Elbow Connector 50"/>
          <p:cNvCxnSpPr>
            <a:endCxn id="50" idx="1"/>
          </p:cNvCxnSpPr>
          <p:nvPr/>
        </p:nvCxnSpPr>
        <p:spPr>
          <a:xfrm rot="16200000" flipH="1">
            <a:off x="6593077" y="4415446"/>
            <a:ext cx="1355134" cy="159476"/>
          </a:xfrm>
          <a:prstGeom prst="bentConnector2">
            <a:avLst/>
          </a:prstGeom>
          <a:solidFill>
            <a:schemeClr val="accent5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>
            <a:endCxn id="49" idx="1"/>
          </p:cNvCxnSpPr>
          <p:nvPr/>
        </p:nvCxnSpPr>
        <p:spPr>
          <a:xfrm>
            <a:off x="7187756" y="4430909"/>
            <a:ext cx="162628" cy="0"/>
          </a:xfrm>
          <a:prstGeom prst="line">
            <a:avLst/>
          </a:prstGeom>
          <a:solidFill>
            <a:schemeClr val="accent5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94672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4. NÄRINGSRÄTTSLIG KLASSIFICERING AV FÖRSÄKRINGSVERKSAMHET</a:t>
            </a: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6173395-v1</a:t>
            </a:r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6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7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8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7222425-v1</a:t>
            </a:r>
            <a:endParaRPr lang="sv-SE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1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2400" dirty="0">
                <a:solidFill>
                  <a:srgbClr val="9BA064"/>
                </a:solidFill>
              </a:rPr>
              <a:t>Försäkringsrörelse - verksamhetsinriktning</a:t>
            </a:r>
            <a:endParaRPr lang="sv-SE" sz="2400" dirty="0">
              <a:solidFill>
                <a:srgbClr val="9BA064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8066" y="1899841"/>
            <a:ext cx="5258030" cy="2681287"/>
          </a:xfrm>
          <a:prstGeom prst="rect">
            <a:avLst/>
          </a:prstGeom>
        </p:spPr>
        <p:txBody>
          <a:bodyPr/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tabLst>
                <a:tab pos="541338" algn="l"/>
              </a:tabLst>
            </a:pPr>
            <a:r>
              <a:rPr lang="sv-SE" altLang="sv-SE" sz="1800" b="1" i="1" dirty="0">
                <a:solidFill>
                  <a:schemeClr val="tx1"/>
                </a:solidFill>
              </a:rPr>
              <a:t>Livförsäkringsföretag</a:t>
            </a:r>
            <a:endParaRPr lang="sv-SE" altLang="sv-SE" sz="1800" i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800" dirty="0">
                <a:solidFill>
                  <a:schemeClr val="tx1"/>
                </a:solidFill>
              </a:rPr>
              <a:t>Företag som uteslutande eller så gott som uteslutande driver livförsäkringsrörelse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800" b="1" i="1" dirty="0">
                <a:solidFill>
                  <a:schemeClr val="tx1"/>
                </a:solidFill>
              </a:rPr>
              <a:t>Skadeförsäkringsföretag</a:t>
            </a:r>
            <a:endParaRPr lang="sv-SE" altLang="sv-SE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800" dirty="0">
                <a:solidFill>
                  <a:schemeClr val="tx1"/>
                </a:solidFill>
              </a:rPr>
              <a:t>Andra försäkringsföretag än livförsäkringsföretag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800" b="1" i="1" dirty="0">
                <a:solidFill>
                  <a:schemeClr val="tx1"/>
                </a:solidFill>
              </a:rPr>
              <a:t>Återförsäkringsbolag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800" dirty="0">
                <a:solidFill>
                  <a:schemeClr val="tx1"/>
                </a:solidFill>
              </a:rPr>
              <a:t>Bolag som bara har tillstånd för återförsäkring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800" b="1" i="1" dirty="0">
                <a:solidFill>
                  <a:schemeClr val="tx1"/>
                </a:solidFill>
              </a:rPr>
              <a:t>Specialföretag</a:t>
            </a:r>
            <a:endParaRPr lang="sv-SE" altLang="sv-SE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800" dirty="0">
                <a:solidFill>
                  <a:schemeClr val="tx1"/>
                </a:solidFill>
              </a:rPr>
              <a:t>Övertar försäkringsrisker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437833765"/>
              </p:ext>
            </p:extLst>
          </p:nvPr>
        </p:nvGraphicFramePr>
        <p:xfrm>
          <a:off x="2628000" y="1800000"/>
          <a:ext cx="6675742" cy="422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5. NÄRINGSRÄTTSLIG KLASSIFICERING AV RISKER</a:t>
            </a: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6173395-v1</a:t>
            </a:r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6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7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55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5. NÄRINGSRÄTTSLIG KLASSIFICERING AV RISKER</a:t>
            </a:r>
            <a:endParaRPr lang="sv-SE" altLang="sv-SE" sz="1800" dirty="0">
              <a:solidFill>
                <a:srgbClr val="9BA06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7" y="1278484"/>
            <a:ext cx="7164794" cy="2222523"/>
            <a:chOff x="136917" y="1023641"/>
            <a:chExt cx="6916865" cy="2498874"/>
          </a:xfrm>
        </p:grpSpPr>
        <p:sp>
          <p:nvSpPr>
            <p:cNvPr id="4" name="Rounded Rectangle 3"/>
            <p:cNvSpPr/>
            <p:nvPr/>
          </p:nvSpPr>
          <p:spPr>
            <a:xfrm>
              <a:off x="2729356" y="1023641"/>
              <a:ext cx="2879002" cy="642230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TILLSTÅND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6917" y="2200482"/>
              <a:ext cx="1737906" cy="1322033"/>
            </a:xfrm>
            <a:prstGeom prst="roundRect">
              <a:avLst>
                <a:gd name="adj" fmla="val 0"/>
              </a:avLst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1. Direkt skade-försäkrings-rörelse</a:t>
              </a:r>
            </a:p>
          </p:txBody>
        </p:sp>
        <p:cxnSp>
          <p:nvCxnSpPr>
            <p:cNvPr id="6" name="Elbow Connector 5"/>
            <p:cNvCxnSpPr>
              <a:stCxn id="4" idx="2"/>
            </p:cNvCxnSpPr>
            <p:nvPr/>
          </p:nvCxnSpPr>
          <p:spPr>
            <a:xfrm rot="16200000" flipH="1">
              <a:off x="5344014" y="490714"/>
              <a:ext cx="534612" cy="2884925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Elbow Connector 11"/>
            <p:cNvCxnSpPr>
              <a:stCxn id="4" idx="2"/>
              <a:endCxn id="7" idx="0"/>
            </p:cNvCxnSpPr>
            <p:nvPr/>
          </p:nvCxnSpPr>
          <p:spPr>
            <a:xfrm rot="5400000">
              <a:off x="2320058" y="351683"/>
              <a:ext cx="534611" cy="3162987"/>
            </a:xfrm>
            <a:prstGeom prst="bentConnector3">
              <a:avLst>
                <a:gd name="adj1" fmla="val 50000"/>
              </a:avLst>
            </a:prstGeom>
            <a:solidFill>
              <a:schemeClr val="accent5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7222425-v1</a:t>
            </a:r>
            <a:endParaRPr lang="sv-SE" sz="500" dirty="0" err="1">
              <a:solidFill>
                <a:srgbClr val="898989"/>
              </a:solidFill>
            </a:endParaRPr>
          </a:p>
        </p:txBody>
      </p:sp>
      <p:sp>
        <p:nvSpPr>
          <p:cNvPr id="9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7222425-v1</a:t>
            </a:r>
            <a:endParaRPr lang="sv-SE" sz="500" dirty="0" err="1">
              <a:solidFill>
                <a:srgbClr val="898989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83768" y="2325177"/>
            <a:ext cx="1800200" cy="1175829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2. Direkt livförsäkrings-rörelse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99992" y="2325178"/>
            <a:ext cx="1800200" cy="1175829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3. Mottagen återförsäkring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60232" y="2341778"/>
            <a:ext cx="1800200" cy="1175829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4. Uteslutande återförsäkrings-rörelse</a:t>
            </a:r>
          </a:p>
        </p:txBody>
      </p:sp>
      <p:cxnSp>
        <p:nvCxnSpPr>
          <p:cNvPr id="16" name="Straight Connector 15"/>
          <p:cNvCxnSpPr>
            <a:endCxn id="17" idx="0"/>
          </p:cNvCxnSpPr>
          <p:nvPr/>
        </p:nvCxnSpPr>
        <p:spPr>
          <a:xfrm>
            <a:off x="3383868" y="2087434"/>
            <a:ext cx="0" cy="237743"/>
          </a:xfrm>
          <a:prstGeom prst="line">
            <a:avLst/>
          </a:prstGeom>
          <a:ln w="19050">
            <a:solidFill>
              <a:srgbClr val="678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0"/>
          </p:cNvCxnSpPr>
          <p:nvPr/>
        </p:nvCxnSpPr>
        <p:spPr>
          <a:xfrm>
            <a:off x="5400092" y="2087434"/>
            <a:ext cx="0" cy="237744"/>
          </a:xfrm>
          <a:prstGeom prst="line">
            <a:avLst/>
          </a:prstGeom>
          <a:ln w="19050">
            <a:solidFill>
              <a:srgbClr val="678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31539" y="3861048"/>
            <a:ext cx="172819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av risker som hör till klass 1-18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519771" y="3861048"/>
            <a:ext cx="172819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av risker som hör till klass I-IV 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499992" y="3861048"/>
            <a:ext cx="172819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Mottagande av avgivna risker som hör till klass 1-18 eller I-IV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696235" y="3861048"/>
            <a:ext cx="172819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Uteslutande tillstånd att motta avgivna risker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83939" y="5157192"/>
            <a:ext cx="8092517" cy="14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Tillstånd kan ges till 	1 eller</a:t>
            </a:r>
          </a:p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2 eller </a:t>
            </a:r>
          </a:p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1+3 eller</a:t>
            </a:r>
          </a:p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2+3 eller</a:t>
            </a:r>
          </a:p>
          <a:p>
            <a:pPr marL="66675" indent="0">
              <a:buClr>
                <a:srgbClr val="67888E"/>
              </a:buClr>
              <a:buNone/>
            </a:pPr>
            <a:r>
              <a:rPr lang="sv-SE" altLang="sv-SE" sz="18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uteslutande 3 = 4</a:t>
            </a:r>
          </a:p>
        </p:txBody>
      </p:sp>
    </p:spTree>
    <p:extLst>
      <p:ext uri="{BB962C8B-B14F-4D97-AF65-F5344CB8AC3E}">
        <p14:creationId xmlns:p14="http://schemas.microsoft.com/office/powerpoint/2010/main" val="266741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5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ÖVERGRIPANDE INDELNING AV FÖRSÄKRING</a:t>
            </a: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6173395-v1</a:t>
            </a:r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3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ÖVERGRIPANDE INDELNING AV FÖRSÄKRING</a:t>
            </a:r>
            <a:endParaRPr lang="sv-SE" altLang="sv-SE" dirty="0">
              <a:solidFill>
                <a:srgbClr val="9999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pSp>
        <p:nvGrpSpPr>
          <p:cNvPr id="10" name="Group 9"/>
          <p:cNvGrpSpPr/>
          <p:nvPr/>
        </p:nvGrpSpPr>
        <p:grpSpPr>
          <a:xfrm>
            <a:off x="544589" y="1952502"/>
            <a:ext cx="4959825" cy="1455347"/>
            <a:chOff x="795130" y="1776073"/>
            <a:chExt cx="4959825" cy="1455347"/>
          </a:xfrm>
          <a:solidFill>
            <a:srgbClr val="AA6E82"/>
          </a:solidFill>
        </p:grpSpPr>
        <p:sp>
          <p:nvSpPr>
            <p:cNvPr id="2" name="Rectangle 1"/>
            <p:cNvSpPr/>
            <p:nvPr/>
          </p:nvSpPr>
          <p:spPr>
            <a:xfrm>
              <a:off x="2525922" y="1776073"/>
              <a:ext cx="1956626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FÖRSÄKRING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95130" y="2651998"/>
              <a:ext cx="1888435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Allmän försäkring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49061" y="2651998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Privat försäkring</a:t>
              </a:r>
            </a:p>
          </p:txBody>
        </p:sp>
        <p:cxnSp>
          <p:nvCxnSpPr>
            <p:cNvPr id="5" name="Straight Connector 4"/>
            <p:cNvCxnSpPr>
              <a:stCxn id="2" idx="2"/>
              <a:endCxn id="6" idx="0"/>
            </p:cNvCxnSpPr>
            <p:nvPr/>
          </p:nvCxnSpPr>
          <p:spPr>
            <a:xfrm flipH="1">
              <a:off x="1739348" y="2355495"/>
              <a:ext cx="1764887" cy="296503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" idx="2"/>
              <a:endCxn id="8" idx="0"/>
            </p:cNvCxnSpPr>
            <p:nvPr/>
          </p:nvCxnSpPr>
          <p:spPr>
            <a:xfrm>
              <a:off x="3504235" y="2355495"/>
              <a:ext cx="1497773" cy="296503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72351" y="4149080"/>
            <a:ext cx="8001000" cy="221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Allmän försäkring</a:t>
            </a:r>
          </a:p>
          <a:p>
            <a:pPr lvl="1"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som meddelas av staten: individens anslutning är direkt beroende av lagstiftning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Privat försäkring</a:t>
            </a:r>
          </a:p>
          <a:p>
            <a:pPr lvl="1"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som meddelas av försäkringsbolag: anslutningen baseras på individuella avtal eller avtal med företrädare för en grupp av försäkrade</a:t>
            </a:r>
          </a:p>
        </p:txBody>
      </p:sp>
      <p:sp>
        <p:nvSpPr>
          <p:cNvPr id="4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12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ÖVERGRIPANDE INDELNING AV FÖRSÄKRING</a:t>
            </a:r>
            <a:endParaRPr lang="sv-SE" alt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6283" y="2057926"/>
            <a:ext cx="1774479" cy="579422"/>
          </a:xfrm>
          <a:prstGeom prst="rect">
            <a:avLst/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FÖRSÄKRING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766" y="2933851"/>
            <a:ext cx="1505894" cy="579422"/>
          </a:xfrm>
          <a:prstGeom prst="rect">
            <a:avLst/>
          </a:prstGeom>
          <a:solidFill>
            <a:srgbClr val="67888E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Allmän försäkring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7977" y="3802965"/>
            <a:ext cx="1505894" cy="579422"/>
          </a:xfrm>
          <a:prstGeom prst="rect">
            <a:avLst/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Direkt försäkring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9422" y="2933851"/>
            <a:ext cx="1505894" cy="579422"/>
          </a:xfrm>
          <a:prstGeom prst="rect">
            <a:avLst/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Privat försäkring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1294" y="3802965"/>
            <a:ext cx="1681346" cy="579422"/>
          </a:xfrm>
          <a:prstGeom prst="rect">
            <a:avLst/>
          </a:prstGeom>
          <a:solidFill>
            <a:srgbClr val="678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Återförsäkring</a:t>
            </a:r>
          </a:p>
        </p:txBody>
      </p:sp>
      <p:cxnSp>
        <p:nvCxnSpPr>
          <p:cNvPr id="5" name="Straight Connector 4"/>
          <p:cNvCxnSpPr>
            <a:stCxn id="2" idx="2"/>
            <a:endCxn id="6" idx="0"/>
          </p:cNvCxnSpPr>
          <p:nvPr/>
        </p:nvCxnSpPr>
        <p:spPr>
          <a:xfrm flipH="1">
            <a:off x="1229713" y="2637348"/>
            <a:ext cx="1573810" cy="296503"/>
          </a:xfrm>
          <a:prstGeom prst="line">
            <a:avLst/>
          </a:prstGeom>
          <a:solidFill>
            <a:srgbClr val="AA6E82"/>
          </a:solidFill>
          <a:ln w="12700">
            <a:solidFill>
              <a:srgbClr val="67888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2"/>
            <a:endCxn id="8" idx="0"/>
          </p:cNvCxnSpPr>
          <p:nvPr/>
        </p:nvCxnSpPr>
        <p:spPr>
          <a:xfrm>
            <a:off x="2803523" y="2637348"/>
            <a:ext cx="1588846" cy="296503"/>
          </a:xfrm>
          <a:prstGeom prst="line">
            <a:avLst/>
          </a:prstGeom>
          <a:solidFill>
            <a:srgbClr val="AA6E82"/>
          </a:solidFill>
          <a:ln w="12700">
            <a:solidFill>
              <a:srgbClr val="67888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  <a:endCxn id="7" idx="0"/>
          </p:cNvCxnSpPr>
          <p:nvPr/>
        </p:nvCxnSpPr>
        <p:spPr>
          <a:xfrm flipH="1">
            <a:off x="2460924" y="3513273"/>
            <a:ext cx="1931445" cy="289692"/>
          </a:xfrm>
          <a:prstGeom prst="line">
            <a:avLst/>
          </a:prstGeom>
          <a:solidFill>
            <a:srgbClr val="AA6E82"/>
          </a:solidFill>
          <a:ln w="12700">
            <a:solidFill>
              <a:srgbClr val="67888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2"/>
            <a:endCxn id="9" idx="0"/>
          </p:cNvCxnSpPr>
          <p:nvPr/>
        </p:nvCxnSpPr>
        <p:spPr>
          <a:xfrm>
            <a:off x="4392369" y="3513273"/>
            <a:ext cx="1949598" cy="289692"/>
          </a:xfrm>
          <a:prstGeom prst="line">
            <a:avLst/>
          </a:prstGeom>
          <a:solidFill>
            <a:srgbClr val="AA6E82"/>
          </a:solidFill>
          <a:ln w="12700">
            <a:solidFill>
              <a:srgbClr val="67888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68313" y="4653136"/>
            <a:ext cx="8001000" cy="146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Direkt försäkring</a:t>
            </a:r>
          </a:p>
          <a:p>
            <a:pPr lvl="1"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överföring av en risk till ett försäkringsföretag från en försäkringstagare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</a:pPr>
            <a:r>
              <a:rPr lang="sv-SE" altLang="sv-SE" sz="1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Återförsäkring</a:t>
            </a:r>
          </a:p>
          <a:p>
            <a:pPr lvl="1"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8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överföring av en risk eller en del av en risk från ett försäkringsföretag till ett annat försäkringsföretag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2" y="1484312"/>
            <a:ext cx="8207375" cy="3168824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endParaRPr lang="sv-SE" altLang="sv-SE" sz="1800" dirty="0"/>
          </a:p>
        </p:txBody>
      </p:sp>
    </p:spTree>
    <p:extLst>
      <p:ext uri="{BB962C8B-B14F-4D97-AF65-F5344CB8AC3E}">
        <p14:creationId xmlns:p14="http://schemas.microsoft.com/office/powerpoint/2010/main" val="350491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ÖVERGRIPANDE INDELNING AV FÖRSÄKRING</a:t>
            </a:r>
            <a:endParaRPr lang="sv-SE" alt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579" y="1481280"/>
            <a:ext cx="7273636" cy="42265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sv-SE" altLang="sv-SE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8313" y="1885810"/>
            <a:ext cx="6685995" cy="2990104"/>
            <a:chOff x="1086405" y="1656805"/>
            <a:chExt cx="6685995" cy="2990104"/>
          </a:xfrm>
          <a:solidFill>
            <a:srgbClr val="AA6E82"/>
          </a:solidFill>
        </p:grpSpPr>
        <p:sp>
          <p:nvSpPr>
            <p:cNvPr id="2" name="Rectangle 1"/>
            <p:cNvSpPr/>
            <p:nvPr/>
          </p:nvSpPr>
          <p:spPr>
            <a:xfrm>
              <a:off x="2525922" y="1656805"/>
              <a:ext cx="1774479" cy="579422"/>
            </a:xfrm>
            <a:prstGeom prst="rect">
              <a:avLst/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FÖRSÄKRING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86405" y="2454104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Allmän försäkring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17616" y="3242820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Direkt försäkring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49061" y="2454104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Privat försäkring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82748" y="3242820"/>
              <a:ext cx="1689652" cy="579422"/>
            </a:xfrm>
            <a:prstGeom prst="rect">
              <a:avLst/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Återförsäkring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6472" y="4067487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Frivillig försäkring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94362" y="4067487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Obligatorisk försäkring</a:t>
              </a:r>
            </a:p>
          </p:txBody>
        </p:sp>
        <p:cxnSp>
          <p:nvCxnSpPr>
            <p:cNvPr id="5" name="Straight Connector 4"/>
            <p:cNvCxnSpPr>
              <a:stCxn id="2" idx="2"/>
              <a:endCxn id="6" idx="0"/>
            </p:cNvCxnSpPr>
            <p:nvPr/>
          </p:nvCxnSpPr>
          <p:spPr>
            <a:xfrm flipH="1">
              <a:off x="1839352" y="2236227"/>
              <a:ext cx="1573810" cy="217877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" idx="2"/>
              <a:endCxn id="8" idx="0"/>
            </p:cNvCxnSpPr>
            <p:nvPr/>
          </p:nvCxnSpPr>
          <p:spPr>
            <a:xfrm>
              <a:off x="3413162" y="2236227"/>
              <a:ext cx="1588846" cy="217877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2"/>
              <a:endCxn id="7" idx="0"/>
            </p:cNvCxnSpPr>
            <p:nvPr/>
          </p:nvCxnSpPr>
          <p:spPr>
            <a:xfrm flipH="1">
              <a:off x="3070563" y="3033526"/>
              <a:ext cx="1931445" cy="209294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2"/>
              <a:endCxn id="9" idx="0"/>
            </p:cNvCxnSpPr>
            <p:nvPr/>
          </p:nvCxnSpPr>
          <p:spPr>
            <a:xfrm>
              <a:off x="5002008" y="3033526"/>
              <a:ext cx="1925566" cy="209294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" idx="2"/>
              <a:endCxn id="10" idx="0"/>
            </p:cNvCxnSpPr>
            <p:nvPr/>
          </p:nvCxnSpPr>
          <p:spPr>
            <a:xfrm flipH="1">
              <a:off x="2189419" y="3822242"/>
              <a:ext cx="881144" cy="245245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7" idx="2"/>
              <a:endCxn id="11" idx="0"/>
            </p:cNvCxnSpPr>
            <p:nvPr/>
          </p:nvCxnSpPr>
          <p:spPr>
            <a:xfrm>
              <a:off x="3070563" y="3822242"/>
              <a:ext cx="876746" cy="245245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3505" y="5013176"/>
            <a:ext cx="8001000" cy="134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Frivillig försäkring</a:t>
            </a:r>
          </a:p>
          <a:p>
            <a:pPr lvl="1"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som innebär att försäkringstagaren efter egen bedömning beslutar om försäkring ska tecknas eller inte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Obligatorisk försäkring</a:t>
            </a:r>
          </a:p>
          <a:p>
            <a:pPr lvl="1"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försäkring som måste tecknas enligt lag (t.ex. trafikförsäkring)</a:t>
            </a:r>
          </a:p>
        </p:txBody>
      </p:sp>
    </p:spTree>
    <p:extLst>
      <p:ext uri="{BB962C8B-B14F-4D97-AF65-F5344CB8AC3E}">
        <p14:creationId xmlns:p14="http://schemas.microsoft.com/office/powerpoint/2010/main" val="9823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ÖVERGRIPANDE INDELNING AV FÖRSÄKRING</a:t>
            </a:r>
            <a:endParaRPr lang="sv-SE" alt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579" y="1481280"/>
            <a:ext cx="7273636" cy="42265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sv-SE" altLang="sv-SE" sz="1800" dirty="0"/>
          </a:p>
        </p:txBody>
      </p:sp>
      <p:sp>
        <p:nvSpPr>
          <p:cNvPr id="4" name="DokRef"/>
          <p:cNvSpPr txBox="1"/>
          <p:nvPr/>
        </p:nvSpPr>
        <p:spPr>
          <a:xfrm>
            <a:off x="0" y="5996226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endParaRPr lang="sv-SE" sz="500" dirty="0">
              <a:solidFill>
                <a:srgbClr val="898989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8348" y="1839869"/>
            <a:ext cx="7669969" cy="2950348"/>
            <a:chOff x="1086405" y="1656805"/>
            <a:chExt cx="7669969" cy="2950348"/>
          </a:xfrm>
          <a:solidFill>
            <a:srgbClr val="AA6E82"/>
          </a:solidFill>
        </p:grpSpPr>
        <p:sp>
          <p:nvSpPr>
            <p:cNvPr id="26" name="Rectangle 25"/>
            <p:cNvSpPr/>
            <p:nvPr/>
          </p:nvSpPr>
          <p:spPr>
            <a:xfrm>
              <a:off x="2525922" y="1656805"/>
              <a:ext cx="1774479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FÖRSÄKRING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6405" y="2424287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Allmän försäkring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17616" y="3222942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Direkt försäkring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49061" y="2424287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Privat försäkring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73359" y="3222942"/>
              <a:ext cx="1744313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Återförsäkring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36472" y="4027731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Frivillig försäkring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94362" y="4027731"/>
              <a:ext cx="1505894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Obligatorisk försäkring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38530" y="4027731"/>
              <a:ext cx="1687777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Avgiven återförsäkring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64726" y="4027731"/>
              <a:ext cx="1691648" cy="579422"/>
            </a:xfrm>
            <a:prstGeom prst="rect">
              <a:avLst/>
            </a:prstGeom>
            <a:solidFill>
              <a:srgbClr val="67888E"/>
            </a:solidFill>
            <a:ln>
              <a:solidFill>
                <a:srgbClr val="6788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Mottagen återförsäkring</a:t>
              </a:r>
            </a:p>
          </p:txBody>
        </p:sp>
        <p:cxnSp>
          <p:nvCxnSpPr>
            <p:cNvPr id="37" name="Straight Connector 36"/>
            <p:cNvCxnSpPr>
              <a:stCxn id="26" idx="2"/>
              <a:endCxn id="27" idx="0"/>
            </p:cNvCxnSpPr>
            <p:nvPr/>
          </p:nvCxnSpPr>
          <p:spPr>
            <a:xfrm flipH="1">
              <a:off x="1839352" y="2236227"/>
              <a:ext cx="1573810" cy="188060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2"/>
              <a:endCxn id="29" idx="0"/>
            </p:cNvCxnSpPr>
            <p:nvPr/>
          </p:nvCxnSpPr>
          <p:spPr>
            <a:xfrm>
              <a:off x="3413162" y="2236227"/>
              <a:ext cx="1588846" cy="188060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2"/>
              <a:endCxn id="28" idx="0"/>
            </p:cNvCxnSpPr>
            <p:nvPr/>
          </p:nvCxnSpPr>
          <p:spPr>
            <a:xfrm flipH="1">
              <a:off x="3070563" y="3003709"/>
              <a:ext cx="1931445" cy="219233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2"/>
              <a:endCxn id="31" idx="0"/>
            </p:cNvCxnSpPr>
            <p:nvPr/>
          </p:nvCxnSpPr>
          <p:spPr>
            <a:xfrm>
              <a:off x="5002008" y="3003709"/>
              <a:ext cx="1943508" cy="219233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8" idx="2"/>
              <a:endCxn id="32" idx="0"/>
            </p:cNvCxnSpPr>
            <p:nvPr/>
          </p:nvCxnSpPr>
          <p:spPr>
            <a:xfrm flipH="1">
              <a:off x="2189419" y="3802364"/>
              <a:ext cx="881144" cy="225367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8" idx="2"/>
              <a:endCxn id="34" idx="0"/>
            </p:cNvCxnSpPr>
            <p:nvPr/>
          </p:nvCxnSpPr>
          <p:spPr>
            <a:xfrm>
              <a:off x="3070563" y="3802364"/>
              <a:ext cx="876746" cy="225367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2"/>
              <a:endCxn id="35" idx="0"/>
            </p:cNvCxnSpPr>
            <p:nvPr/>
          </p:nvCxnSpPr>
          <p:spPr>
            <a:xfrm flipH="1">
              <a:off x="5982419" y="3802364"/>
              <a:ext cx="963097" cy="225367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2"/>
              <a:endCxn id="36" idx="0"/>
            </p:cNvCxnSpPr>
            <p:nvPr/>
          </p:nvCxnSpPr>
          <p:spPr>
            <a:xfrm>
              <a:off x="6945516" y="3802364"/>
              <a:ext cx="965034" cy="225367"/>
            </a:xfrm>
            <a:prstGeom prst="line">
              <a:avLst/>
            </a:prstGeom>
            <a:grpFill/>
            <a:ln w="12700">
              <a:solidFill>
                <a:srgbClr val="67888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58167" y="5013176"/>
            <a:ext cx="8001000" cy="136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0075" indent="-14287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2pPr>
            <a:lvl3pPr marL="1028700" indent="-1143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4478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905000" indent="-7620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3622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194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2766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733800" indent="-7620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Avgiven återförsäkring</a:t>
            </a:r>
          </a:p>
          <a:p>
            <a:pPr lvl="1"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riskfördelningsmetod som innebär att ett försäkringsföretag överlåter viss risk eller vissa risker till ett annat försäkringsföretag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</a:pPr>
            <a:r>
              <a:rPr lang="sv-SE" altLang="sv-SE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Mottagen återförsäkring</a:t>
            </a:r>
          </a:p>
          <a:p>
            <a:pPr lvl="1" eaLnBrk="1" hangingPunct="1">
              <a:lnSpc>
                <a:spcPct val="100000"/>
              </a:lnSpc>
              <a:buClr>
                <a:schemeClr val="accent3"/>
              </a:buClr>
            </a:pPr>
            <a:r>
              <a:rPr lang="sv-SE" altLang="sv-S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verksamhet som består i att överta risker som överlåts av ett annat försäkringsföretag</a:t>
            </a:r>
          </a:p>
        </p:txBody>
      </p:sp>
    </p:spTree>
    <p:extLst>
      <p:ext uri="{BB962C8B-B14F-4D97-AF65-F5344CB8AC3E}">
        <p14:creationId xmlns:p14="http://schemas.microsoft.com/office/powerpoint/2010/main" val="322278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2. KLASSIFICERING AV FÖRSÄKRING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>
                <a:solidFill>
                  <a:srgbClr val="898989"/>
                </a:solidFill>
              </a:rPr>
              <a:t>6173395-v1</a:t>
            </a:r>
            <a:endParaRPr lang="sv-SE" sz="500" dirty="0">
              <a:solidFill>
                <a:srgbClr val="898989"/>
              </a:solidFill>
            </a:endParaRPr>
          </a:p>
        </p:txBody>
      </p: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  <p:sp>
        <p:nvSpPr>
          <p:cNvPr id="6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>
                <a:solidFill>
                  <a:srgbClr val="898989"/>
                </a:solidFill>
              </a:rPr>
              <a:t>7222425-v1</a:t>
            </a:r>
            <a:endParaRPr lang="en-GB" sz="500" dirty="0" err="1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1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08000" cy="651600"/>
          </a:xfrm>
        </p:spPr>
        <p:txBody>
          <a:bodyPr/>
          <a:lstStyle/>
          <a:p>
            <a:pPr>
              <a:tabLst>
                <a:tab pos="579438" algn="l"/>
              </a:tabLst>
            </a:pPr>
            <a:r>
              <a:rPr lang="sv-SE" altLang="sv-SE" sz="2400" dirty="0">
                <a:solidFill>
                  <a:srgbClr val="999900"/>
                </a:solidFill>
              </a:rPr>
              <a:t>2. Klassificering av försäkring</a:t>
            </a:r>
            <a:endParaRPr lang="sv-SE" altLang="sv-SE" sz="1600" dirty="0">
              <a:solidFill>
                <a:srgbClr val="9999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60" y="3596060"/>
            <a:ext cx="7926853" cy="2427761"/>
            <a:chOff x="298647" y="3275546"/>
            <a:chExt cx="8549493" cy="2611268"/>
          </a:xfrm>
        </p:grpSpPr>
        <p:grpSp>
          <p:nvGrpSpPr>
            <p:cNvPr id="9231" name="Group 9230"/>
            <p:cNvGrpSpPr/>
            <p:nvPr/>
          </p:nvGrpSpPr>
          <p:grpSpPr>
            <a:xfrm>
              <a:off x="4727349" y="3275546"/>
              <a:ext cx="4120791" cy="2611267"/>
              <a:chOff x="7403977" y="1177730"/>
              <a:chExt cx="4120791" cy="261126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403977" y="1177730"/>
                <a:ext cx="4120791" cy="2611267"/>
              </a:xfrm>
              <a:prstGeom prst="rect">
                <a:avLst/>
              </a:prstGeom>
              <a:solidFill>
                <a:srgbClr val="B3CCC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sv-SE" b="1" dirty="0"/>
              </a:p>
              <a:p>
                <a:pPr algn="ctr"/>
                <a:endParaRPr lang="sv-SE" b="1" dirty="0"/>
              </a:p>
              <a:p>
                <a:pPr algn="ctr"/>
                <a:r>
                  <a:rPr lang="sv-SE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Teknisk klassificering av återförsäkring</a:t>
                </a:r>
              </a:p>
              <a:p>
                <a:pPr algn="ctr"/>
                <a:endParaRPr lang="sv-SE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228" name="Rounded Rectangle 9227"/>
              <p:cNvSpPr/>
              <p:nvPr/>
            </p:nvSpPr>
            <p:spPr>
              <a:xfrm>
                <a:off x="7527715" y="2908645"/>
                <a:ext cx="1573984" cy="633742"/>
              </a:xfrm>
              <a:prstGeom prst="roundRect">
                <a:avLst>
                  <a:gd name="adj" fmla="val 0"/>
                </a:avLst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/>
                  <a:t>Avgivande bolag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9825676" y="2907144"/>
                <a:ext cx="1573984" cy="633742"/>
              </a:xfrm>
              <a:prstGeom prst="roundRect">
                <a:avLst>
                  <a:gd name="adj" fmla="val 0"/>
                </a:avLst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/>
                  <a:t>Mottagande bolag</a:t>
                </a:r>
              </a:p>
            </p:txBody>
          </p:sp>
          <p:cxnSp>
            <p:nvCxnSpPr>
              <p:cNvPr id="9230" name="Straight Arrow Connector 9229"/>
              <p:cNvCxnSpPr/>
              <p:nvPr/>
            </p:nvCxnSpPr>
            <p:spPr>
              <a:xfrm>
                <a:off x="9125894" y="3225516"/>
                <a:ext cx="681676" cy="0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42" name="Group 9241"/>
            <p:cNvGrpSpPr/>
            <p:nvPr/>
          </p:nvGrpSpPr>
          <p:grpSpPr>
            <a:xfrm>
              <a:off x="298647" y="3275547"/>
              <a:ext cx="4120791" cy="2611267"/>
              <a:chOff x="3530239" y="3790471"/>
              <a:chExt cx="4120791" cy="2611267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530239" y="3790471"/>
                <a:ext cx="4120791" cy="2611267"/>
                <a:chOff x="7395099" y="1177730"/>
                <a:chExt cx="4120791" cy="261126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7395099" y="1177730"/>
                  <a:ext cx="4120791" cy="2611267"/>
                </a:xfrm>
                <a:prstGeom prst="rect">
                  <a:avLst/>
                </a:prstGeom>
                <a:solidFill>
                  <a:srgbClr val="B3CCCE"/>
                </a:solidFill>
                <a:ln>
                  <a:solidFill>
                    <a:srgbClr val="67888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sv-SE" b="1" dirty="0"/>
                </a:p>
                <a:p>
                  <a:pPr algn="ctr"/>
                  <a:endParaRPr lang="sv-SE" b="1" dirty="0"/>
                </a:p>
                <a:p>
                  <a:pPr algn="ctr"/>
                  <a:r>
                    <a:rPr lang="sv-SE" sz="2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Skatterättslig klassificering av försäkringsavtal</a:t>
                  </a:r>
                </a:p>
                <a:p>
                  <a:pPr algn="ctr"/>
                  <a:r>
                    <a:rPr lang="sv-SE" sz="2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58 kap IL</a:t>
                  </a:r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7527715" y="2908645"/>
                  <a:ext cx="877017" cy="63374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7888E"/>
                </a:solidFill>
                <a:ln>
                  <a:solidFill>
                    <a:srgbClr val="67888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400" b="1" dirty="0"/>
                    <a:t>Försäkrings</a:t>
                  </a:r>
                </a:p>
                <a:p>
                  <a:pPr algn="ctr"/>
                  <a:r>
                    <a:rPr lang="sv-SE" sz="1400" b="1" dirty="0"/>
                    <a:t>bolaget</a:t>
                  </a: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8404732" y="3239333"/>
                  <a:ext cx="587121" cy="0"/>
                </a:xfrm>
                <a:prstGeom prst="straightConnector1">
                  <a:avLst/>
                </a:prstGeom>
                <a:ln w="15875">
                  <a:solidFill>
                    <a:srgbClr val="67888E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32" name="Oval 9231"/>
              <p:cNvSpPr/>
              <p:nvPr/>
            </p:nvSpPr>
            <p:spPr>
              <a:xfrm>
                <a:off x="7099937" y="5851509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764047" y="5568887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101411" y="5284791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746291" y="5009573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101411" y="4734355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cxnSp>
            <p:nvCxnSpPr>
              <p:cNvPr id="74" name="Straight Arrow Connector 73"/>
              <p:cNvCxnSpPr>
                <a:endCxn id="71" idx="2"/>
              </p:cNvCxnSpPr>
              <p:nvPr/>
            </p:nvCxnSpPr>
            <p:spPr>
              <a:xfrm flipV="1">
                <a:off x="6004010" y="4916372"/>
                <a:ext cx="1097401" cy="624071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endCxn id="70" idx="3"/>
              </p:cNvCxnSpPr>
              <p:nvPr/>
            </p:nvCxnSpPr>
            <p:spPr>
              <a:xfrm flipV="1">
                <a:off x="6004010" y="5320296"/>
                <a:ext cx="796556" cy="383451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69" idx="2"/>
              </p:cNvCxnSpPr>
              <p:nvPr/>
            </p:nvCxnSpPr>
            <p:spPr>
              <a:xfrm flipV="1">
                <a:off x="5999917" y="5466809"/>
                <a:ext cx="1101494" cy="400119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6015001" y="6035675"/>
                <a:ext cx="1087787" cy="0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611560" y="908720"/>
            <a:ext cx="7926853" cy="2427761"/>
            <a:chOff x="298647" y="3275546"/>
            <a:chExt cx="8549493" cy="261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4727349" y="3275546"/>
              <a:ext cx="4120791" cy="2611267"/>
              <a:chOff x="7403977" y="1177730"/>
              <a:chExt cx="4120791" cy="261126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403977" y="1177730"/>
                <a:ext cx="4120791" cy="2611267"/>
              </a:xfrm>
              <a:prstGeom prst="rect">
                <a:avLst/>
              </a:prstGeom>
              <a:solidFill>
                <a:srgbClr val="B3CCC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sv-SE" b="1" dirty="0"/>
              </a:p>
              <a:p>
                <a:pPr algn="ctr"/>
                <a:endParaRPr lang="sv-SE" b="1" dirty="0"/>
              </a:p>
              <a:p>
                <a:pPr algn="ctr"/>
                <a:r>
                  <a:rPr lang="sv-SE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Näringsrättslig klassificering av risker</a:t>
                </a:r>
              </a:p>
              <a:p>
                <a:pPr algn="ctr"/>
                <a:r>
                  <a:rPr lang="sv-SE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 kap FRL</a:t>
                </a:r>
              </a:p>
              <a:p>
                <a:pPr algn="ctr"/>
                <a:endParaRPr lang="sv-SE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7527715" y="2908645"/>
                <a:ext cx="1573984" cy="633742"/>
              </a:xfrm>
              <a:prstGeom prst="roundRect">
                <a:avLst>
                  <a:gd name="adj" fmla="val 0"/>
                </a:avLst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/>
                  <a:t>Försäkrings</a:t>
                </a:r>
              </a:p>
              <a:p>
                <a:pPr algn="ctr"/>
                <a:r>
                  <a:rPr lang="sv-SE" sz="1400" b="1" dirty="0"/>
                  <a:t>bolaget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9825676" y="2907144"/>
                <a:ext cx="1573984" cy="633742"/>
              </a:xfrm>
              <a:prstGeom prst="roundRect">
                <a:avLst>
                  <a:gd name="adj" fmla="val 0"/>
                </a:avLst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/>
                  <a:t>Finans</a:t>
                </a:r>
              </a:p>
              <a:p>
                <a:pPr algn="ctr"/>
                <a:r>
                  <a:rPr lang="sv-SE" sz="1400" b="1" dirty="0"/>
                  <a:t>inspektionen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9125894" y="3225516"/>
                <a:ext cx="681676" cy="0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298647" y="3275547"/>
              <a:ext cx="4120791" cy="2611267"/>
              <a:chOff x="3530239" y="3790471"/>
              <a:chExt cx="4120791" cy="261126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530239" y="3790471"/>
                <a:ext cx="4120791" cy="2611267"/>
                <a:chOff x="7395099" y="1177730"/>
                <a:chExt cx="4120791" cy="2611267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7395099" y="1177730"/>
                  <a:ext cx="4120791" cy="2611267"/>
                </a:xfrm>
                <a:prstGeom prst="rect">
                  <a:avLst/>
                </a:prstGeom>
                <a:solidFill>
                  <a:srgbClr val="B3CCCE"/>
                </a:solidFill>
                <a:ln>
                  <a:solidFill>
                    <a:srgbClr val="67888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sv-SE" b="1" dirty="0"/>
                </a:p>
                <a:p>
                  <a:pPr algn="ctr"/>
                  <a:endParaRPr lang="sv-SE" b="1" dirty="0"/>
                </a:p>
                <a:p>
                  <a:pPr algn="ctr"/>
                  <a:r>
                    <a:rPr lang="sv-SE" sz="2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Civilrättslig klassificering av direkt försäkring</a:t>
                  </a:r>
                </a:p>
                <a:p>
                  <a:pPr algn="ctr"/>
                  <a:endParaRPr lang="sv-SE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7527715" y="2908645"/>
                  <a:ext cx="1573984" cy="63374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67888E"/>
                </a:solidFill>
                <a:ln>
                  <a:solidFill>
                    <a:srgbClr val="67888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400" b="1" dirty="0"/>
                    <a:t>Försäkrings</a:t>
                  </a:r>
                </a:p>
                <a:p>
                  <a:pPr algn="ctr"/>
                  <a:r>
                    <a:rPr lang="sv-SE" sz="1400" b="1" dirty="0"/>
                    <a:t>bolaget</a:t>
                  </a:r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9125894" y="2206283"/>
                  <a:ext cx="1838903" cy="827907"/>
                </a:xfrm>
                <a:prstGeom prst="straightConnector1">
                  <a:avLst/>
                </a:prstGeom>
                <a:ln w="15875">
                  <a:solidFill>
                    <a:srgbClr val="67888E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Oval 32"/>
              <p:cNvSpPr/>
              <p:nvPr/>
            </p:nvSpPr>
            <p:spPr>
              <a:xfrm>
                <a:off x="7099937" y="5851509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764047" y="5568887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101411" y="5284791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746291" y="5009573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101411" y="4734355"/>
                <a:ext cx="370622" cy="364033"/>
              </a:xfrm>
              <a:prstGeom prst="ellipse">
                <a:avLst/>
              </a:prstGeom>
              <a:solidFill>
                <a:srgbClr val="67888E"/>
              </a:solidFill>
              <a:ln>
                <a:solidFill>
                  <a:srgbClr val="6788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200" b="1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5278010" y="5232977"/>
                <a:ext cx="1468281" cy="511302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5278010" y="5466807"/>
                <a:ext cx="1821927" cy="367726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5261728" y="5770485"/>
                <a:ext cx="1484563" cy="163180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278010" y="6035675"/>
                <a:ext cx="1821927" cy="0"/>
              </a:xfrm>
              <a:prstGeom prst="straightConnector1">
                <a:avLst/>
              </a:prstGeom>
              <a:ln w="15875">
                <a:solidFill>
                  <a:srgbClr val="67888E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ounded Rectangle 51"/>
          <p:cNvSpPr/>
          <p:nvPr/>
        </p:nvSpPr>
        <p:spPr>
          <a:xfrm>
            <a:off x="2092026" y="5215415"/>
            <a:ext cx="813146" cy="589206"/>
          </a:xfrm>
          <a:prstGeom prst="roundRect">
            <a:avLst>
              <a:gd name="adj" fmla="val 0"/>
            </a:avLst>
          </a:prstGeom>
          <a:solidFill>
            <a:srgbClr val="67888E"/>
          </a:solidFill>
          <a:ln>
            <a:solidFill>
              <a:srgbClr val="67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Skatteverket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915362" y="5498542"/>
            <a:ext cx="678032" cy="89408"/>
          </a:xfrm>
          <a:prstGeom prst="straightConnector1">
            <a:avLst/>
          </a:prstGeom>
          <a:ln w="15875">
            <a:solidFill>
              <a:srgbClr val="67888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671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Vinge">
      <a:dk1>
        <a:sysClr val="windowText" lastClr="000000"/>
      </a:dk1>
      <a:lt1>
        <a:sysClr val="window" lastClr="FFFFFF"/>
      </a:lt1>
      <a:dk2>
        <a:srgbClr val="67888E"/>
      </a:dk2>
      <a:lt2>
        <a:srgbClr val="EEECE1"/>
      </a:lt2>
      <a:accent1>
        <a:srgbClr val="9BA064"/>
      </a:accent1>
      <a:accent2>
        <a:srgbClr val="B3CCCE"/>
      </a:accent2>
      <a:accent3>
        <a:srgbClr val="67888E"/>
      </a:accent3>
      <a:accent4>
        <a:srgbClr val="CCBE0C"/>
      </a:accent4>
      <a:accent5>
        <a:srgbClr val="AA6E82"/>
      </a:accent5>
      <a:accent6>
        <a:srgbClr val="330000"/>
      </a:accent6>
      <a:hlink>
        <a:srgbClr val="67888E"/>
      </a:hlink>
      <a:folHlink>
        <a:srgbClr val="CCA31C"/>
      </a:folHlink>
    </a:clrScheme>
    <a:fontScheme name="Vinge Excel and PowerPoin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1200"/>
          </a:spcBef>
          <a:defRPr sz="1600" dirty="0" err="1" smtClean="0"/>
        </a:defPPr>
      </a:lstStyle>
    </a:txDef>
  </a:objectDefaults>
  <a:extraClrSchemeLst/>
  <a:custClrLst>
    <a:custClr name="Vinge green">
      <a:srgbClr val="9BA064"/>
    </a:custClr>
    <a:custClr name="Vinge colour 1">
      <a:srgbClr val="B3CCCE"/>
    </a:custClr>
    <a:custClr name="Vinge colour 2">
      <a:srgbClr val="67888E"/>
    </a:custClr>
    <a:custClr name="Vinge colour 3">
      <a:srgbClr val="CCBE0C"/>
    </a:custClr>
    <a:custClr name="Vinge colour 4">
      <a:srgbClr val="AA6E82"/>
    </a:custClr>
    <a:custClr name="Vinge colour 5">
      <a:srgbClr val="330000"/>
    </a:custClr>
    <a:custClr name="Vinge colour 6">
      <a:srgbClr val="FF9900"/>
    </a:custClr>
    <a:custClr name="Vinge colour 7">
      <a:srgbClr val="660000"/>
    </a:custClr>
    <a:custClr name="Vinge colour 8">
      <a:srgbClr val="416478"/>
    </a:custClr>
    <a:custClr name="Vinge colour 9">
      <a:srgbClr val="336633"/>
    </a:custClr>
    <a:custClr name="Vinge colour 10">
      <a:srgbClr val="CCA31C"/>
    </a:custClr>
    <a:custClr name="Vinge colour 11">
      <a:srgbClr val="CC0000"/>
    </a:custClr>
    <a:custClr name="Vinge colour 12">
      <a:srgbClr val="999900"/>
    </a:custClr>
  </a:custClrLst>
</a:theme>
</file>

<file path=ppt/theme/theme2.xml><?xml version="1.0" encoding="utf-8"?>
<a:theme xmlns:a="http://schemas.openxmlformats.org/drawingml/2006/main" name="Office Theme">
  <a:themeElements>
    <a:clrScheme name="Vinge">
      <a:dk1>
        <a:sysClr val="windowText" lastClr="000000"/>
      </a:dk1>
      <a:lt1>
        <a:sysClr val="window" lastClr="FFFFFF"/>
      </a:lt1>
      <a:dk2>
        <a:srgbClr val="67888E"/>
      </a:dk2>
      <a:lt2>
        <a:srgbClr val="EEECE1"/>
      </a:lt2>
      <a:accent1>
        <a:srgbClr val="9BA064"/>
      </a:accent1>
      <a:accent2>
        <a:srgbClr val="B3CCCE"/>
      </a:accent2>
      <a:accent3>
        <a:srgbClr val="67888E"/>
      </a:accent3>
      <a:accent4>
        <a:srgbClr val="CCBE0C"/>
      </a:accent4>
      <a:accent5>
        <a:srgbClr val="AA6E82"/>
      </a:accent5>
      <a:accent6>
        <a:srgbClr val="330000"/>
      </a:accent6>
      <a:hlink>
        <a:srgbClr val="67888E"/>
      </a:hlink>
      <a:folHlink>
        <a:srgbClr val="CCA3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nge">
      <a:dk1>
        <a:sysClr val="windowText" lastClr="000000"/>
      </a:dk1>
      <a:lt1>
        <a:sysClr val="window" lastClr="FFFFFF"/>
      </a:lt1>
      <a:dk2>
        <a:srgbClr val="67888E"/>
      </a:dk2>
      <a:lt2>
        <a:srgbClr val="EEECE1"/>
      </a:lt2>
      <a:accent1>
        <a:srgbClr val="9BA064"/>
      </a:accent1>
      <a:accent2>
        <a:srgbClr val="B3CCCE"/>
      </a:accent2>
      <a:accent3>
        <a:srgbClr val="67888E"/>
      </a:accent3>
      <a:accent4>
        <a:srgbClr val="CCBE0C"/>
      </a:accent4>
      <a:accent5>
        <a:srgbClr val="AA6E82"/>
      </a:accent5>
      <a:accent6>
        <a:srgbClr val="330000"/>
      </a:accent6>
      <a:hlink>
        <a:srgbClr val="67888E"/>
      </a:hlink>
      <a:folHlink>
        <a:srgbClr val="CCA31C"/>
      </a:folHlink>
    </a:clrScheme>
    <a:fontScheme name="Vinge Excel and PowerPoin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inge">
      <a:dk1>
        <a:sysClr val="windowText" lastClr="000000"/>
      </a:dk1>
      <a:lt1>
        <a:sysClr val="window" lastClr="FFFFFF"/>
      </a:lt1>
      <a:dk2>
        <a:srgbClr val="67888E"/>
      </a:dk2>
      <a:lt2>
        <a:srgbClr val="EEECE1"/>
      </a:lt2>
      <a:accent1>
        <a:srgbClr val="9BA064"/>
      </a:accent1>
      <a:accent2>
        <a:srgbClr val="B3CCCE"/>
      </a:accent2>
      <a:accent3>
        <a:srgbClr val="67888E"/>
      </a:accent3>
      <a:accent4>
        <a:srgbClr val="CCBE0C"/>
      </a:accent4>
      <a:accent5>
        <a:srgbClr val="AA6E82"/>
      </a:accent5>
      <a:accent6>
        <a:srgbClr val="330000"/>
      </a:accent6>
      <a:hlink>
        <a:srgbClr val="67888E"/>
      </a:hlink>
      <a:folHlink>
        <a:srgbClr val="CCA31C"/>
      </a:folHlink>
    </a:clrScheme>
    <a:fontScheme name="Vinge Excel and PowerPoin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nge">
    <a:dk1>
      <a:sysClr val="windowText" lastClr="000000"/>
    </a:dk1>
    <a:lt1>
      <a:sysClr val="window" lastClr="FFFFFF"/>
    </a:lt1>
    <a:dk2>
      <a:srgbClr val="67888E"/>
    </a:dk2>
    <a:lt2>
      <a:srgbClr val="EEECE1"/>
    </a:lt2>
    <a:accent1>
      <a:srgbClr val="9BA064"/>
    </a:accent1>
    <a:accent2>
      <a:srgbClr val="B3CCCE"/>
    </a:accent2>
    <a:accent3>
      <a:srgbClr val="67888E"/>
    </a:accent3>
    <a:accent4>
      <a:srgbClr val="CCBE0C"/>
    </a:accent4>
    <a:accent5>
      <a:srgbClr val="AA6E82"/>
    </a:accent5>
    <a:accent6>
      <a:srgbClr val="330000"/>
    </a:accent6>
    <a:hlink>
      <a:srgbClr val="67888E"/>
    </a:hlink>
    <a:folHlink>
      <a:srgbClr val="CCA31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1110</Words>
  <Application>Microsoft Office PowerPoint</Application>
  <PresentationFormat>On-screen Show (4:3)</PresentationFormat>
  <Paragraphs>316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Verdana</vt:lpstr>
      <vt:lpstr>Wingdings</vt:lpstr>
      <vt:lpstr>Blank</vt:lpstr>
      <vt:lpstr>Office Theme</vt:lpstr>
      <vt:lpstr>PowerPoint Presentation</vt:lpstr>
      <vt:lpstr>   Klassificering av försäkring - Innehåll </vt:lpstr>
      <vt:lpstr>1. ÖVERGRIPANDE INDELNING AV FÖRSÄKRING</vt:lpstr>
      <vt:lpstr>1. ÖVERGRIPANDE INDELNING AV FÖRSÄKRING</vt:lpstr>
      <vt:lpstr>1. ÖVERGRIPANDE INDELNING AV FÖRSÄKRING</vt:lpstr>
      <vt:lpstr>1. ÖVERGRIPANDE INDELNING AV FÖRSÄKRING</vt:lpstr>
      <vt:lpstr>1. ÖVERGRIPANDE INDELNING AV FÖRSÄKRING</vt:lpstr>
      <vt:lpstr>2. KLASSIFICERING AV FÖRSÄKRING </vt:lpstr>
      <vt:lpstr>2. Klassificering av försäkring</vt:lpstr>
      <vt:lpstr>3. CIVILRÄTTSLIG KLASSIFICERING AV DIREKT FÖRSÄKRING</vt:lpstr>
      <vt:lpstr>3. CIVILRÄTTSLIG KLASSIFICERING AV DIREKT FÖRSÄKRING</vt:lpstr>
      <vt:lpstr>3. CIVILRÄTTSLIG KLASSIFICERING AV DIREKT FÖRSÄKRING</vt:lpstr>
      <vt:lpstr>3. CIVILRÄTTSLIG KLASSIFICERING AV DIREKT FÖRSÄKRING</vt:lpstr>
      <vt:lpstr>Vad är skadeförsäkring?</vt:lpstr>
      <vt:lpstr>Vad är personförsäkring?</vt:lpstr>
      <vt:lpstr>Gränsdragning mellan skade- och personförsäkring?</vt:lpstr>
      <vt:lpstr>3. CIVILRÄTTSLIG KLASSIFICERING AV DIREKT FÖRSÄKRING</vt:lpstr>
      <vt:lpstr>3. CIVILRÄTTSLIG KLASSIFICERING AV DIREKT FÖRSÄKRING</vt:lpstr>
      <vt:lpstr>3. CIVILRÄTTSLIG KLASSIFICERING AV DIREKT FÖRSÄKRING</vt:lpstr>
      <vt:lpstr>3. CIVILRÄTTSLIG KLASSIFICERING AV DIREKT FÖRSÄKRING</vt:lpstr>
      <vt:lpstr>4. NÄRINGSRÄTTSLIG KLASSIFICERING AV FÖRSÄKRINGSVERKSAMHET</vt:lpstr>
      <vt:lpstr>Försäkringsrörelse - verksamhetsinriktning</vt:lpstr>
      <vt:lpstr>5. NÄRINGSRÄTTSLIG KLASSIFICERING AV RISKER</vt:lpstr>
      <vt:lpstr>5. NÄRINGSRÄTTSLIG KLASSIFICERING AV RISKER</vt:lpstr>
      <vt:lpstr>PowerPoint Presentation</vt:lpstr>
    </vt:vector>
  </TitlesOfParts>
  <Company>Advokatfirman Vinge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 Ling</dc:creator>
  <cp:lastModifiedBy>Windows User</cp:lastModifiedBy>
  <cp:revision>100</cp:revision>
  <cp:lastPrinted>2017-09-11T15:05:18Z</cp:lastPrinted>
  <dcterms:created xsi:type="dcterms:W3CDTF">2016-12-13T12:32:43Z</dcterms:created>
  <dcterms:modified xsi:type="dcterms:W3CDTF">2019-10-15T19:28:37Z</dcterms:modified>
</cp:coreProperties>
</file>