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1"/>
  </p:sldMasterIdLst>
  <p:notesMasterIdLst>
    <p:notesMasterId r:id="rId115"/>
  </p:notesMasterIdLst>
  <p:handoutMasterIdLst>
    <p:handoutMasterId r:id="rId116"/>
  </p:handoutMasterIdLst>
  <p:sldIdLst>
    <p:sldId id="256" r:id="rId2"/>
    <p:sldId id="257" r:id="rId3"/>
    <p:sldId id="351" r:id="rId4"/>
    <p:sldId id="260" r:id="rId5"/>
    <p:sldId id="261" r:id="rId6"/>
    <p:sldId id="480" r:id="rId7"/>
    <p:sldId id="481" r:id="rId8"/>
    <p:sldId id="262" r:id="rId9"/>
    <p:sldId id="263" r:id="rId10"/>
    <p:sldId id="486" r:id="rId11"/>
    <p:sldId id="264" r:id="rId12"/>
    <p:sldId id="265" r:id="rId13"/>
    <p:sldId id="266" r:id="rId14"/>
    <p:sldId id="267" r:id="rId15"/>
    <p:sldId id="268" r:id="rId16"/>
    <p:sldId id="269" r:id="rId17"/>
    <p:sldId id="270" r:id="rId18"/>
    <p:sldId id="271" r:id="rId19"/>
    <p:sldId id="274" r:id="rId20"/>
    <p:sldId id="485" r:id="rId21"/>
    <p:sldId id="484" r:id="rId22"/>
    <p:sldId id="275" r:id="rId23"/>
    <p:sldId id="276" r:id="rId24"/>
    <p:sldId id="277" r:id="rId25"/>
    <p:sldId id="279" r:id="rId26"/>
    <p:sldId id="278" r:id="rId27"/>
    <p:sldId id="280" r:id="rId28"/>
    <p:sldId id="281" r:id="rId29"/>
    <p:sldId id="282" r:id="rId30"/>
    <p:sldId id="283" r:id="rId31"/>
    <p:sldId id="285" r:id="rId32"/>
    <p:sldId id="487" r:id="rId33"/>
    <p:sldId id="286" r:id="rId34"/>
    <p:sldId id="483" r:id="rId35"/>
    <p:sldId id="284" r:id="rId36"/>
    <p:sldId id="482" r:id="rId37"/>
    <p:sldId id="488" r:id="rId38"/>
    <p:sldId id="489" r:id="rId39"/>
    <p:sldId id="287" r:id="rId40"/>
    <p:sldId id="503" r:id="rId41"/>
    <p:sldId id="490" r:id="rId42"/>
    <p:sldId id="289" r:id="rId43"/>
    <p:sldId id="491" r:id="rId44"/>
    <p:sldId id="492" r:id="rId45"/>
    <p:sldId id="493" r:id="rId46"/>
    <p:sldId id="494" r:id="rId47"/>
    <p:sldId id="495" r:id="rId48"/>
    <p:sldId id="290" r:id="rId49"/>
    <p:sldId id="292" r:id="rId50"/>
    <p:sldId id="496" r:id="rId51"/>
    <p:sldId id="291" r:id="rId52"/>
    <p:sldId id="293" r:id="rId53"/>
    <p:sldId id="294" r:id="rId54"/>
    <p:sldId id="295" r:id="rId55"/>
    <p:sldId id="296" r:id="rId56"/>
    <p:sldId id="297" r:id="rId57"/>
    <p:sldId id="298" r:id="rId58"/>
    <p:sldId id="300" r:id="rId59"/>
    <p:sldId id="499" r:id="rId60"/>
    <p:sldId id="498" r:id="rId61"/>
    <p:sldId id="301" r:id="rId62"/>
    <p:sldId id="502" r:id="rId63"/>
    <p:sldId id="302" r:id="rId64"/>
    <p:sldId id="303" r:id="rId65"/>
    <p:sldId id="304" r:id="rId66"/>
    <p:sldId id="305" r:id="rId67"/>
    <p:sldId id="306" r:id="rId68"/>
    <p:sldId id="307" r:id="rId69"/>
    <p:sldId id="308" r:id="rId70"/>
    <p:sldId id="309" r:id="rId71"/>
    <p:sldId id="310" r:id="rId72"/>
    <p:sldId id="311" r:id="rId73"/>
    <p:sldId id="312" r:id="rId74"/>
    <p:sldId id="313" r:id="rId75"/>
    <p:sldId id="314" r:id="rId76"/>
    <p:sldId id="350" r:id="rId77"/>
    <p:sldId id="316" r:id="rId78"/>
    <p:sldId id="318" r:id="rId79"/>
    <p:sldId id="319" r:id="rId80"/>
    <p:sldId id="320" r:id="rId81"/>
    <p:sldId id="321" r:id="rId82"/>
    <p:sldId id="322" r:id="rId83"/>
    <p:sldId id="323" r:id="rId84"/>
    <p:sldId id="324" r:id="rId85"/>
    <p:sldId id="325" r:id="rId86"/>
    <p:sldId id="469" r:id="rId87"/>
    <p:sldId id="471" r:id="rId88"/>
    <p:sldId id="328" r:id="rId89"/>
    <p:sldId id="329" r:id="rId90"/>
    <p:sldId id="330" r:id="rId91"/>
    <p:sldId id="331" r:id="rId92"/>
    <p:sldId id="332" r:id="rId93"/>
    <p:sldId id="333" r:id="rId94"/>
    <p:sldId id="335" r:id="rId95"/>
    <p:sldId id="334" r:id="rId96"/>
    <p:sldId id="336" r:id="rId97"/>
    <p:sldId id="337" r:id="rId98"/>
    <p:sldId id="500" r:id="rId99"/>
    <p:sldId id="338" r:id="rId100"/>
    <p:sldId id="339" r:id="rId101"/>
    <p:sldId id="340" r:id="rId102"/>
    <p:sldId id="341" r:id="rId103"/>
    <p:sldId id="342" r:id="rId104"/>
    <p:sldId id="343" r:id="rId105"/>
    <p:sldId id="344" r:id="rId106"/>
    <p:sldId id="345" r:id="rId107"/>
    <p:sldId id="346" r:id="rId108"/>
    <p:sldId id="347" r:id="rId109"/>
    <p:sldId id="348" r:id="rId110"/>
    <p:sldId id="504" r:id="rId111"/>
    <p:sldId id="349" r:id="rId112"/>
    <p:sldId id="501" r:id="rId113"/>
    <p:sldId id="259" r:id="rId114"/>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3840" userDrawn="1">
          <p15:clr>
            <a:srgbClr val="A4A3A4"/>
          </p15:clr>
        </p15:guide>
        <p15:guide id="6" orient="horz"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FFFFFF"/>
    <a:srgbClr val="C0DD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2948" autoAdjust="0"/>
  </p:normalViewPr>
  <p:slideViewPr>
    <p:cSldViewPr snapToGrid="0">
      <p:cViewPr varScale="1">
        <p:scale>
          <a:sx n="62" d="100"/>
          <a:sy n="62" d="100"/>
        </p:scale>
        <p:origin x="331" y="86"/>
      </p:cViewPr>
      <p:guideLst>
        <p:guide pos="3840"/>
        <p:guide orient="horz" pos="216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18" d="100"/>
          <a:sy n="118" d="100"/>
        </p:scale>
        <p:origin x="5034" y="108"/>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741612631052117E-2"/>
          <c:y val="5.9298889323737981E-2"/>
          <c:w val="0.90652636030240763"/>
          <c:h val="0.61345783411761812"/>
        </c:manualLayout>
      </c:layout>
      <c:barChart>
        <c:barDir val="col"/>
        <c:grouping val="percentStacked"/>
        <c:varyColors val="0"/>
        <c:ser>
          <c:idx val="0"/>
          <c:order val="0"/>
          <c:tx>
            <c:strRef>
              <c:f>Blad1!$B$1</c:f>
              <c:strCache>
                <c:ptCount val="1"/>
                <c:pt idx="0">
                  <c:v>Registrerade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mbria" panose="02040503050406030204" pitchFamily="18" charset="0"/>
                    <a:ea typeface="+mn-ea"/>
                    <a:cs typeface="+mn-cs"/>
                  </a:defRPr>
                </a:pPr>
                <a:endParaRPr lang="sv-S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Blad1!$A$2:$A$4</c:f>
              <c:strCache>
                <c:ptCount val="3"/>
                <c:pt idx="0">
                  <c:v>Samtliga</c:v>
                </c:pt>
                <c:pt idx="1">
                  <c:v>Liv</c:v>
                </c:pt>
                <c:pt idx="2">
                  <c:v>Sak</c:v>
                </c:pt>
              </c:strCache>
            </c:strRef>
          </c:cat>
          <c:val>
            <c:numRef>
              <c:f>Blad1!$B$2:$B$4</c:f>
              <c:numCache>
                <c:formatCode>0%</c:formatCode>
                <c:ptCount val="3"/>
                <c:pt idx="0">
                  <c:v>0.86</c:v>
                </c:pt>
                <c:pt idx="1">
                  <c:v>0.92</c:v>
                </c:pt>
                <c:pt idx="2">
                  <c:v>0.67</c:v>
                </c:pt>
              </c:numCache>
            </c:numRef>
          </c:val>
          <c:extLst>
            <c:ext xmlns:c16="http://schemas.microsoft.com/office/drawing/2014/chart" uri="{C3380CC4-5D6E-409C-BE32-E72D297353CC}">
              <c16:uniqueId val="{00000000-AE7F-4F6D-8512-BE24842AA04B}"/>
            </c:ext>
          </c:extLst>
        </c:ser>
        <c:ser>
          <c:idx val="1"/>
          <c:order val="1"/>
          <c:tx>
            <c:strRef>
              <c:f>Blad1!$C$1</c:f>
              <c:strCache>
                <c:ptCount val="1"/>
                <c:pt idx="0">
                  <c:v>Ej registrerade</c:v>
                </c:pt>
              </c:strCache>
            </c:strRef>
          </c:tx>
          <c:spPr>
            <a:solidFill>
              <a:schemeClr val="bg1">
                <a:lumMod val="85000"/>
              </a:schemeClr>
            </a:solidFill>
            <a:ln>
              <a:noFill/>
            </a:ln>
            <a:effectLst/>
          </c:spPr>
          <c:invertIfNegative val="0"/>
          <c:dLbls>
            <c:delete val="1"/>
          </c:dLbls>
          <c:cat>
            <c:strRef>
              <c:f>Blad1!$A$2:$A$4</c:f>
              <c:strCache>
                <c:ptCount val="3"/>
                <c:pt idx="0">
                  <c:v>Samtliga</c:v>
                </c:pt>
                <c:pt idx="1">
                  <c:v>Liv</c:v>
                </c:pt>
                <c:pt idx="2">
                  <c:v>Sak</c:v>
                </c:pt>
              </c:strCache>
            </c:strRef>
          </c:cat>
          <c:val>
            <c:numRef>
              <c:f>Blad1!$C$2:$C$5</c:f>
              <c:numCache>
                <c:formatCode>0%</c:formatCode>
                <c:ptCount val="4"/>
                <c:pt idx="0">
                  <c:v>0.14000000000000001</c:v>
                </c:pt>
                <c:pt idx="1">
                  <c:v>0.08</c:v>
                </c:pt>
                <c:pt idx="2">
                  <c:v>0.33</c:v>
                </c:pt>
              </c:numCache>
            </c:numRef>
          </c:val>
          <c:extLst>
            <c:ext xmlns:c16="http://schemas.microsoft.com/office/drawing/2014/chart" uri="{C3380CC4-5D6E-409C-BE32-E72D297353CC}">
              <c16:uniqueId val="{00000001-AE7F-4F6D-8512-BE24842AA04B}"/>
            </c:ext>
          </c:extLst>
        </c:ser>
        <c:dLbls>
          <c:dLblPos val="inEnd"/>
          <c:showLegendKey val="0"/>
          <c:showVal val="1"/>
          <c:showCatName val="0"/>
          <c:showSerName val="0"/>
          <c:showPercent val="0"/>
          <c:showBubbleSize val="0"/>
        </c:dLbls>
        <c:gapWidth val="150"/>
        <c:overlap val="100"/>
        <c:axId val="142933376"/>
        <c:axId val="142935168"/>
        <c:extLst>
          <c:ext xmlns:c15="http://schemas.microsoft.com/office/drawing/2012/chart" uri="{02D57815-91ED-43cb-92C2-25804820EDAC}">
            <c15:filteredBarSeries>
              <c15:ser>
                <c:idx val="2"/>
                <c:order val="2"/>
                <c:tx>
                  <c:strRef>
                    <c:extLst>
                      <c:ext uri="{02D57815-91ED-43cb-92C2-25804820EDAC}">
                        <c15:formulaRef>
                          <c15:sqref>Blad1!$D$1</c15:sqref>
                        </c15:formulaRef>
                      </c:ext>
                    </c:extLst>
                    <c:strCache>
                      <c:ptCount val="1"/>
                      <c:pt idx="0">
                        <c:v>Kolumn1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sv-SE"/>
                    </a:p>
                  </c:txPr>
                  <c:dLblPos val="inEnd"/>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Blad1!$A$2:$A$4</c15:sqref>
                        </c15:formulaRef>
                      </c:ext>
                    </c:extLst>
                    <c:strCache>
                      <c:ptCount val="3"/>
                      <c:pt idx="0">
                        <c:v>Samtliga</c:v>
                      </c:pt>
                      <c:pt idx="1">
                        <c:v>Liv</c:v>
                      </c:pt>
                      <c:pt idx="2">
                        <c:v>Sak</c:v>
                      </c:pt>
                    </c:strCache>
                  </c:strRef>
                </c:cat>
                <c:val>
                  <c:numRef>
                    <c:extLst>
                      <c:ext uri="{02D57815-91ED-43cb-92C2-25804820EDAC}">
                        <c15:formulaRef>
                          <c15:sqref>Blad1!$D$2:$D$5</c15:sqref>
                        </c15:formulaRef>
                      </c:ext>
                    </c:extLst>
                    <c:numCache>
                      <c:formatCode>General</c:formatCode>
                      <c:ptCount val="4"/>
                    </c:numCache>
                  </c:numRef>
                </c:val>
                <c:extLst>
                  <c:ext xmlns:c16="http://schemas.microsoft.com/office/drawing/2014/chart" uri="{C3380CC4-5D6E-409C-BE32-E72D297353CC}">
                    <c16:uniqueId val="{00000002-AE7F-4F6D-8512-BE24842AA04B}"/>
                  </c:ext>
                </c:extLst>
              </c15:ser>
            </c15:filteredBarSeries>
          </c:ext>
        </c:extLst>
      </c:barChart>
      <c:catAx>
        <c:axId val="14293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tx1"/>
                </a:solidFill>
                <a:latin typeface="Cambria" panose="02040503050406030204" pitchFamily="18" charset="0"/>
                <a:ea typeface="+mn-ea"/>
                <a:cs typeface="+mn-cs"/>
              </a:defRPr>
            </a:pPr>
            <a:endParaRPr lang="sv-SE"/>
          </a:p>
        </c:txPr>
        <c:crossAx val="142935168"/>
        <c:crosses val="autoZero"/>
        <c:auto val="1"/>
        <c:lblAlgn val="ctr"/>
        <c:lblOffset val="100"/>
        <c:noMultiLvlLbl val="0"/>
      </c:catAx>
      <c:valAx>
        <c:axId val="142935168"/>
        <c:scaling>
          <c:orientation val="minMax"/>
        </c:scaling>
        <c:delete val="1"/>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crossAx val="142933376"/>
        <c:crosses val="autoZero"/>
        <c:crossBetween val="between"/>
      </c:valAx>
      <c:spPr>
        <a:noFill/>
        <a:ln>
          <a:noFill/>
        </a:ln>
        <a:effectLst/>
      </c:spPr>
    </c:plotArea>
    <c:legend>
      <c:legendPos val="b"/>
      <c:layout>
        <c:manualLayout>
          <c:xMode val="edge"/>
          <c:yMode val="edge"/>
          <c:x val="0.28403887663275507"/>
          <c:y val="0.82688516503073739"/>
          <c:w val="0.48642520745542239"/>
          <c:h val="0.1731148349692626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CB223-A00C-4A8F-8152-8E7A00C153BA}"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sv-SE"/>
        </a:p>
      </dgm:t>
    </dgm:pt>
    <dgm:pt modelId="{90E5FACD-D753-4691-8DC7-8A08C676A49F}">
      <dgm:prSet phldrT="[Text]" custT="1"/>
      <dgm:spPr/>
      <dgm:t>
        <a:bodyPr/>
        <a:lstStyle/>
        <a:p>
          <a:r>
            <a:rPr lang="sv-SE" sz="2800" b="1" dirty="0"/>
            <a:t>EU-direktiv</a:t>
          </a:r>
        </a:p>
      </dgm:t>
    </dgm:pt>
    <dgm:pt modelId="{236E0E62-866D-48DC-86D6-C5AF9500F312}" type="parTrans" cxnId="{F869CC89-A568-4425-B2A2-60F80A3FB2A1}">
      <dgm:prSet/>
      <dgm:spPr/>
      <dgm:t>
        <a:bodyPr/>
        <a:lstStyle/>
        <a:p>
          <a:endParaRPr lang="sv-SE"/>
        </a:p>
      </dgm:t>
    </dgm:pt>
    <dgm:pt modelId="{FD230024-593E-49E0-BE15-414E2A9D379E}" type="sibTrans" cxnId="{F869CC89-A568-4425-B2A2-60F80A3FB2A1}">
      <dgm:prSet/>
      <dgm:spPr/>
      <dgm:t>
        <a:bodyPr/>
        <a:lstStyle/>
        <a:p>
          <a:endParaRPr lang="sv-SE"/>
        </a:p>
      </dgm:t>
    </dgm:pt>
    <dgm:pt modelId="{4E08743B-BF79-4C82-8C02-69E08CBE7298}">
      <dgm:prSet phldrT="[Text]" custT="1"/>
      <dgm:spPr>
        <a:solidFill>
          <a:schemeClr val="accent2"/>
        </a:solidFill>
      </dgm:spPr>
      <dgm:t>
        <a:bodyPr/>
        <a:lstStyle/>
        <a:p>
          <a:r>
            <a:rPr lang="sv-SE" sz="2000" b="1" dirty="0"/>
            <a:t>Svensk lag </a:t>
          </a:r>
        </a:p>
      </dgm:t>
    </dgm:pt>
    <dgm:pt modelId="{EB2D4452-1AD4-43EE-B579-B4149D6FD8FA}" type="parTrans" cxnId="{4C0E1A89-5F26-492A-B0F5-DAEBA46AA563}">
      <dgm:prSet/>
      <dgm:spPr/>
      <dgm:t>
        <a:bodyPr/>
        <a:lstStyle/>
        <a:p>
          <a:endParaRPr lang="sv-SE"/>
        </a:p>
      </dgm:t>
    </dgm:pt>
    <dgm:pt modelId="{9B988831-9E00-4F7E-9F44-810D604CC112}" type="sibTrans" cxnId="{4C0E1A89-5F26-492A-B0F5-DAEBA46AA563}">
      <dgm:prSet/>
      <dgm:spPr/>
      <dgm:t>
        <a:bodyPr/>
        <a:lstStyle/>
        <a:p>
          <a:endParaRPr lang="sv-SE"/>
        </a:p>
      </dgm:t>
    </dgm:pt>
    <dgm:pt modelId="{F0CD38D5-EDF6-402E-8A85-5B1B1F334E19}">
      <dgm:prSet phldrT="[Text]" custT="1"/>
      <dgm:spPr>
        <a:solidFill>
          <a:schemeClr val="accent3"/>
        </a:solidFill>
      </dgm:spPr>
      <dgm:t>
        <a:bodyPr/>
        <a:lstStyle/>
        <a:p>
          <a:r>
            <a:rPr lang="sv-SE" sz="2000" b="1" dirty="0"/>
            <a:t>Kommissionens förordningar</a:t>
          </a:r>
        </a:p>
      </dgm:t>
    </dgm:pt>
    <dgm:pt modelId="{C537B62D-E584-4F45-927D-F007002ABD04}" type="parTrans" cxnId="{483734EF-4919-4F74-82AF-A56533777143}">
      <dgm:prSet/>
      <dgm:spPr/>
      <dgm:t>
        <a:bodyPr/>
        <a:lstStyle/>
        <a:p>
          <a:endParaRPr lang="sv-SE"/>
        </a:p>
      </dgm:t>
    </dgm:pt>
    <dgm:pt modelId="{CA690859-A80D-4AF4-99C5-7960F93970F8}" type="sibTrans" cxnId="{483734EF-4919-4F74-82AF-A56533777143}">
      <dgm:prSet/>
      <dgm:spPr/>
      <dgm:t>
        <a:bodyPr/>
        <a:lstStyle/>
        <a:p>
          <a:endParaRPr lang="sv-SE"/>
        </a:p>
      </dgm:t>
    </dgm:pt>
    <dgm:pt modelId="{9C7E56B8-209D-45EA-8217-CC531B60CF3B}">
      <dgm:prSet phldrT="[Text]" custT="1"/>
      <dgm:spPr>
        <a:solidFill>
          <a:schemeClr val="accent1"/>
        </a:solidFill>
      </dgm:spPr>
      <dgm:t>
        <a:bodyPr/>
        <a:lstStyle/>
        <a:p>
          <a:r>
            <a:rPr lang="sv-SE" sz="2000" b="1" dirty="0"/>
            <a:t>Finansinspektionens föreskrifter och allmänna råd (FFFS)   </a:t>
          </a:r>
        </a:p>
      </dgm:t>
    </dgm:pt>
    <dgm:pt modelId="{C79EF9C4-2261-4F42-BC56-CF70295E454A}" type="parTrans" cxnId="{9F84C032-21E2-430C-B537-1EA50B6FE11F}">
      <dgm:prSet/>
      <dgm:spPr/>
      <dgm:t>
        <a:bodyPr/>
        <a:lstStyle/>
        <a:p>
          <a:endParaRPr lang="sv-SE"/>
        </a:p>
      </dgm:t>
    </dgm:pt>
    <dgm:pt modelId="{2E1E9AA1-E485-4729-828E-33FF83266FAA}" type="sibTrans" cxnId="{9F84C032-21E2-430C-B537-1EA50B6FE11F}">
      <dgm:prSet/>
      <dgm:spPr/>
      <dgm:t>
        <a:bodyPr/>
        <a:lstStyle/>
        <a:p>
          <a:endParaRPr lang="sv-SE"/>
        </a:p>
      </dgm:t>
    </dgm:pt>
    <dgm:pt modelId="{E70519AA-06EC-411C-8A31-3A48DEACE60B}">
      <dgm:prSet phldrT="[Text]" custT="1"/>
      <dgm:spPr>
        <a:solidFill>
          <a:schemeClr val="accent2"/>
        </a:solidFill>
      </dgm:spPr>
      <dgm:t>
        <a:bodyPr/>
        <a:lstStyle/>
        <a:p>
          <a:r>
            <a:rPr lang="sv-SE" sz="2000" b="1" dirty="0" err="1"/>
            <a:t>EIOPAs</a:t>
          </a:r>
          <a:r>
            <a:rPr lang="sv-SE" sz="2000" b="1" dirty="0"/>
            <a:t> och </a:t>
          </a:r>
          <a:r>
            <a:rPr lang="sv-SE" sz="2000" b="1" dirty="0" err="1"/>
            <a:t>ESMAs</a:t>
          </a:r>
          <a:r>
            <a:rPr lang="sv-SE" sz="2000" b="1" dirty="0"/>
            <a:t> riktlinjer</a:t>
          </a:r>
        </a:p>
      </dgm:t>
    </dgm:pt>
    <dgm:pt modelId="{21D1A1C1-6947-4599-A5EC-7B2FC7AC7C35}" type="parTrans" cxnId="{B18C887C-7C45-443C-8B30-E23911D0F572}">
      <dgm:prSet/>
      <dgm:spPr/>
      <dgm:t>
        <a:bodyPr/>
        <a:lstStyle/>
        <a:p>
          <a:endParaRPr lang="sv-SE"/>
        </a:p>
      </dgm:t>
    </dgm:pt>
    <dgm:pt modelId="{B2DE8C64-83F6-421F-BB21-40028466AC55}" type="sibTrans" cxnId="{B18C887C-7C45-443C-8B30-E23911D0F572}">
      <dgm:prSet/>
      <dgm:spPr/>
      <dgm:t>
        <a:bodyPr/>
        <a:lstStyle/>
        <a:p>
          <a:endParaRPr lang="sv-SE"/>
        </a:p>
      </dgm:t>
    </dgm:pt>
    <dgm:pt modelId="{5152558E-26CC-4748-A535-B1EB442C9B0C}">
      <dgm:prSet phldrT="[Text]" custScaleY="146032"/>
      <dgm:spPr/>
      <dgm:t>
        <a:bodyPr/>
        <a:lstStyle/>
        <a:p>
          <a:endParaRPr lang="sv-SE"/>
        </a:p>
      </dgm:t>
    </dgm:pt>
    <dgm:pt modelId="{048AA279-5424-4DA1-A9EF-350BD100D634}" type="parTrans" cxnId="{23D843B4-EBB6-414B-B5E3-3F028F57CA15}">
      <dgm:prSet/>
      <dgm:spPr/>
      <dgm:t>
        <a:bodyPr/>
        <a:lstStyle/>
        <a:p>
          <a:endParaRPr lang="sv-SE"/>
        </a:p>
      </dgm:t>
    </dgm:pt>
    <dgm:pt modelId="{BAA407C2-9830-422B-B83F-A0505E3490D9}" type="sibTrans" cxnId="{23D843B4-EBB6-414B-B5E3-3F028F57CA15}">
      <dgm:prSet/>
      <dgm:spPr/>
      <dgm:t>
        <a:bodyPr/>
        <a:lstStyle/>
        <a:p>
          <a:endParaRPr lang="sv-SE"/>
        </a:p>
      </dgm:t>
    </dgm:pt>
    <dgm:pt modelId="{748BAB05-5824-4DB6-9D48-4A82E9DD0A5E}">
      <dgm:prSet phldrT="[Text]" custScaleY="96032" custLinFactNeighborY="-794"/>
      <dgm:spPr/>
      <dgm:t>
        <a:bodyPr/>
        <a:lstStyle/>
        <a:p>
          <a:endParaRPr lang="sv-SE"/>
        </a:p>
      </dgm:t>
    </dgm:pt>
    <dgm:pt modelId="{F9A5FBBD-17AC-401D-A22B-0941E78EDDDC}" type="parTrans" cxnId="{00376CF8-0E3F-47EF-B756-0C3314B660D4}">
      <dgm:prSet/>
      <dgm:spPr/>
      <dgm:t>
        <a:bodyPr/>
        <a:lstStyle/>
        <a:p>
          <a:endParaRPr lang="sv-SE"/>
        </a:p>
      </dgm:t>
    </dgm:pt>
    <dgm:pt modelId="{B253A266-7549-4674-A5A4-9E74BFC6456E}" type="sibTrans" cxnId="{00376CF8-0E3F-47EF-B756-0C3314B660D4}">
      <dgm:prSet/>
      <dgm:spPr/>
      <dgm:t>
        <a:bodyPr/>
        <a:lstStyle/>
        <a:p>
          <a:endParaRPr lang="sv-SE"/>
        </a:p>
      </dgm:t>
    </dgm:pt>
    <dgm:pt modelId="{43B52558-33AD-48F6-978C-2899D6409A4C}">
      <dgm:prSet phldrT="[Text]" custScaleY="96032" custLinFactNeighborY="-794"/>
      <dgm:spPr/>
      <dgm:t>
        <a:bodyPr/>
        <a:lstStyle/>
        <a:p>
          <a:endParaRPr lang="sv-SE"/>
        </a:p>
      </dgm:t>
    </dgm:pt>
    <dgm:pt modelId="{BEB87C4A-7726-425D-B6BD-27416955C484}" type="parTrans" cxnId="{ED4090DE-F9F4-47CF-A5ED-ACA1C230C522}">
      <dgm:prSet/>
      <dgm:spPr/>
      <dgm:t>
        <a:bodyPr/>
        <a:lstStyle/>
        <a:p>
          <a:endParaRPr lang="sv-SE"/>
        </a:p>
      </dgm:t>
    </dgm:pt>
    <dgm:pt modelId="{EB9B943B-9DD6-44B1-94D4-6B0EC7235EDF}" type="sibTrans" cxnId="{ED4090DE-F9F4-47CF-A5ED-ACA1C230C522}">
      <dgm:prSet/>
      <dgm:spPr/>
      <dgm:t>
        <a:bodyPr/>
        <a:lstStyle/>
        <a:p>
          <a:endParaRPr lang="sv-SE"/>
        </a:p>
      </dgm:t>
    </dgm:pt>
    <dgm:pt modelId="{E0A1F7B3-C79A-49E6-9031-663D537B2EF9}" type="pres">
      <dgm:prSet presAssocID="{D6FCB223-A00C-4A8F-8152-8E7A00C153BA}" presName="diagram" presStyleCnt="0">
        <dgm:presLayoutVars>
          <dgm:chMax val="1"/>
          <dgm:dir/>
          <dgm:animLvl val="ctr"/>
          <dgm:resizeHandles val="exact"/>
        </dgm:presLayoutVars>
      </dgm:prSet>
      <dgm:spPr/>
    </dgm:pt>
    <dgm:pt modelId="{3E52F089-EE77-4DA3-88F9-656A1A9BF7A0}" type="pres">
      <dgm:prSet presAssocID="{D6FCB223-A00C-4A8F-8152-8E7A00C153BA}" presName="matrix" presStyleCnt="0"/>
      <dgm:spPr/>
    </dgm:pt>
    <dgm:pt modelId="{A2027FC3-4107-4BE8-8D30-630ED6856800}" type="pres">
      <dgm:prSet presAssocID="{D6FCB223-A00C-4A8F-8152-8E7A00C153BA}" presName="tile1" presStyleLbl="node1" presStyleIdx="0" presStyleCnt="4"/>
      <dgm:spPr/>
    </dgm:pt>
    <dgm:pt modelId="{00A725E4-DB6D-4470-8AF0-97A4C242EE4C}" type="pres">
      <dgm:prSet presAssocID="{D6FCB223-A00C-4A8F-8152-8E7A00C153BA}" presName="tile1text" presStyleLbl="node1" presStyleIdx="0" presStyleCnt="4">
        <dgm:presLayoutVars>
          <dgm:chMax val="0"/>
          <dgm:chPref val="0"/>
          <dgm:bulletEnabled val="1"/>
        </dgm:presLayoutVars>
      </dgm:prSet>
      <dgm:spPr/>
    </dgm:pt>
    <dgm:pt modelId="{56B9E745-CEBD-4C16-BE11-3EF8F202277D}" type="pres">
      <dgm:prSet presAssocID="{D6FCB223-A00C-4A8F-8152-8E7A00C153BA}" presName="tile2" presStyleLbl="node1" presStyleIdx="1" presStyleCnt="4" custScaleX="101994" custScaleY="104763" custLinFactNeighborX="4278" custLinFactNeighborY="1619"/>
      <dgm:spPr/>
    </dgm:pt>
    <dgm:pt modelId="{CEAAE038-8336-4D9D-95F3-31961E97393C}" type="pres">
      <dgm:prSet presAssocID="{D6FCB223-A00C-4A8F-8152-8E7A00C153BA}" presName="tile2text" presStyleLbl="node1" presStyleIdx="1" presStyleCnt="4">
        <dgm:presLayoutVars>
          <dgm:chMax val="0"/>
          <dgm:chPref val="0"/>
          <dgm:bulletEnabled val="1"/>
        </dgm:presLayoutVars>
      </dgm:prSet>
      <dgm:spPr/>
    </dgm:pt>
    <dgm:pt modelId="{0C5A7719-A18F-48B9-9D13-C0C538C2F8A4}" type="pres">
      <dgm:prSet presAssocID="{D6FCB223-A00C-4A8F-8152-8E7A00C153BA}" presName="tile3" presStyleLbl="node1" presStyleIdx="2" presStyleCnt="4"/>
      <dgm:spPr/>
    </dgm:pt>
    <dgm:pt modelId="{A5FD6E83-BEB7-472C-8C8D-06F6FCF2FBE9}" type="pres">
      <dgm:prSet presAssocID="{D6FCB223-A00C-4A8F-8152-8E7A00C153BA}" presName="tile3text" presStyleLbl="node1" presStyleIdx="2" presStyleCnt="4">
        <dgm:presLayoutVars>
          <dgm:chMax val="0"/>
          <dgm:chPref val="0"/>
          <dgm:bulletEnabled val="1"/>
        </dgm:presLayoutVars>
      </dgm:prSet>
      <dgm:spPr/>
    </dgm:pt>
    <dgm:pt modelId="{79862A6A-DADA-4E14-94D4-9CC679BFB379}" type="pres">
      <dgm:prSet presAssocID="{D6FCB223-A00C-4A8F-8152-8E7A00C153BA}" presName="tile4" presStyleLbl="node1" presStyleIdx="3" presStyleCnt="4" custScaleY="99601" custLinFactNeighborX="559"/>
      <dgm:spPr/>
    </dgm:pt>
    <dgm:pt modelId="{3310BA91-C526-4332-B65F-A11D066BFCEB}" type="pres">
      <dgm:prSet presAssocID="{D6FCB223-A00C-4A8F-8152-8E7A00C153BA}" presName="tile4text" presStyleLbl="node1" presStyleIdx="3" presStyleCnt="4">
        <dgm:presLayoutVars>
          <dgm:chMax val="0"/>
          <dgm:chPref val="0"/>
          <dgm:bulletEnabled val="1"/>
        </dgm:presLayoutVars>
      </dgm:prSet>
      <dgm:spPr/>
    </dgm:pt>
    <dgm:pt modelId="{8599DEF3-3759-4208-BEE3-09A54CE5710F}" type="pres">
      <dgm:prSet presAssocID="{D6FCB223-A00C-4A8F-8152-8E7A00C153BA}" presName="centerTile" presStyleLbl="fgShp" presStyleIdx="0" presStyleCnt="1" custScaleX="148036" custScaleY="80000">
        <dgm:presLayoutVars>
          <dgm:chMax val="0"/>
          <dgm:chPref val="0"/>
        </dgm:presLayoutVars>
      </dgm:prSet>
      <dgm:spPr/>
    </dgm:pt>
  </dgm:ptLst>
  <dgm:cxnLst>
    <dgm:cxn modelId="{24001E01-E43D-4563-9C7F-2690C09306DF}" type="presOf" srcId="{9C7E56B8-209D-45EA-8217-CC531B60CF3B}" destId="{0C5A7719-A18F-48B9-9D13-C0C538C2F8A4}" srcOrd="0" destOrd="0" presId="urn:microsoft.com/office/officeart/2005/8/layout/matrix1"/>
    <dgm:cxn modelId="{93BF1126-C6C2-4DDA-B8C5-B4E94BCF2090}" type="presOf" srcId="{4E08743B-BF79-4C82-8C02-69E08CBE7298}" destId="{00A725E4-DB6D-4470-8AF0-97A4C242EE4C}" srcOrd="1" destOrd="0" presId="urn:microsoft.com/office/officeart/2005/8/layout/matrix1"/>
    <dgm:cxn modelId="{9F84C032-21E2-430C-B537-1EA50B6FE11F}" srcId="{90E5FACD-D753-4691-8DC7-8A08C676A49F}" destId="{9C7E56B8-209D-45EA-8217-CC531B60CF3B}" srcOrd="2" destOrd="0" parTransId="{C79EF9C4-2261-4F42-BC56-CF70295E454A}" sibTransId="{2E1E9AA1-E485-4729-828E-33FF83266FAA}"/>
    <dgm:cxn modelId="{6952CE63-513E-4938-9FEC-23C9A3AB7E3E}" type="presOf" srcId="{E70519AA-06EC-411C-8A31-3A48DEACE60B}" destId="{3310BA91-C526-4332-B65F-A11D066BFCEB}" srcOrd="1" destOrd="0" presId="urn:microsoft.com/office/officeart/2005/8/layout/matrix1"/>
    <dgm:cxn modelId="{394C3549-6AAB-4B64-BCE4-7C9E35346C80}" type="presOf" srcId="{9C7E56B8-209D-45EA-8217-CC531B60CF3B}" destId="{A5FD6E83-BEB7-472C-8C8D-06F6FCF2FBE9}" srcOrd="1" destOrd="0" presId="urn:microsoft.com/office/officeart/2005/8/layout/matrix1"/>
    <dgm:cxn modelId="{D66E944C-2FE0-47D8-9907-02C6D1AED0F5}" type="presOf" srcId="{F0CD38D5-EDF6-402E-8A85-5B1B1F334E19}" destId="{56B9E745-CEBD-4C16-BE11-3EF8F202277D}" srcOrd="0" destOrd="0" presId="urn:microsoft.com/office/officeart/2005/8/layout/matrix1"/>
    <dgm:cxn modelId="{1480796F-FC94-4B49-9D68-5CF6DC9E5872}" type="presOf" srcId="{D6FCB223-A00C-4A8F-8152-8E7A00C153BA}" destId="{E0A1F7B3-C79A-49E6-9031-663D537B2EF9}" srcOrd="0" destOrd="0" presId="urn:microsoft.com/office/officeart/2005/8/layout/matrix1"/>
    <dgm:cxn modelId="{BD34CE78-51CB-4DCC-922C-F338AB47C432}" type="presOf" srcId="{E70519AA-06EC-411C-8A31-3A48DEACE60B}" destId="{79862A6A-DADA-4E14-94D4-9CC679BFB379}" srcOrd="0" destOrd="0" presId="urn:microsoft.com/office/officeart/2005/8/layout/matrix1"/>
    <dgm:cxn modelId="{6F66ED78-3B88-4A2E-AC39-D6F76A9C64B9}" type="presOf" srcId="{4E08743B-BF79-4C82-8C02-69E08CBE7298}" destId="{A2027FC3-4107-4BE8-8D30-630ED6856800}" srcOrd="0" destOrd="0" presId="urn:microsoft.com/office/officeart/2005/8/layout/matrix1"/>
    <dgm:cxn modelId="{B18C887C-7C45-443C-8B30-E23911D0F572}" srcId="{90E5FACD-D753-4691-8DC7-8A08C676A49F}" destId="{E70519AA-06EC-411C-8A31-3A48DEACE60B}" srcOrd="3" destOrd="0" parTransId="{21D1A1C1-6947-4599-A5EC-7B2FC7AC7C35}" sibTransId="{B2DE8C64-83F6-421F-BB21-40028466AC55}"/>
    <dgm:cxn modelId="{4C0E1A89-5F26-492A-B0F5-DAEBA46AA563}" srcId="{90E5FACD-D753-4691-8DC7-8A08C676A49F}" destId="{4E08743B-BF79-4C82-8C02-69E08CBE7298}" srcOrd="0" destOrd="0" parTransId="{EB2D4452-1AD4-43EE-B579-B4149D6FD8FA}" sibTransId="{9B988831-9E00-4F7E-9F44-810D604CC112}"/>
    <dgm:cxn modelId="{F869CC89-A568-4425-B2A2-60F80A3FB2A1}" srcId="{D6FCB223-A00C-4A8F-8152-8E7A00C153BA}" destId="{90E5FACD-D753-4691-8DC7-8A08C676A49F}" srcOrd="0" destOrd="0" parTransId="{236E0E62-866D-48DC-86D6-C5AF9500F312}" sibTransId="{FD230024-593E-49E0-BE15-414E2A9D379E}"/>
    <dgm:cxn modelId="{EBD6989A-0B2F-4B66-9268-E8CBCF5815C0}" type="presOf" srcId="{90E5FACD-D753-4691-8DC7-8A08C676A49F}" destId="{8599DEF3-3759-4208-BEE3-09A54CE5710F}" srcOrd="0" destOrd="0" presId="urn:microsoft.com/office/officeart/2005/8/layout/matrix1"/>
    <dgm:cxn modelId="{23D843B4-EBB6-414B-B5E3-3F028F57CA15}" srcId="{D6FCB223-A00C-4A8F-8152-8E7A00C153BA}" destId="{5152558E-26CC-4748-A535-B1EB442C9B0C}" srcOrd="1" destOrd="0" parTransId="{048AA279-5424-4DA1-A9EF-350BD100D634}" sibTransId="{BAA407C2-9830-422B-B83F-A0505E3490D9}"/>
    <dgm:cxn modelId="{ED4090DE-F9F4-47CF-A5ED-ACA1C230C522}" srcId="{D6FCB223-A00C-4A8F-8152-8E7A00C153BA}" destId="{43B52558-33AD-48F6-978C-2899D6409A4C}" srcOrd="3" destOrd="0" parTransId="{BEB87C4A-7726-425D-B6BD-27416955C484}" sibTransId="{EB9B943B-9DD6-44B1-94D4-6B0EC7235EDF}"/>
    <dgm:cxn modelId="{483734EF-4919-4F74-82AF-A56533777143}" srcId="{90E5FACD-D753-4691-8DC7-8A08C676A49F}" destId="{F0CD38D5-EDF6-402E-8A85-5B1B1F334E19}" srcOrd="1" destOrd="0" parTransId="{C537B62D-E584-4F45-927D-F007002ABD04}" sibTransId="{CA690859-A80D-4AF4-99C5-7960F93970F8}"/>
    <dgm:cxn modelId="{00376CF8-0E3F-47EF-B756-0C3314B660D4}" srcId="{D6FCB223-A00C-4A8F-8152-8E7A00C153BA}" destId="{748BAB05-5824-4DB6-9D48-4A82E9DD0A5E}" srcOrd="2" destOrd="0" parTransId="{F9A5FBBD-17AC-401D-A22B-0941E78EDDDC}" sibTransId="{B253A266-7549-4674-A5A4-9E74BFC6456E}"/>
    <dgm:cxn modelId="{BB2C75FC-CD9F-4E22-8F77-EBACAF1D902F}" type="presOf" srcId="{F0CD38D5-EDF6-402E-8A85-5B1B1F334E19}" destId="{CEAAE038-8336-4D9D-95F3-31961E97393C}" srcOrd="1" destOrd="0" presId="urn:microsoft.com/office/officeart/2005/8/layout/matrix1"/>
    <dgm:cxn modelId="{9E6D4FE6-5B7B-4B30-AABA-9591BED258E8}" type="presParOf" srcId="{E0A1F7B3-C79A-49E6-9031-663D537B2EF9}" destId="{3E52F089-EE77-4DA3-88F9-656A1A9BF7A0}" srcOrd="0" destOrd="0" presId="urn:microsoft.com/office/officeart/2005/8/layout/matrix1"/>
    <dgm:cxn modelId="{C74A79DE-D0E6-41A3-919F-563F849BE15A}" type="presParOf" srcId="{3E52F089-EE77-4DA3-88F9-656A1A9BF7A0}" destId="{A2027FC3-4107-4BE8-8D30-630ED6856800}" srcOrd="0" destOrd="0" presId="urn:microsoft.com/office/officeart/2005/8/layout/matrix1"/>
    <dgm:cxn modelId="{6E1A7BE2-F17B-4A6F-8B9E-BC5BB620505E}" type="presParOf" srcId="{3E52F089-EE77-4DA3-88F9-656A1A9BF7A0}" destId="{00A725E4-DB6D-4470-8AF0-97A4C242EE4C}" srcOrd="1" destOrd="0" presId="urn:microsoft.com/office/officeart/2005/8/layout/matrix1"/>
    <dgm:cxn modelId="{9805A352-4739-49FD-B69A-94554D73C86B}" type="presParOf" srcId="{3E52F089-EE77-4DA3-88F9-656A1A9BF7A0}" destId="{56B9E745-CEBD-4C16-BE11-3EF8F202277D}" srcOrd="2" destOrd="0" presId="urn:microsoft.com/office/officeart/2005/8/layout/matrix1"/>
    <dgm:cxn modelId="{E45AA04F-7E6C-4767-BB3E-9860DF3D03AF}" type="presParOf" srcId="{3E52F089-EE77-4DA3-88F9-656A1A9BF7A0}" destId="{CEAAE038-8336-4D9D-95F3-31961E97393C}" srcOrd="3" destOrd="0" presId="urn:microsoft.com/office/officeart/2005/8/layout/matrix1"/>
    <dgm:cxn modelId="{4E77017A-60BE-4B3F-A627-5DC5ED848659}" type="presParOf" srcId="{3E52F089-EE77-4DA3-88F9-656A1A9BF7A0}" destId="{0C5A7719-A18F-48B9-9D13-C0C538C2F8A4}" srcOrd="4" destOrd="0" presId="urn:microsoft.com/office/officeart/2005/8/layout/matrix1"/>
    <dgm:cxn modelId="{CC3C57DA-3F28-452D-939C-5140D1602C1B}" type="presParOf" srcId="{3E52F089-EE77-4DA3-88F9-656A1A9BF7A0}" destId="{A5FD6E83-BEB7-472C-8C8D-06F6FCF2FBE9}" srcOrd="5" destOrd="0" presId="urn:microsoft.com/office/officeart/2005/8/layout/matrix1"/>
    <dgm:cxn modelId="{0D61E2C5-2698-46AB-8636-E49EFE46FF08}" type="presParOf" srcId="{3E52F089-EE77-4DA3-88F9-656A1A9BF7A0}" destId="{79862A6A-DADA-4E14-94D4-9CC679BFB379}" srcOrd="6" destOrd="0" presId="urn:microsoft.com/office/officeart/2005/8/layout/matrix1"/>
    <dgm:cxn modelId="{9294FC7B-7EE3-4C2B-8E0A-29EB3C01ABD6}" type="presParOf" srcId="{3E52F089-EE77-4DA3-88F9-656A1A9BF7A0}" destId="{3310BA91-C526-4332-B65F-A11D066BFCEB}" srcOrd="7" destOrd="0" presId="urn:microsoft.com/office/officeart/2005/8/layout/matrix1"/>
    <dgm:cxn modelId="{4B42D409-FE69-4062-9B06-F08E2A70D459}" type="presParOf" srcId="{E0A1F7B3-C79A-49E6-9031-663D537B2EF9}" destId="{8599DEF3-3759-4208-BEE3-09A54CE5710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FCB223-A00C-4A8F-8152-8E7A00C153BA}"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sv-SE"/>
        </a:p>
      </dgm:t>
    </dgm:pt>
    <dgm:pt modelId="{90E5FACD-D753-4691-8DC7-8A08C676A49F}">
      <dgm:prSet phldrT="[Text]" custT="1"/>
      <dgm:spPr/>
      <dgm:t>
        <a:bodyPr/>
        <a:lstStyle/>
        <a:p>
          <a:r>
            <a:rPr lang="sv-SE" sz="1800" b="1" dirty="0"/>
            <a:t>Solvens II</a:t>
          </a:r>
        </a:p>
      </dgm:t>
    </dgm:pt>
    <dgm:pt modelId="{236E0E62-866D-48DC-86D6-C5AF9500F312}" type="parTrans" cxnId="{F869CC89-A568-4425-B2A2-60F80A3FB2A1}">
      <dgm:prSet/>
      <dgm:spPr/>
      <dgm:t>
        <a:bodyPr/>
        <a:lstStyle/>
        <a:p>
          <a:endParaRPr lang="sv-SE"/>
        </a:p>
      </dgm:t>
    </dgm:pt>
    <dgm:pt modelId="{FD230024-593E-49E0-BE15-414E2A9D379E}" type="sibTrans" cxnId="{F869CC89-A568-4425-B2A2-60F80A3FB2A1}">
      <dgm:prSet/>
      <dgm:spPr/>
      <dgm:t>
        <a:bodyPr/>
        <a:lstStyle/>
        <a:p>
          <a:endParaRPr lang="sv-SE"/>
        </a:p>
      </dgm:t>
    </dgm:pt>
    <dgm:pt modelId="{4E08743B-BF79-4C82-8C02-69E08CBE7298}">
      <dgm:prSet phldrT="[Text]" custT="1"/>
      <dgm:spPr/>
      <dgm:t>
        <a:bodyPr/>
        <a:lstStyle/>
        <a:p>
          <a:r>
            <a:rPr lang="sv-SE" sz="1200" b="1" dirty="0">
              <a:solidFill>
                <a:schemeClr val="tx1"/>
              </a:solidFill>
            </a:rPr>
            <a:t>Försäkrings-rörelselagen </a:t>
          </a:r>
        </a:p>
        <a:p>
          <a:r>
            <a:rPr lang="sv-SE" sz="1200" b="1" dirty="0">
              <a:solidFill>
                <a:schemeClr val="tx1"/>
              </a:solidFill>
            </a:rPr>
            <a:t>(FRL)</a:t>
          </a:r>
        </a:p>
      </dgm:t>
    </dgm:pt>
    <dgm:pt modelId="{EB2D4452-1AD4-43EE-B579-B4149D6FD8FA}" type="parTrans" cxnId="{4C0E1A89-5F26-492A-B0F5-DAEBA46AA563}">
      <dgm:prSet/>
      <dgm:spPr/>
      <dgm:t>
        <a:bodyPr/>
        <a:lstStyle/>
        <a:p>
          <a:endParaRPr lang="sv-SE"/>
        </a:p>
      </dgm:t>
    </dgm:pt>
    <dgm:pt modelId="{9B988831-9E00-4F7E-9F44-810D604CC112}" type="sibTrans" cxnId="{4C0E1A89-5F26-492A-B0F5-DAEBA46AA563}">
      <dgm:prSet/>
      <dgm:spPr/>
      <dgm:t>
        <a:bodyPr/>
        <a:lstStyle/>
        <a:p>
          <a:endParaRPr lang="sv-SE"/>
        </a:p>
      </dgm:t>
    </dgm:pt>
    <dgm:pt modelId="{F0CD38D5-EDF6-402E-8A85-5B1B1F334E19}">
      <dgm:prSet phldrT="[Text]" custT="1"/>
      <dgm:spPr>
        <a:solidFill>
          <a:schemeClr val="accent1"/>
        </a:solidFill>
      </dgm:spPr>
      <dgm:t>
        <a:bodyPr/>
        <a:lstStyle/>
        <a:p>
          <a:endParaRPr lang="sv-SE" sz="900" b="1" dirty="0"/>
        </a:p>
        <a:p>
          <a:r>
            <a:rPr lang="sv-SE" sz="1050" b="1" dirty="0"/>
            <a:t>Solvens II-förordningen</a:t>
          </a:r>
        </a:p>
        <a:p>
          <a:r>
            <a:rPr lang="sv-SE" sz="1050" b="1" dirty="0"/>
            <a:t>och</a:t>
          </a:r>
        </a:p>
        <a:p>
          <a:r>
            <a:rPr lang="sv-SE" sz="1050" b="1" dirty="0"/>
            <a:t>19 tekniska standarder för genomförande (ITS)</a:t>
          </a:r>
          <a:endParaRPr lang="sv-SE" sz="1100" b="1" dirty="0"/>
        </a:p>
      </dgm:t>
    </dgm:pt>
    <dgm:pt modelId="{C537B62D-E584-4F45-927D-F007002ABD04}" type="parTrans" cxnId="{483734EF-4919-4F74-82AF-A56533777143}">
      <dgm:prSet/>
      <dgm:spPr/>
      <dgm:t>
        <a:bodyPr/>
        <a:lstStyle/>
        <a:p>
          <a:endParaRPr lang="sv-SE"/>
        </a:p>
      </dgm:t>
    </dgm:pt>
    <dgm:pt modelId="{CA690859-A80D-4AF4-99C5-7960F93970F8}" type="sibTrans" cxnId="{483734EF-4919-4F74-82AF-A56533777143}">
      <dgm:prSet/>
      <dgm:spPr/>
      <dgm:t>
        <a:bodyPr/>
        <a:lstStyle/>
        <a:p>
          <a:endParaRPr lang="sv-SE"/>
        </a:p>
      </dgm:t>
    </dgm:pt>
    <dgm:pt modelId="{E70519AA-06EC-411C-8A31-3A48DEACE60B}">
      <dgm:prSet phldrT="[Text]" custT="1"/>
      <dgm:spPr/>
      <dgm:t>
        <a:bodyPr/>
        <a:lstStyle/>
        <a:p>
          <a:r>
            <a:rPr lang="sv-SE" sz="1200" b="1" dirty="0"/>
            <a:t>29 samlingar av </a:t>
          </a:r>
        </a:p>
        <a:p>
          <a:r>
            <a:rPr lang="sv-SE" sz="1200" b="1" dirty="0"/>
            <a:t>EIOPA-riktlinjer</a:t>
          </a:r>
        </a:p>
      </dgm:t>
    </dgm:pt>
    <dgm:pt modelId="{21D1A1C1-6947-4599-A5EC-7B2FC7AC7C35}" type="parTrans" cxnId="{B18C887C-7C45-443C-8B30-E23911D0F572}">
      <dgm:prSet/>
      <dgm:spPr/>
      <dgm:t>
        <a:bodyPr/>
        <a:lstStyle/>
        <a:p>
          <a:endParaRPr lang="sv-SE"/>
        </a:p>
      </dgm:t>
    </dgm:pt>
    <dgm:pt modelId="{B2DE8C64-83F6-421F-BB21-40028466AC55}" type="sibTrans" cxnId="{B18C887C-7C45-443C-8B30-E23911D0F572}">
      <dgm:prSet/>
      <dgm:spPr/>
      <dgm:t>
        <a:bodyPr/>
        <a:lstStyle/>
        <a:p>
          <a:endParaRPr lang="sv-SE"/>
        </a:p>
      </dgm:t>
    </dgm:pt>
    <dgm:pt modelId="{5152558E-26CC-4748-A535-B1EB442C9B0C}">
      <dgm:prSet phldrT="[Text]" custScaleY="146032"/>
      <dgm:spPr/>
      <dgm:t>
        <a:bodyPr/>
        <a:lstStyle/>
        <a:p>
          <a:endParaRPr lang="sv-SE" dirty="0"/>
        </a:p>
      </dgm:t>
    </dgm:pt>
    <dgm:pt modelId="{048AA279-5424-4DA1-A9EF-350BD100D634}" type="parTrans" cxnId="{23D843B4-EBB6-414B-B5E3-3F028F57CA15}">
      <dgm:prSet/>
      <dgm:spPr/>
      <dgm:t>
        <a:bodyPr/>
        <a:lstStyle/>
        <a:p>
          <a:endParaRPr lang="sv-SE"/>
        </a:p>
      </dgm:t>
    </dgm:pt>
    <dgm:pt modelId="{BAA407C2-9830-422B-B83F-A0505E3490D9}" type="sibTrans" cxnId="{23D843B4-EBB6-414B-B5E3-3F028F57CA15}">
      <dgm:prSet/>
      <dgm:spPr/>
      <dgm:t>
        <a:bodyPr/>
        <a:lstStyle/>
        <a:p>
          <a:endParaRPr lang="sv-SE"/>
        </a:p>
      </dgm:t>
    </dgm:pt>
    <dgm:pt modelId="{748BAB05-5824-4DB6-9D48-4A82E9DD0A5E}">
      <dgm:prSet phldrT="[Text]" custScaleY="96032" custLinFactNeighborY="-794"/>
      <dgm:spPr/>
      <dgm:t>
        <a:bodyPr/>
        <a:lstStyle/>
        <a:p>
          <a:endParaRPr lang="sv-SE"/>
        </a:p>
      </dgm:t>
    </dgm:pt>
    <dgm:pt modelId="{F9A5FBBD-17AC-401D-A22B-0941E78EDDDC}" type="parTrans" cxnId="{00376CF8-0E3F-47EF-B756-0C3314B660D4}">
      <dgm:prSet/>
      <dgm:spPr/>
      <dgm:t>
        <a:bodyPr/>
        <a:lstStyle/>
        <a:p>
          <a:endParaRPr lang="sv-SE"/>
        </a:p>
      </dgm:t>
    </dgm:pt>
    <dgm:pt modelId="{B253A266-7549-4674-A5A4-9E74BFC6456E}" type="sibTrans" cxnId="{00376CF8-0E3F-47EF-B756-0C3314B660D4}">
      <dgm:prSet/>
      <dgm:spPr/>
      <dgm:t>
        <a:bodyPr/>
        <a:lstStyle/>
        <a:p>
          <a:endParaRPr lang="sv-SE"/>
        </a:p>
      </dgm:t>
    </dgm:pt>
    <dgm:pt modelId="{43B52558-33AD-48F6-978C-2899D6409A4C}">
      <dgm:prSet phldrT="[Text]" custScaleY="96032" custLinFactNeighborY="-794"/>
      <dgm:spPr/>
      <dgm:t>
        <a:bodyPr/>
        <a:lstStyle/>
        <a:p>
          <a:endParaRPr lang="sv-SE"/>
        </a:p>
      </dgm:t>
    </dgm:pt>
    <dgm:pt modelId="{BEB87C4A-7726-425D-B6BD-27416955C484}" type="parTrans" cxnId="{ED4090DE-F9F4-47CF-A5ED-ACA1C230C522}">
      <dgm:prSet/>
      <dgm:spPr/>
      <dgm:t>
        <a:bodyPr/>
        <a:lstStyle/>
        <a:p>
          <a:endParaRPr lang="sv-SE"/>
        </a:p>
      </dgm:t>
    </dgm:pt>
    <dgm:pt modelId="{EB9B943B-9DD6-44B1-94D4-6B0EC7235EDF}" type="sibTrans" cxnId="{ED4090DE-F9F4-47CF-A5ED-ACA1C230C522}">
      <dgm:prSet/>
      <dgm:spPr/>
      <dgm:t>
        <a:bodyPr/>
        <a:lstStyle/>
        <a:p>
          <a:endParaRPr lang="sv-SE"/>
        </a:p>
      </dgm:t>
    </dgm:pt>
    <dgm:pt modelId="{7F35B1AE-60B9-4654-A1CE-9E5CF79CD2DC}">
      <dgm:prSet phldrT="[Text]" custT="1"/>
      <dgm:spPr>
        <a:solidFill>
          <a:schemeClr val="tx2"/>
        </a:solidFill>
      </dgm:spPr>
      <dgm:t>
        <a:bodyPr/>
        <a:lstStyle/>
        <a:p>
          <a:r>
            <a:rPr lang="sv-SE" sz="1200" b="1" dirty="0"/>
            <a:t>Finans-inspektionens föreskrifter och allmänna råd (FFFS)   </a:t>
          </a:r>
          <a:endParaRPr lang="sv-SE" sz="1050" b="1" dirty="0"/>
        </a:p>
      </dgm:t>
    </dgm:pt>
    <dgm:pt modelId="{DEEB1C2C-E737-4D52-AE9D-3A8B1E0CB4D2}" type="parTrans" cxnId="{231F976E-F60A-4F63-A8C4-2DA6ADB5516C}">
      <dgm:prSet/>
      <dgm:spPr/>
      <dgm:t>
        <a:bodyPr/>
        <a:lstStyle/>
        <a:p>
          <a:endParaRPr lang="sv-SE"/>
        </a:p>
      </dgm:t>
    </dgm:pt>
    <dgm:pt modelId="{1F5E7FBA-0C52-4784-B232-7A9EB69B3960}" type="sibTrans" cxnId="{231F976E-F60A-4F63-A8C4-2DA6ADB5516C}">
      <dgm:prSet/>
      <dgm:spPr/>
      <dgm:t>
        <a:bodyPr/>
        <a:lstStyle/>
        <a:p>
          <a:endParaRPr lang="sv-SE"/>
        </a:p>
      </dgm:t>
    </dgm:pt>
    <dgm:pt modelId="{E0A1F7B3-C79A-49E6-9031-663D537B2EF9}" type="pres">
      <dgm:prSet presAssocID="{D6FCB223-A00C-4A8F-8152-8E7A00C153BA}" presName="diagram" presStyleCnt="0">
        <dgm:presLayoutVars>
          <dgm:chMax val="1"/>
          <dgm:dir/>
          <dgm:animLvl val="ctr"/>
          <dgm:resizeHandles val="exact"/>
        </dgm:presLayoutVars>
      </dgm:prSet>
      <dgm:spPr/>
    </dgm:pt>
    <dgm:pt modelId="{3E52F089-EE77-4DA3-88F9-656A1A9BF7A0}" type="pres">
      <dgm:prSet presAssocID="{D6FCB223-A00C-4A8F-8152-8E7A00C153BA}" presName="matrix" presStyleCnt="0"/>
      <dgm:spPr/>
    </dgm:pt>
    <dgm:pt modelId="{A2027FC3-4107-4BE8-8D30-630ED6856800}" type="pres">
      <dgm:prSet presAssocID="{D6FCB223-A00C-4A8F-8152-8E7A00C153BA}" presName="tile1" presStyleLbl="node1" presStyleIdx="0" presStyleCnt="4"/>
      <dgm:spPr/>
    </dgm:pt>
    <dgm:pt modelId="{00A725E4-DB6D-4470-8AF0-97A4C242EE4C}" type="pres">
      <dgm:prSet presAssocID="{D6FCB223-A00C-4A8F-8152-8E7A00C153BA}" presName="tile1text" presStyleLbl="node1" presStyleIdx="0" presStyleCnt="4">
        <dgm:presLayoutVars>
          <dgm:chMax val="0"/>
          <dgm:chPref val="0"/>
          <dgm:bulletEnabled val="1"/>
        </dgm:presLayoutVars>
      </dgm:prSet>
      <dgm:spPr/>
    </dgm:pt>
    <dgm:pt modelId="{56B9E745-CEBD-4C16-BE11-3EF8F202277D}" type="pres">
      <dgm:prSet presAssocID="{D6FCB223-A00C-4A8F-8152-8E7A00C153BA}" presName="tile2" presStyleLbl="node1" presStyleIdx="1" presStyleCnt="4" custScaleY="97280" custLinFactNeighborX="7293" custLinFactNeighborY="-4652"/>
      <dgm:spPr/>
    </dgm:pt>
    <dgm:pt modelId="{CEAAE038-8336-4D9D-95F3-31961E97393C}" type="pres">
      <dgm:prSet presAssocID="{D6FCB223-A00C-4A8F-8152-8E7A00C153BA}" presName="tile2text" presStyleLbl="node1" presStyleIdx="1" presStyleCnt="4">
        <dgm:presLayoutVars>
          <dgm:chMax val="0"/>
          <dgm:chPref val="0"/>
          <dgm:bulletEnabled val="1"/>
        </dgm:presLayoutVars>
      </dgm:prSet>
      <dgm:spPr/>
    </dgm:pt>
    <dgm:pt modelId="{0C5A7719-A18F-48B9-9D13-C0C538C2F8A4}" type="pres">
      <dgm:prSet presAssocID="{D6FCB223-A00C-4A8F-8152-8E7A00C153BA}" presName="tile3" presStyleLbl="node1" presStyleIdx="2" presStyleCnt="4"/>
      <dgm:spPr/>
    </dgm:pt>
    <dgm:pt modelId="{A5FD6E83-BEB7-472C-8C8D-06F6FCF2FBE9}" type="pres">
      <dgm:prSet presAssocID="{D6FCB223-A00C-4A8F-8152-8E7A00C153BA}" presName="tile3text" presStyleLbl="node1" presStyleIdx="2" presStyleCnt="4">
        <dgm:presLayoutVars>
          <dgm:chMax val="0"/>
          <dgm:chPref val="0"/>
          <dgm:bulletEnabled val="1"/>
        </dgm:presLayoutVars>
      </dgm:prSet>
      <dgm:spPr/>
    </dgm:pt>
    <dgm:pt modelId="{79862A6A-DADA-4E14-94D4-9CC679BFB379}" type="pres">
      <dgm:prSet presAssocID="{D6FCB223-A00C-4A8F-8152-8E7A00C153BA}" presName="tile4" presStyleLbl="node1" presStyleIdx="3" presStyleCnt="4" custScaleY="99601" custLinFactNeighborX="559"/>
      <dgm:spPr/>
    </dgm:pt>
    <dgm:pt modelId="{3310BA91-C526-4332-B65F-A11D066BFCEB}" type="pres">
      <dgm:prSet presAssocID="{D6FCB223-A00C-4A8F-8152-8E7A00C153BA}" presName="tile4text" presStyleLbl="node1" presStyleIdx="3" presStyleCnt="4">
        <dgm:presLayoutVars>
          <dgm:chMax val="0"/>
          <dgm:chPref val="0"/>
          <dgm:bulletEnabled val="1"/>
        </dgm:presLayoutVars>
      </dgm:prSet>
      <dgm:spPr/>
    </dgm:pt>
    <dgm:pt modelId="{8599DEF3-3759-4208-BEE3-09A54CE5710F}" type="pres">
      <dgm:prSet presAssocID="{D6FCB223-A00C-4A8F-8152-8E7A00C153BA}" presName="centerTile" presStyleLbl="fgShp" presStyleIdx="0" presStyleCnt="1" custScaleX="148036" custScaleY="80000">
        <dgm:presLayoutVars>
          <dgm:chMax val="0"/>
          <dgm:chPref val="0"/>
        </dgm:presLayoutVars>
      </dgm:prSet>
      <dgm:spPr/>
    </dgm:pt>
  </dgm:ptLst>
  <dgm:cxnLst>
    <dgm:cxn modelId="{93BF1126-C6C2-4DDA-B8C5-B4E94BCF2090}" type="presOf" srcId="{4E08743B-BF79-4C82-8C02-69E08CBE7298}" destId="{00A725E4-DB6D-4470-8AF0-97A4C242EE4C}" srcOrd="1" destOrd="0" presId="urn:microsoft.com/office/officeart/2005/8/layout/matrix1"/>
    <dgm:cxn modelId="{D66E944C-2FE0-47D8-9907-02C6D1AED0F5}" type="presOf" srcId="{F0CD38D5-EDF6-402E-8A85-5B1B1F334E19}" destId="{56B9E745-CEBD-4C16-BE11-3EF8F202277D}" srcOrd="0" destOrd="0" presId="urn:microsoft.com/office/officeart/2005/8/layout/matrix1"/>
    <dgm:cxn modelId="{E05AE44C-F2D9-40E3-BADF-D7FA2731DF17}" type="presOf" srcId="{7F35B1AE-60B9-4654-A1CE-9E5CF79CD2DC}" destId="{A5FD6E83-BEB7-472C-8C8D-06F6FCF2FBE9}" srcOrd="1" destOrd="0" presId="urn:microsoft.com/office/officeart/2005/8/layout/matrix1"/>
    <dgm:cxn modelId="{231F976E-F60A-4F63-A8C4-2DA6ADB5516C}" srcId="{90E5FACD-D753-4691-8DC7-8A08C676A49F}" destId="{7F35B1AE-60B9-4654-A1CE-9E5CF79CD2DC}" srcOrd="2" destOrd="0" parTransId="{DEEB1C2C-E737-4D52-AE9D-3A8B1E0CB4D2}" sibTransId="{1F5E7FBA-0C52-4784-B232-7A9EB69B3960}"/>
    <dgm:cxn modelId="{1480796F-FC94-4B49-9D68-5CF6DC9E5872}" type="presOf" srcId="{D6FCB223-A00C-4A8F-8152-8E7A00C153BA}" destId="{E0A1F7B3-C79A-49E6-9031-663D537B2EF9}" srcOrd="0" destOrd="0" presId="urn:microsoft.com/office/officeart/2005/8/layout/matrix1"/>
    <dgm:cxn modelId="{6F66ED78-3B88-4A2E-AC39-D6F76A9C64B9}" type="presOf" srcId="{4E08743B-BF79-4C82-8C02-69E08CBE7298}" destId="{A2027FC3-4107-4BE8-8D30-630ED6856800}" srcOrd="0" destOrd="0" presId="urn:microsoft.com/office/officeart/2005/8/layout/matrix1"/>
    <dgm:cxn modelId="{B18C887C-7C45-443C-8B30-E23911D0F572}" srcId="{90E5FACD-D753-4691-8DC7-8A08C676A49F}" destId="{E70519AA-06EC-411C-8A31-3A48DEACE60B}" srcOrd="3" destOrd="0" parTransId="{21D1A1C1-6947-4599-A5EC-7B2FC7AC7C35}" sibTransId="{B2DE8C64-83F6-421F-BB21-40028466AC55}"/>
    <dgm:cxn modelId="{4C0E1A89-5F26-492A-B0F5-DAEBA46AA563}" srcId="{90E5FACD-D753-4691-8DC7-8A08C676A49F}" destId="{4E08743B-BF79-4C82-8C02-69E08CBE7298}" srcOrd="0" destOrd="0" parTransId="{EB2D4452-1AD4-43EE-B579-B4149D6FD8FA}" sibTransId="{9B988831-9E00-4F7E-9F44-810D604CC112}"/>
    <dgm:cxn modelId="{F869CC89-A568-4425-B2A2-60F80A3FB2A1}" srcId="{D6FCB223-A00C-4A8F-8152-8E7A00C153BA}" destId="{90E5FACD-D753-4691-8DC7-8A08C676A49F}" srcOrd="0" destOrd="0" parTransId="{236E0E62-866D-48DC-86D6-C5AF9500F312}" sibTransId="{FD230024-593E-49E0-BE15-414E2A9D379E}"/>
    <dgm:cxn modelId="{A7BB448C-9269-4B85-A080-33F54CE12792}" type="presOf" srcId="{E70519AA-06EC-411C-8A31-3A48DEACE60B}" destId="{3310BA91-C526-4332-B65F-A11D066BFCEB}" srcOrd="1" destOrd="0" presId="urn:microsoft.com/office/officeart/2005/8/layout/matrix1"/>
    <dgm:cxn modelId="{63F53590-8CBC-49AC-96F7-4ABB50EF61CD}" type="presOf" srcId="{7F35B1AE-60B9-4654-A1CE-9E5CF79CD2DC}" destId="{0C5A7719-A18F-48B9-9D13-C0C538C2F8A4}" srcOrd="0" destOrd="0" presId="urn:microsoft.com/office/officeart/2005/8/layout/matrix1"/>
    <dgm:cxn modelId="{EBD6989A-0B2F-4B66-9268-E8CBCF5815C0}" type="presOf" srcId="{90E5FACD-D753-4691-8DC7-8A08C676A49F}" destId="{8599DEF3-3759-4208-BEE3-09A54CE5710F}" srcOrd="0" destOrd="0" presId="urn:microsoft.com/office/officeart/2005/8/layout/matrix1"/>
    <dgm:cxn modelId="{23D843B4-EBB6-414B-B5E3-3F028F57CA15}" srcId="{D6FCB223-A00C-4A8F-8152-8E7A00C153BA}" destId="{5152558E-26CC-4748-A535-B1EB442C9B0C}" srcOrd="1" destOrd="0" parTransId="{048AA279-5424-4DA1-A9EF-350BD100D634}" sibTransId="{BAA407C2-9830-422B-B83F-A0505E3490D9}"/>
    <dgm:cxn modelId="{950D6ED2-DFE9-4DB3-A138-47686F669FB2}" type="presOf" srcId="{E70519AA-06EC-411C-8A31-3A48DEACE60B}" destId="{79862A6A-DADA-4E14-94D4-9CC679BFB379}" srcOrd="0" destOrd="0" presId="urn:microsoft.com/office/officeart/2005/8/layout/matrix1"/>
    <dgm:cxn modelId="{ED4090DE-F9F4-47CF-A5ED-ACA1C230C522}" srcId="{D6FCB223-A00C-4A8F-8152-8E7A00C153BA}" destId="{43B52558-33AD-48F6-978C-2899D6409A4C}" srcOrd="3" destOrd="0" parTransId="{BEB87C4A-7726-425D-B6BD-27416955C484}" sibTransId="{EB9B943B-9DD6-44B1-94D4-6B0EC7235EDF}"/>
    <dgm:cxn modelId="{483734EF-4919-4F74-82AF-A56533777143}" srcId="{90E5FACD-D753-4691-8DC7-8A08C676A49F}" destId="{F0CD38D5-EDF6-402E-8A85-5B1B1F334E19}" srcOrd="1" destOrd="0" parTransId="{C537B62D-E584-4F45-927D-F007002ABD04}" sibTransId="{CA690859-A80D-4AF4-99C5-7960F93970F8}"/>
    <dgm:cxn modelId="{00376CF8-0E3F-47EF-B756-0C3314B660D4}" srcId="{D6FCB223-A00C-4A8F-8152-8E7A00C153BA}" destId="{748BAB05-5824-4DB6-9D48-4A82E9DD0A5E}" srcOrd="2" destOrd="0" parTransId="{F9A5FBBD-17AC-401D-A22B-0941E78EDDDC}" sibTransId="{B253A266-7549-4674-A5A4-9E74BFC6456E}"/>
    <dgm:cxn modelId="{BB2C75FC-CD9F-4E22-8F77-EBACAF1D902F}" type="presOf" srcId="{F0CD38D5-EDF6-402E-8A85-5B1B1F334E19}" destId="{CEAAE038-8336-4D9D-95F3-31961E97393C}" srcOrd="1" destOrd="0" presId="urn:microsoft.com/office/officeart/2005/8/layout/matrix1"/>
    <dgm:cxn modelId="{9E6D4FE6-5B7B-4B30-AABA-9591BED258E8}" type="presParOf" srcId="{E0A1F7B3-C79A-49E6-9031-663D537B2EF9}" destId="{3E52F089-EE77-4DA3-88F9-656A1A9BF7A0}" srcOrd="0" destOrd="0" presId="urn:microsoft.com/office/officeart/2005/8/layout/matrix1"/>
    <dgm:cxn modelId="{C74A79DE-D0E6-41A3-919F-563F849BE15A}" type="presParOf" srcId="{3E52F089-EE77-4DA3-88F9-656A1A9BF7A0}" destId="{A2027FC3-4107-4BE8-8D30-630ED6856800}" srcOrd="0" destOrd="0" presId="urn:microsoft.com/office/officeart/2005/8/layout/matrix1"/>
    <dgm:cxn modelId="{6E1A7BE2-F17B-4A6F-8B9E-BC5BB620505E}" type="presParOf" srcId="{3E52F089-EE77-4DA3-88F9-656A1A9BF7A0}" destId="{00A725E4-DB6D-4470-8AF0-97A4C242EE4C}" srcOrd="1" destOrd="0" presId="urn:microsoft.com/office/officeart/2005/8/layout/matrix1"/>
    <dgm:cxn modelId="{9805A352-4739-49FD-B69A-94554D73C86B}" type="presParOf" srcId="{3E52F089-EE77-4DA3-88F9-656A1A9BF7A0}" destId="{56B9E745-CEBD-4C16-BE11-3EF8F202277D}" srcOrd="2" destOrd="0" presId="urn:microsoft.com/office/officeart/2005/8/layout/matrix1"/>
    <dgm:cxn modelId="{E45AA04F-7E6C-4767-BB3E-9860DF3D03AF}" type="presParOf" srcId="{3E52F089-EE77-4DA3-88F9-656A1A9BF7A0}" destId="{CEAAE038-8336-4D9D-95F3-31961E97393C}" srcOrd="3" destOrd="0" presId="urn:microsoft.com/office/officeart/2005/8/layout/matrix1"/>
    <dgm:cxn modelId="{4E77017A-60BE-4B3F-A627-5DC5ED848659}" type="presParOf" srcId="{3E52F089-EE77-4DA3-88F9-656A1A9BF7A0}" destId="{0C5A7719-A18F-48B9-9D13-C0C538C2F8A4}" srcOrd="4" destOrd="0" presId="urn:microsoft.com/office/officeart/2005/8/layout/matrix1"/>
    <dgm:cxn modelId="{CC3C57DA-3F28-452D-939C-5140D1602C1B}" type="presParOf" srcId="{3E52F089-EE77-4DA3-88F9-656A1A9BF7A0}" destId="{A5FD6E83-BEB7-472C-8C8D-06F6FCF2FBE9}" srcOrd="5" destOrd="0" presId="urn:microsoft.com/office/officeart/2005/8/layout/matrix1"/>
    <dgm:cxn modelId="{0D61E2C5-2698-46AB-8636-E49EFE46FF08}" type="presParOf" srcId="{3E52F089-EE77-4DA3-88F9-656A1A9BF7A0}" destId="{79862A6A-DADA-4E14-94D4-9CC679BFB379}" srcOrd="6" destOrd="0" presId="urn:microsoft.com/office/officeart/2005/8/layout/matrix1"/>
    <dgm:cxn modelId="{9294FC7B-7EE3-4C2B-8E0A-29EB3C01ABD6}" type="presParOf" srcId="{3E52F089-EE77-4DA3-88F9-656A1A9BF7A0}" destId="{3310BA91-C526-4332-B65F-A11D066BFCEB}" srcOrd="7" destOrd="0" presId="urn:microsoft.com/office/officeart/2005/8/layout/matrix1"/>
    <dgm:cxn modelId="{4B42D409-FE69-4062-9B06-F08E2A70D459}" type="presParOf" srcId="{E0A1F7B3-C79A-49E6-9031-663D537B2EF9}" destId="{8599DEF3-3759-4208-BEE3-09A54CE5710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FCB223-A00C-4A8F-8152-8E7A00C153BA}"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sv-SE"/>
        </a:p>
      </dgm:t>
    </dgm:pt>
    <dgm:pt modelId="{90E5FACD-D753-4691-8DC7-8A08C676A49F}">
      <dgm:prSet phldrT="[Text]" custT="1"/>
      <dgm:spPr/>
      <dgm:t>
        <a:bodyPr/>
        <a:lstStyle/>
        <a:p>
          <a:r>
            <a:rPr lang="sv-SE" sz="1800" b="1" dirty="0"/>
            <a:t>IDD</a:t>
          </a:r>
        </a:p>
      </dgm:t>
    </dgm:pt>
    <dgm:pt modelId="{236E0E62-866D-48DC-86D6-C5AF9500F312}" type="parTrans" cxnId="{F869CC89-A568-4425-B2A2-60F80A3FB2A1}">
      <dgm:prSet/>
      <dgm:spPr/>
      <dgm:t>
        <a:bodyPr/>
        <a:lstStyle/>
        <a:p>
          <a:endParaRPr lang="sv-SE"/>
        </a:p>
      </dgm:t>
    </dgm:pt>
    <dgm:pt modelId="{FD230024-593E-49E0-BE15-414E2A9D379E}" type="sibTrans" cxnId="{F869CC89-A568-4425-B2A2-60F80A3FB2A1}">
      <dgm:prSet/>
      <dgm:spPr/>
      <dgm:t>
        <a:bodyPr/>
        <a:lstStyle/>
        <a:p>
          <a:endParaRPr lang="sv-SE"/>
        </a:p>
      </dgm:t>
    </dgm:pt>
    <dgm:pt modelId="{4E08743B-BF79-4C82-8C02-69E08CBE7298}">
      <dgm:prSet phldrT="[Text]" custT="1"/>
      <dgm:spPr/>
      <dgm:t>
        <a:bodyPr/>
        <a:lstStyle/>
        <a:p>
          <a:r>
            <a:rPr lang="sv-SE" sz="1200" b="1" dirty="0">
              <a:solidFill>
                <a:schemeClr val="tx1"/>
              </a:solidFill>
            </a:rPr>
            <a:t>Lagen om försäkrings-distribution </a:t>
          </a:r>
        </a:p>
        <a:p>
          <a:r>
            <a:rPr lang="sv-SE" sz="1200" b="1" dirty="0">
              <a:solidFill>
                <a:schemeClr val="tx1"/>
              </a:solidFill>
            </a:rPr>
            <a:t>(LFD)</a:t>
          </a:r>
        </a:p>
      </dgm:t>
    </dgm:pt>
    <dgm:pt modelId="{EB2D4452-1AD4-43EE-B579-B4149D6FD8FA}" type="parTrans" cxnId="{4C0E1A89-5F26-492A-B0F5-DAEBA46AA563}">
      <dgm:prSet/>
      <dgm:spPr/>
      <dgm:t>
        <a:bodyPr/>
        <a:lstStyle/>
        <a:p>
          <a:endParaRPr lang="sv-SE"/>
        </a:p>
      </dgm:t>
    </dgm:pt>
    <dgm:pt modelId="{9B988831-9E00-4F7E-9F44-810D604CC112}" type="sibTrans" cxnId="{4C0E1A89-5F26-492A-B0F5-DAEBA46AA563}">
      <dgm:prSet/>
      <dgm:spPr/>
      <dgm:t>
        <a:bodyPr/>
        <a:lstStyle/>
        <a:p>
          <a:endParaRPr lang="sv-SE"/>
        </a:p>
      </dgm:t>
    </dgm:pt>
    <dgm:pt modelId="{F0CD38D5-EDF6-402E-8A85-5B1B1F334E19}">
      <dgm:prSet phldrT="[Text]" custT="1"/>
      <dgm:spPr>
        <a:solidFill>
          <a:schemeClr val="accent1"/>
        </a:solidFill>
      </dgm:spPr>
      <dgm:t>
        <a:bodyPr/>
        <a:lstStyle/>
        <a:p>
          <a:r>
            <a:rPr lang="sv-SE" sz="1200" b="1" dirty="0"/>
            <a:t>Förordningar om bl.a. produktfakta och information</a:t>
          </a:r>
          <a:endParaRPr lang="sv-SE" sz="1400" b="1" dirty="0"/>
        </a:p>
      </dgm:t>
    </dgm:pt>
    <dgm:pt modelId="{C537B62D-E584-4F45-927D-F007002ABD04}" type="parTrans" cxnId="{483734EF-4919-4F74-82AF-A56533777143}">
      <dgm:prSet/>
      <dgm:spPr/>
      <dgm:t>
        <a:bodyPr/>
        <a:lstStyle/>
        <a:p>
          <a:endParaRPr lang="sv-SE"/>
        </a:p>
      </dgm:t>
    </dgm:pt>
    <dgm:pt modelId="{CA690859-A80D-4AF4-99C5-7960F93970F8}" type="sibTrans" cxnId="{483734EF-4919-4F74-82AF-A56533777143}">
      <dgm:prSet/>
      <dgm:spPr/>
      <dgm:t>
        <a:bodyPr/>
        <a:lstStyle/>
        <a:p>
          <a:endParaRPr lang="sv-SE"/>
        </a:p>
      </dgm:t>
    </dgm:pt>
    <dgm:pt modelId="{E70519AA-06EC-411C-8A31-3A48DEACE60B}">
      <dgm:prSet phldrT="[Text]" custT="1"/>
      <dgm:spPr/>
      <dgm:t>
        <a:bodyPr/>
        <a:lstStyle/>
        <a:p>
          <a:r>
            <a:rPr lang="sv-SE" sz="1200" b="1" dirty="0"/>
            <a:t>EIOPA-riktlinjer om klagomål och strukturerade produkter</a:t>
          </a:r>
        </a:p>
      </dgm:t>
    </dgm:pt>
    <dgm:pt modelId="{21D1A1C1-6947-4599-A5EC-7B2FC7AC7C35}" type="parTrans" cxnId="{B18C887C-7C45-443C-8B30-E23911D0F572}">
      <dgm:prSet/>
      <dgm:spPr/>
      <dgm:t>
        <a:bodyPr/>
        <a:lstStyle/>
        <a:p>
          <a:endParaRPr lang="sv-SE"/>
        </a:p>
      </dgm:t>
    </dgm:pt>
    <dgm:pt modelId="{B2DE8C64-83F6-421F-BB21-40028466AC55}" type="sibTrans" cxnId="{B18C887C-7C45-443C-8B30-E23911D0F572}">
      <dgm:prSet/>
      <dgm:spPr/>
      <dgm:t>
        <a:bodyPr/>
        <a:lstStyle/>
        <a:p>
          <a:endParaRPr lang="sv-SE"/>
        </a:p>
      </dgm:t>
    </dgm:pt>
    <dgm:pt modelId="{5152558E-26CC-4748-A535-B1EB442C9B0C}">
      <dgm:prSet phldrT="[Text]" custScaleY="146032"/>
      <dgm:spPr/>
      <dgm:t>
        <a:bodyPr/>
        <a:lstStyle/>
        <a:p>
          <a:endParaRPr lang="sv-SE"/>
        </a:p>
      </dgm:t>
    </dgm:pt>
    <dgm:pt modelId="{048AA279-5424-4DA1-A9EF-350BD100D634}" type="parTrans" cxnId="{23D843B4-EBB6-414B-B5E3-3F028F57CA15}">
      <dgm:prSet/>
      <dgm:spPr/>
      <dgm:t>
        <a:bodyPr/>
        <a:lstStyle/>
        <a:p>
          <a:endParaRPr lang="sv-SE"/>
        </a:p>
      </dgm:t>
    </dgm:pt>
    <dgm:pt modelId="{BAA407C2-9830-422B-B83F-A0505E3490D9}" type="sibTrans" cxnId="{23D843B4-EBB6-414B-B5E3-3F028F57CA15}">
      <dgm:prSet/>
      <dgm:spPr/>
      <dgm:t>
        <a:bodyPr/>
        <a:lstStyle/>
        <a:p>
          <a:endParaRPr lang="sv-SE"/>
        </a:p>
      </dgm:t>
    </dgm:pt>
    <dgm:pt modelId="{748BAB05-5824-4DB6-9D48-4A82E9DD0A5E}">
      <dgm:prSet phldrT="[Text]" custScaleY="96032" custLinFactNeighborY="-794"/>
      <dgm:spPr/>
      <dgm:t>
        <a:bodyPr/>
        <a:lstStyle/>
        <a:p>
          <a:endParaRPr lang="sv-SE"/>
        </a:p>
      </dgm:t>
    </dgm:pt>
    <dgm:pt modelId="{F9A5FBBD-17AC-401D-A22B-0941E78EDDDC}" type="parTrans" cxnId="{00376CF8-0E3F-47EF-B756-0C3314B660D4}">
      <dgm:prSet/>
      <dgm:spPr/>
      <dgm:t>
        <a:bodyPr/>
        <a:lstStyle/>
        <a:p>
          <a:endParaRPr lang="sv-SE"/>
        </a:p>
      </dgm:t>
    </dgm:pt>
    <dgm:pt modelId="{B253A266-7549-4674-A5A4-9E74BFC6456E}" type="sibTrans" cxnId="{00376CF8-0E3F-47EF-B756-0C3314B660D4}">
      <dgm:prSet/>
      <dgm:spPr/>
      <dgm:t>
        <a:bodyPr/>
        <a:lstStyle/>
        <a:p>
          <a:endParaRPr lang="sv-SE"/>
        </a:p>
      </dgm:t>
    </dgm:pt>
    <dgm:pt modelId="{43B52558-33AD-48F6-978C-2899D6409A4C}">
      <dgm:prSet phldrT="[Text]" custScaleY="96032" custLinFactNeighborY="-794"/>
      <dgm:spPr/>
      <dgm:t>
        <a:bodyPr/>
        <a:lstStyle/>
        <a:p>
          <a:endParaRPr lang="sv-SE"/>
        </a:p>
      </dgm:t>
    </dgm:pt>
    <dgm:pt modelId="{BEB87C4A-7726-425D-B6BD-27416955C484}" type="parTrans" cxnId="{ED4090DE-F9F4-47CF-A5ED-ACA1C230C522}">
      <dgm:prSet/>
      <dgm:spPr/>
      <dgm:t>
        <a:bodyPr/>
        <a:lstStyle/>
        <a:p>
          <a:endParaRPr lang="sv-SE"/>
        </a:p>
      </dgm:t>
    </dgm:pt>
    <dgm:pt modelId="{EB9B943B-9DD6-44B1-94D4-6B0EC7235EDF}" type="sibTrans" cxnId="{ED4090DE-F9F4-47CF-A5ED-ACA1C230C522}">
      <dgm:prSet/>
      <dgm:spPr/>
      <dgm:t>
        <a:bodyPr/>
        <a:lstStyle/>
        <a:p>
          <a:endParaRPr lang="sv-SE"/>
        </a:p>
      </dgm:t>
    </dgm:pt>
    <dgm:pt modelId="{EA23CE80-DFCB-48C0-8D12-EA2242FA2C21}">
      <dgm:prSet phldrT="[Text]" custT="1"/>
      <dgm:spPr>
        <a:solidFill>
          <a:schemeClr val="tx2"/>
        </a:solidFill>
      </dgm:spPr>
      <dgm:t>
        <a:bodyPr/>
        <a:lstStyle/>
        <a:p>
          <a:r>
            <a:rPr lang="sv-SE" sz="1200" b="1" dirty="0"/>
            <a:t>Finans-inspektionens föreskrifter och allmänna råd (FFFS)   </a:t>
          </a:r>
          <a:endParaRPr lang="sv-SE" sz="1400" b="1" dirty="0"/>
        </a:p>
      </dgm:t>
    </dgm:pt>
    <dgm:pt modelId="{6D0CF24F-009F-47E1-B799-4E34ED764ED6}" type="parTrans" cxnId="{DA50C32B-6319-4C25-95C2-75DD7737CBB7}">
      <dgm:prSet/>
      <dgm:spPr/>
      <dgm:t>
        <a:bodyPr/>
        <a:lstStyle/>
        <a:p>
          <a:endParaRPr lang="sv-SE"/>
        </a:p>
      </dgm:t>
    </dgm:pt>
    <dgm:pt modelId="{A4AC02D3-BF40-4CEF-84F0-8BF3216CF0B4}" type="sibTrans" cxnId="{DA50C32B-6319-4C25-95C2-75DD7737CBB7}">
      <dgm:prSet/>
      <dgm:spPr/>
      <dgm:t>
        <a:bodyPr/>
        <a:lstStyle/>
        <a:p>
          <a:endParaRPr lang="sv-SE"/>
        </a:p>
      </dgm:t>
    </dgm:pt>
    <dgm:pt modelId="{E0A1F7B3-C79A-49E6-9031-663D537B2EF9}" type="pres">
      <dgm:prSet presAssocID="{D6FCB223-A00C-4A8F-8152-8E7A00C153BA}" presName="diagram" presStyleCnt="0">
        <dgm:presLayoutVars>
          <dgm:chMax val="1"/>
          <dgm:dir/>
          <dgm:animLvl val="ctr"/>
          <dgm:resizeHandles val="exact"/>
        </dgm:presLayoutVars>
      </dgm:prSet>
      <dgm:spPr/>
    </dgm:pt>
    <dgm:pt modelId="{3E52F089-EE77-4DA3-88F9-656A1A9BF7A0}" type="pres">
      <dgm:prSet presAssocID="{D6FCB223-A00C-4A8F-8152-8E7A00C153BA}" presName="matrix" presStyleCnt="0"/>
      <dgm:spPr/>
    </dgm:pt>
    <dgm:pt modelId="{A2027FC3-4107-4BE8-8D30-630ED6856800}" type="pres">
      <dgm:prSet presAssocID="{D6FCB223-A00C-4A8F-8152-8E7A00C153BA}" presName="tile1" presStyleLbl="node1" presStyleIdx="0" presStyleCnt="4"/>
      <dgm:spPr/>
    </dgm:pt>
    <dgm:pt modelId="{00A725E4-DB6D-4470-8AF0-97A4C242EE4C}" type="pres">
      <dgm:prSet presAssocID="{D6FCB223-A00C-4A8F-8152-8E7A00C153BA}" presName="tile1text" presStyleLbl="node1" presStyleIdx="0" presStyleCnt="4">
        <dgm:presLayoutVars>
          <dgm:chMax val="0"/>
          <dgm:chPref val="0"/>
          <dgm:bulletEnabled val="1"/>
        </dgm:presLayoutVars>
      </dgm:prSet>
      <dgm:spPr/>
    </dgm:pt>
    <dgm:pt modelId="{56B9E745-CEBD-4C16-BE11-3EF8F202277D}" type="pres">
      <dgm:prSet presAssocID="{D6FCB223-A00C-4A8F-8152-8E7A00C153BA}" presName="tile2" presStyleLbl="node1" presStyleIdx="1" presStyleCnt="4" custScaleY="104763" custLinFactNeighborY="2382"/>
      <dgm:spPr/>
    </dgm:pt>
    <dgm:pt modelId="{CEAAE038-8336-4D9D-95F3-31961E97393C}" type="pres">
      <dgm:prSet presAssocID="{D6FCB223-A00C-4A8F-8152-8E7A00C153BA}" presName="tile2text" presStyleLbl="node1" presStyleIdx="1" presStyleCnt="4">
        <dgm:presLayoutVars>
          <dgm:chMax val="0"/>
          <dgm:chPref val="0"/>
          <dgm:bulletEnabled val="1"/>
        </dgm:presLayoutVars>
      </dgm:prSet>
      <dgm:spPr/>
    </dgm:pt>
    <dgm:pt modelId="{0C5A7719-A18F-48B9-9D13-C0C538C2F8A4}" type="pres">
      <dgm:prSet presAssocID="{D6FCB223-A00C-4A8F-8152-8E7A00C153BA}" presName="tile3" presStyleLbl="node1" presStyleIdx="2" presStyleCnt="4"/>
      <dgm:spPr/>
    </dgm:pt>
    <dgm:pt modelId="{A5FD6E83-BEB7-472C-8C8D-06F6FCF2FBE9}" type="pres">
      <dgm:prSet presAssocID="{D6FCB223-A00C-4A8F-8152-8E7A00C153BA}" presName="tile3text" presStyleLbl="node1" presStyleIdx="2" presStyleCnt="4">
        <dgm:presLayoutVars>
          <dgm:chMax val="0"/>
          <dgm:chPref val="0"/>
          <dgm:bulletEnabled val="1"/>
        </dgm:presLayoutVars>
      </dgm:prSet>
      <dgm:spPr/>
    </dgm:pt>
    <dgm:pt modelId="{79862A6A-DADA-4E14-94D4-9CC679BFB379}" type="pres">
      <dgm:prSet presAssocID="{D6FCB223-A00C-4A8F-8152-8E7A00C153BA}" presName="tile4" presStyleLbl="node1" presStyleIdx="3" presStyleCnt="4" custScaleY="99601" custLinFactNeighborY="0"/>
      <dgm:spPr/>
    </dgm:pt>
    <dgm:pt modelId="{3310BA91-C526-4332-B65F-A11D066BFCEB}" type="pres">
      <dgm:prSet presAssocID="{D6FCB223-A00C-4A8F-8152-8E7A00C153BA}" presName="tile4text" presStyleLbl="node1" presStyleIdx="3" presStyleCnt="4">
        <dgm:presLayoutVars>
          <dgm:chMax val="0"/>
          <dgm:chPref val="0"/>
          <dgm:bulletEnabled val="1"/>
        </dgm:presLayoutVars>
      </dgm:prSet>
      <dgm:spPr/>
    </dgm:pt>
    <dgm:pt modelId="{8599DEF3-3759-4208-BEE3-09A54CE5710F}" type="pres">
      <dgm:prSet presAssocID="{D6FCB223-A00C-4A8F-8152-8E7A00C153BA}" presName="centerTile" presStyleLbl="fgShp" presStyleIdx="0" presStyleCnt="1" custScaleX="148036" custScaleY="80000">
        <dgm:presLayoutVars>
          <dgm:chMax val="0"/>
          <dgm:chPref val="0"/>
        </dgm:presLayoutVars>
      </dgm:prSet>
      <dgm:spPr/>
    </dgm:pt>
  </dgm:ptLst>
  <dgm:cxnLst>
    <dgm:cxn modelId="{93BF1126-C6C2-4DDA-B8C5-B4E94BCF2090}" type="presOf" srcId="{4E08743B-BF79-4C82-8C02-69E08CBE7298}" destId="{00A725E4-DB6D-4470-8AF0-97A4C242EE4C}" srcOrd="1" destOrd="0" presId="urn:microsoft.com/office/officeart/2005/8/layout/matrix1"/>
    <dgm:cxn modelId="{DA50C32B-6319-4C25-95C2-75DD7737CBB7}" srcId="{90E5FACD-D753-4691-8DC7-8A08C676A49F}" destId="{EA23CE80-DFCB-48C0-8D12-EA2242FA2C21}" srcOrd="2" destOrd="0" parTransId="{6D0CF24F-009F-47E1-B799-4E34ED764ED6}" sibTransId="{A4AC02D3-BF40-4CEF-84F0-8BF3216CF0B4}"/>
    <dgm:cxn modelId="{97FFF738-264E-4255-B275-26524EE52F92}" type="presOf" srcId="{E70519AA-06EC-411C-8A31-3A48DEACE60B}" destId="{3310BA91-C526-4332-B65F-A11D066BFCEB}" srcOrd="1" destOrd="0" presId="urn:microsoft.com/office/officeart/2005/8/layout/matrix1"/>
    <dgm:cxn modelId="{D66E944C-2FE0-47D8-9907-02C6D1AED0F5}" type="presOf" srcId="{F0CD38D5-EDF6-402E-8A85-5B1B1F334E19}" destId="{56B9E745-CEBD-4C16-BE11-3EF8F202277D}" srcOrd="0" destOrd="0" presId="urn:microsoft.com/office/officeart/2005/8/layout/matrix1"/>
    <dgm:cxn modelId="{1480796F-FC94-4B49-9D68-5CF6DC9E5872}" type="presOf" srcId="{D6FCB223-A00C-4A8F-8152-8E7A00C153BA}" destId="{E0A1F7B3-C79A-49E6-9031-663D537B2EF9}" srcOrd="0" destOrd="0" presId="urn:microsoft.com/office/officeart/2005/8/layout/matrix1"/>
    <dgm:cxn modelId="{6F66ED78-3B88-4A2E-AC39-D6F76A9C64B9}" type="presOf" srcId="{4E08743B-BF79-4C82-8C02-69E08CBE7298}" destId="{A2027FC3-4107-4BE8-8D30-630ED6856800}" srcOrd="0" destOrd="0" presId="urn:microsoft.com/office/officeart/2005/8/layout/matrix1"/>
    <dgm:cxn modelId="{B18C887C-7C45-443C-8B30-E23911D0F572}" srcId="{90E5FACD-D753-4691-8DC7-8A08C676A49F}" destId="{E70519AA-06EC-411C-8A31-3A48DEACE60B}" srcOrd="3" destOrd="0" parTransId="{21D1A1C1-6947-4599-A5EC-7B2FC7AC7C35}" sibTransId="{B2DE8C64-83F6-421F-BB21-40028466AC55}"/>
    <dgm:cxn modelId="{4B0E1A81-DC6E-412E-8897-0B546DA4F300}" type="presOf" srcId="{EA23CE80-DFCB-48C0-8D12-EA2242FA2C21}" destId="{0C5A7719-A18F-48B9-9D13-C0C538C2F8A4}" srcOrd="0" destOrd="0" presId="urn:microsoft.com/office/officeart/2005/8/layout/matrix1"/>
    <dgm:cxn modelId="{4C0E1A89-5F26-492A-B0F5-DAEBA46AA563}" srcId="{90E5FACD-D753-4691-8DC7-8A08C676A49F}" destId="{4E08743B-BF79-4C82-8C02-69E08CBE7298}" srcOrd="0" destOrd="0" parTransId="{EB2D4452-1AD4-43EE-B579-B4149D6FD8FA}" sibTransId="{9B988831-9E00-4F7E-9F44-810D604CC112}"/>
    <dgm:cxn modelId="{F869CC89-A568-4425-B2A2-60F80A3FB2A1}" srcId="{D6FCB223-A00C-4A8F-8152-8E7A00C153BA}" destId="{90E5FACD-D753-4691-8DC7-8A08C676A49F}" srcOrd="0" destOrd="0" parTransId="{236E0E62-866D-48DC-86D6-C5AF9500F312}" sibTransId="{FD230024-593E-49E0-BE15-414E2A9D379E}"/>
    <dgm:cxn modelId="{EBD6989A-0B2F-4B66-9268-E8CBCF5815C0}" type="presOf" srcId="{90E5FACD-D753-4691-8DC7-8A08C676A49F}" destId="{8599DEF3-3759-4208-BEE3-09A54CE5710F}" srcOrd="0" destOrd="0" presId="urn:microsoft.com/office/officeart/2005/8/layout/matrix1"/>
    <dgm:cxn modelId="{23D843B4-EBB6-414B-B5E3-3F028F57CA15}" srcId="{D6FCB223-A00C-4A8F-8152-8E7A00C153BA}" destId="{5152558E-26CC-4748-A535-B1EB442C9B0C}" srcOrd="1" destOrd="0" parTransId="{048AA279-5424-4DA1-A9EF-350BD100D634}" sibTransId="{BAA407C2-9830-422B-B83F-A0505E3490D9}"/>
    <dgm:cxn modelId="{B492FAC0-01EE-47A4-A83B-22B03409C5FC}" type="presOf" srcId="{EA23CE80-DFCB-48C0-8D12-EA2242FA2C21}" destId="{A5FD6E83-BEB7-472C-8C8D-06F6FCF2FBE9}" srcOrd="1" destOrd="0" presId="urn:microsoft.com/office/officeart/2005/8/layout/matrix1"/>
    <dgm:cxn modelId="{510B34D2-31C6-43E3-9338-0F59765B139B}" type="presOf" srcId="{E70519AA-06EC-411C-8A31-3A48DEACE60B}" destId="{79862A6A-DADA-4E14-94D4-9CC679BFB379}" srcOrd="0" destOrd="0" presId="urn:microsoft.com/office/officeart/2005/8/layout/matrix1"/>
    <dgm:cxn modelId="{ED4090DE-F9F4-47CF-A5ED-ACA1C230C522}" srcId="{D6FCB223-A00C-4A8F-8152-8E7A00C153BA}" destId="{43B52558-33AD-48F6-978C-2899D6409A4C}" srcOrd="3" destOrd="0" parTransId="{BEB87C4A-7726-425D-B6BD-27416955C484}" sibTransId="{EB9B943B-9DD6-44B1-94D4-6B0EC7235EDF}"/>
    <dgm:cxn modelId="{483734EF-4919-4F74-82AF-A56533777143}" srcId="{90E5FACD-D753-4691-8DC7-8A08C676A49F}" destId="{F0CD38D5-EDF6-402E-8A85-5B1B1F334E19}" srcOrd="1" destOrd="0" parTransId="{C537B62D-E584-4F45-927D-F007002ABD04}" sibTransId="{CA690859-A80D-4AF4-99C5-7960F93970F8}"/>
    <dgm:cxn modelId="{00376CF8-0E3F-47EF-B756-0C3314B660D4}" srcId="{D6FCB223-A00C-4A8F-8152-8E7A00C153BA}" destId="{748BAB05-5824-4DB6-9D48-4A82E9DD0A5E}" srcOrd="2" destOrd="0" parTransId="{F9A5FBBD-17AC-401D-A22B-0941E78EDDDC}" sibTransId="{B253A266-7549-4674-A5A4-9E74BFC6456E}"/>
    <dgm:cxn modelId="{BB2C75FC-CD9F-4E22-8F77-EBACAF1D902F}" type="presOf" srcId="{F0CD38D5-EDF6-402E-8A85-5B1B1F334E19}" destId="{CEAAE038-8336-4D9D-95F3-31961E97393C}" srcOrd="1" destOrd="0" presId="urn:microsoft.com/office/officeart/2005/8/layout/matrix1"/>
    <dgm:cxn modelId="{9E6D4FE6-5B7B-4B30-AABA-9591BED258E8}" type="presParOf" srcId="{E0A1F7B3-C79A-49E6-9031-663D537B2EF9}" destId="{3E52F089-EE77-4DA3-88F9-656A1A9BF7A0}" srcOrd="0" destOrd="0" presId="urn:microsoft.com/office/officeart/2005/8/layout/matrix1"/>
    <dgm:cxn modelId="{C74A79DE-D0E6-41A3-919F-563F849BE15A}" type="presParOf" srcId="{3E52F089-EE77-4DA3-88F9-656A1A9BF7A0}" destId="{A2027FC3-4107-4BE8-8D30-630ED6856800}" srcOrd="0" destOrd="0" presId="urn:microsoft.com/office/officeart/2005/8/layout/matrix1"/>
    <dgm:cxn modelId="{6E1A7BE2-F17B-4A6F-8B9E-BC5BB620505E}" type="presParOf" srcId="{3E52F089-EE77-4DA3-88F9-656A1A9BF7A0}" destId="{00A725E4-DB6D-4470-8AF0-97A4C242EE4C}" srcOrd="1" destOrd="0" presId="urn:microsoft.com/office/officeart/2005/8/layout/matrix1"/>
    <dgm:cxn modelId="{9805A352-4739-49FD-B69A-94554D73C86B}" type="presParOf" srcId="{3E52F089-EE77-4DA3-88F9-656A1A9BF7A0}" destId="{56B9E745-CEBD-4C16-BE11-3EF8F202277D}" srcOrd="2" destOrd="0" presId="urn:microsoft.com/office/officeart/2005/8/layout/matrix1"/>
    <dgm:cxn modelId="{E45AA04F-7E6C-4767-BB3E-9860DF3D03AF}" type="presParOf" srcId="{3E52F089-EE77-4DA3-88F9-656A1A9BF7A0}" destId="{CEAAE038-8336-4D9D-95F3-31961E97393C}" srcOrd="3" destOrd="0" presId="urn:microsoft.com/office/officeart/2005/8/layout/matrix1"/>
    <dgm:cxn modelId="{4E77017A-60BE-4B3F-A627-5DC5ED848659}" type="presParOf" srcId="{3E52F089-EE77-4DA3-88F9-656A1A9BF7A0}" destId="{0C5A7719-A18F-48B9-9D13-C0C538C2F8A4}" srcOrd="4" destOrd="0" presId="urn:microsoft.com/office/officeart/2005/8/layout/matrix1"/>
    <dgm:cxn modelId="{CC3C57DA-3F28-452D-939C-5140D1602C1B}" type="presParOf" srcId="{3E52F089-EE77-4DA3-88F9-656A1A9BF7A0}" destId="{A5FD6E83-BEB7-472C-8C8D-06F6FCF2FBE9}" srcOrd="5" destOrd="0" presId="urn:microsoft.com/office/officeart/2005/8/layout/matrix1"/>
    <dgm:cxn modelId="{0D61E2C5-2698-46AB-8636-E49EFE46FF08}" type="presParOf" srcId="{3E52F089-EE77-4DA3-88F9-656A1A9BF7A0}" destId="{79862A6A-DADA-4E14-94D4-9CC679BFB379}" srcOrd="6" destOrd="0" presId="urn:microsoft.com/office/officeart/2005/8/layout/matrix1"/>
    <dgm:cxn modelId="{9294FC7B-7EE3-4C2B-8E0A-29EB3C01ABD6}" type="presParOf" srcId="{3E52F089-EE77-4DA3-88F9-656A1A9BF7A0}" destId="{3310BA91-C526-4332-B65F-A11D066BFCEB}" srcOrd="7" destOrd="0" presId="urn:microsoft.com/office/officeart/2005/8/layout/matrix1"/>
    <dgm:cxn modelId="{4B42D409-FE69-4062-9B06-F08E2A70D459}" type="presParOf" srcId="{E0A1F7B3-C79A-49E6-9031-663D537B2EF9}" destId="{8599DEF3-3759-4208-BEE3-09A54CE5710F}"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FCB223-A00C-4A8F-8152-8E7A00C153BA}"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sv-SE"/>
        </a:p>
      </dgm:t>
    </dgm:pt>
    <dgm:pt modelId="{90E5FACD-D753-4691-8DC7-8A08C676A49F}">
      <dgm:prSet phldrT="[Text]"/>
      <dgm:spPr/>
      <dgm:t>
        <a:bodyPr/>
        <a:lstStyle/>
        <a:p>
          <a:r>
            <a:rPr lang="sv-SE" b="1" dirty="0" err="1"/>
            <a:t>MiFID</a:t>
          </a:r>
          <a:r>
            <a:rPr lang="sv-SE" b="1" dirty="0"/>
            <a:t> II</a:t>
          </a:r>
        </a:p>
      </dgm:t>
    </dgm:pt>
    <dgm:pt modelId="{236E0E62-866D-48DC-86D6-C5AF9500F312}" type="parTrans" cxnId="{F869CC89-A568-4425-B2A2-60F80A3FB2A1}">
      <dgm:prSet/>
      <dgm:spPr/>
      <dgm:t>
        <a:bodyPr/>
        <a:lstStyle/>
        <a:p>
          <a:endParaRPr lang="sv-SE"/>
        </a:p>
      </dgm:t>
    </dgm:pt>
    <dgm:pt modelId="{FD230024-593E-49E0-BE15-414E2A9D379E}" type="sibTrans" cxnId="{F869CC89-A568-4425-B2A2-60F80A3FB2A1}">
      <dgm:prSet/>
      <dgm:spPr/>
      <dgm:t>
        <a:bodyPr/>
        <a:lstStyle/>
        <a:p>
          <a:endParaRPr lang="sv-SE"/>
        </a:p>
      </dgm:t>
    </dgm:pt>
    <dgm:pt modelId="{4E08743B-BF79-4C82-8C02-69E08CBE7298}">
      <dgm:prSet phldrT="[Text]" custT="1"/>
      <dgm:spPr/>
      <dgm:t>
        <a:bodyPr/>
        <a:lstStyle/>
        <a:p>
          <a:r>
            <a:rPr lang="sv-SE" sz="1200" b="1" dirty="0">
              <a:solidFill>
                <a:schemeClr val="tx1"/>
              </a:solidFill>
            </a:rPr>
            <a:t>Lag om värdepappers-marknaden </a:t>
          </a:r>
        </a:p>
        <a:p>
          <a:r>
            <a:rPr lang="sv-SE" sz="1200" b="1" dirty="0">
              <a:solidFill>
                <a:schemeClr val="tx1"/>
              </a:solidFill>
            </a:rPr>
            <a:t>(LVM</a:t>
          </a:r>
          <a:r>
            <a:rPr lang="sv-SE" sz="1200" b="1" dirty="0"/>
            <a:t>)</a:t>
          </a:r>
        </a:p>
      </dgm:t>
    </dgm:pt>
    <dgm:pt modelId="{EB2D4452-1AD4-43EE-B579-B4149D6FD8FA}" type="parTrans" cxnId="{4C0E1A89-5F26-492A-B0F5-DAEBA46AA563}">
      <dgm:prSet/>
      <dgm:spPr/>
      <dgm:t>
        <a:bodyPr/>
        <a:lstStyle/>
        <a:p>
          <a:endParaRPr lang="sv-SE"/>
        </a:p>
      </dgm:t>
    </dgm:pt>
    <dgm:pt modelId="{9B988831-9E00-4F7E-9F44-810D604CC112}" type="sibTrans" cxnId="{4C0E1A89-5F26-492A-B0F5-DAEBA46AA563}">
      <dgm:prSet/>
      <dgm:spPr/>
      <dgm:t>
        <a:bodyPr/>
        <a:lstStyle/>
        <a:p>
          <a:endParaRPr lang="sv-SE"/>
        </a:p>
      </dgm:t>
    </dgm:pt>
    <dgm:pt modelId="{F0CD38D5-EDF6-402E-8A85-5B1B1F334E19}">
      <dgm:prSet phldrT="[Text]" custT="1"/>
      <dgm:spPr>
        <a:solidFill>
          <a:schemeClr val="accent1"/>
        </a:solidFill>
      </dgm:spPr>
      <dgm:t>
        <a:bodyPr/>
        <a:lstStyle/>
        <a:p>
          <a:r>
            <a:rPr lang="sv-SE" sz="1200" b="1" dirty="0" err="1"/>
            <a:t>MiFIR</a:t>
          </a:r>
          <a:endParaRPr lang="sv-SE" sz="1400" b="1" dirty="0"/>
        </a:p>
      </dgm:t>
    </dgm:pt>
    <dgm:pt modelId="{C537B62D-E584-4F45-927D-F007002ABD04}" type="parTrans" cxnId="{483734EF-4919-4F74-82AF-A56533777143}">
      <dgm:prSet/>
      <dgm:spPr/>
      <dgm:t>
        <a:bodyPr/>
        <a:lstStyle/>
        <a:p>
          <a:endParaRPr lang="sv-SE"/>
        </a:p>
      </dgm:t>
    </dgm:pt>
    <dgm:pt modelId="{CA690859-A80D-4AF4-99C5-7960F93970F8}" type="sibTrans" cxnId="{483734EF-4919-4F74-82AF-A56533777143}">
      <dgm:prSet/>
      <dgm:spPr/>
      <dgm:t>
        <a:bodyPr/>
        <a:lstStyle/>
        <a:p>
          <a:endParaRPr lang="sv-SE"/>
        </a:p>
      </dgm:t>
    </dgm:pt>
    <dgm:pt modelId="{9C7E56B8-209D-45EA-8217-CC531B60CF3B}">
      <dgm:prSet phldrT="[Text]" custT="1"/>
      <dgm:spPr>
        <a:solidFill>
          <a:schemeClr val="tx2"/>
        </a:solidFill>
      </dgm:spPr>
      <dgm:t>
        <a:bodyPr/>
        <a:lstStyle/>
        <a:p>
          <a:r>
            <a:rPr lang="sv-SE" sz="1200" b="1" dirty="0"/>
            <a:t>Finans-inspektionens föreskrifter och allmänna råd (FFFS)   </a:t>
          </a:r>
        </a:p>
      </dgm:t>
    </dgm:pt>
    <dgm:pt modelId="{C79EF9C4-2261-4F42-BC56-CF70295E454A}" type="parTrans" cxnId="{9F84C032-21E2-430C-B537-1EA50B6FE11F}">
      <dgm:prSet/>
      <dgm:spPr/>
      <dgm:t>
        <a:bodyPr/>
        <a:lstStyle/>
        <a:p>
          <a:endParaRPr lang="sv-SE"/>
        </a:p>
      </dgm:t>
    </dgm:pt>
    <dgm:pt modelId="{2E1E9AA1-E485-4729-828E-33FF83266FAA}" type="sibTrans" cxnId="{9F84C032-21E2-430C-B537-1EA50B6FE11F}">
      <dgm:prSet/>
      <dgm:spPr/>
      <dgm:t>
        <a:bodyPr/>
        <a:lstStyle/>
        <a:p>
          <a:endParaRPr lang="sv-SE"/>
        </a:p>
      </dgm:t>
    </dgm:pt>
    <dgm:pt modelId="{E70519AA-06EC-411C-8A31-3A48DEACE60B}">
      <dgm:prSet phldrT="[Text]" custT="1"/>
      <dgm:spPr/>
      <dgm:t>
        <a:bodyPr/>
        <a:lstStyle/>
        <a:p>
          <a:r>
            <a:rPr lang="sv-SE" sz="1200" b="1" dirty="0"/>
            <a:t>11 samlingar av </a:t>
          </a:r>
        </a:p>
        <a:p>
          <a:r>
            <a:rPr lang="sv-SE" sz="1200" b="1" dirty="0"/>
            <a:t>ESMA-riktlinjer</a:t>
          </a:r>
        </a:p>
      </dgm:t>
    </dgm:pt>
    <dgm:pt modelId="{21D1A1C1-6947-4599-A5EC-7B2FC7AC7C35}" type="parTrans" cxnId="{B18C887C-7C45-443C-8B30-E23911D0F572}">
      <dgm:prSet/>
      <dgm:spPr/>
      <dgm:t>
        <a:bodyPr/>
        <a:lstStyle/>
        <a:p>
          <a:endParaRPr lang="sv-SE"/>
        </a:p>
      </dgm:t>
    </dgm:pt>
    <dgm:pt modelId="{B2DE8C64-83F6-421F-BB21-40028466AC55}" type="sibTrans" cxnId="{B18C887C-7C45-443C-8B30-E23911D0F572}">
      <dgm:prSet/>
      <dgm:spPr/>
      <dgm:t>
        <a:bodyPr/>
        <a:lstStyle/>
        <a:p>
          <a:endParaRPr lang="sv-SE"/>
        </a:p>
      </dgm:t>
    </dgm:pt>
    <dgm:pt modelId="{5152558E-26CC-4748-A535-B1EB442C9B0C}">
      <dgm:prSet phldrT="[Text]" custScaleY="146032"/>
      <dgm:spPr/>
      <dgm:t>
        <a:bodyPr/>
        <a:lstStyle/>
        <a:p>
          <a:endParaRPr lang="sv-SE"/>
        </a:p>
      </dgm:t>
    </dgm:pt>
    <dgm:pt modelId="{048AA279-5424-4DA1-A9EF-350BD100D634}" type="parTrans" cxnId="{23D843B4-EBB6-414B-B5E3-3F028F57CA15}">
      <dgm:prSet/>
      <dgm:spPr/>
      <dgm:t>
        <a:bodyPr/>
        <a:lstStyle/>
        <a:p>
          <a:endParaRPr lang="sv-SE"/>
        </a:p>
      </dgm:t>
    </dgm:pt>
    <dgm:pt modelId="{BAA407C2-9830-422B-B83F-A0505E3490D9}" type="sibTrans" cxnId="{23D843B4-EBB6-414B-B5E3-3F028F57CA15}">
      <dgm:prSet/>
      <dgm:spPr/>
      <dgm:t>
        <a:bodyPr/>
        <a:lstStyle/>
        <a:p>
          <a:endParaRPr lang="sv-SE"/>
        </a:p>
      </dgm:t>
    </dgm:pt>
    <dgm:pt modelId="{748BAB05-5824-4DB6-9D48-4A82E9DD0A5E}">
      <dgm:prSet phldrT="[Text]" custScaleY="96032" custLinFactNeighborY="-794"/>
      <dgm:spPr/>
      <dgm:t>
        <a:bodyPr/>
        <a:lstStyle/>
        <a:p>
          <a:endParaRPr lang="sv-SE"/>
        </a:p>
      </dgm:t>
    </dgm:pt>
    <dgm:pt modelId="{F9A5FBBD-17AC-401D-A22B-0941E78EDDDC}" type="parTrans" cxnId="{00376CF8-0E3F-47EF-B756-0C3314B660D4}">
      <dgm:prSet/>
      <dgm:spPr/>
      <dgm:t>
        <a:bodyPr/>
        <a:lstStyle/>
        <a:p>
          <a:endParaRPr lang="sv-SE"/>
        </a:p>
      </dgm:t>
    </dgm:pt>
    <dgm:pt modelId="{B253A266-7549-4674-A5A4-9E74BFC6456E}" type="sibTrans" cxnId="{00376CF8-0E3F-47EF-B756-0C3314B660D4}">
      <dgm:prSet/>
      <dgm:spPr/>
      <dgm:t>
        <a:bodyPr/>
        <a:lstStyle/>
        <a:p>
          <a:endParaRPr lang="sv-SE"/>
        </a:p>
      </dgm:t>
    </dgm:pt>
    <dgm:pt modelId="{43B52558-33AD-48F6-978C-2899D6409A4C}">
      <dgm:prSet phldrT="[Text]" custScaleY="96032" custLinFactNeighborY="-794"/>
      <dgm:spPr/>
      <dgm:t>
        <a:bodyPr/>
        <a:lstStyle/>
        <a:p>
          <a:endParaRPr lang="sv-SE"/>
        </a:p>
      </dgm:t>
    </dgm:pt>
    <dgm:pt modelId="{BEB87C4A-7726-425D-B6BD-27416955C484}" type="parTrans" cxnId="{ED4090DE-F9F4-47CF-A5ED-ACA1C230C522}">
      <dgm:prSet/>
      <dgm:spPr/>
      <dgm:t>
        <a:bodyPr/>
        <a:lstStyle/>
        <a:p>
          <a:endParaRPr lang="sv-SE"/>
        </a:p>
      </dgm:t>
    </dgm:pt>
    <dgm:pt modelId="{EB9B943B-9DD6-44B1-94D4-6B0EC7235EDF}" type="sibTrans" cxnId="{ED4090DE-F9F4-47CF-A5ED-ACA1C230C522}">
      <dgm:prSet/>
      <dgm:spPr/>
      <dgm:t>
        <a:bodyPr/>
        <a:lstStyle/>
        <a:p>
          <a:endParaRPr lang="sv-SE"/>
        </a:p>
      </dgm:t>
    </dgm:pt>
    <dgm:pt modelId="{E0A1F7B3-C79A-49E6-9031-663D537B2EF9}" type="pres">
      <dgm:prSet presAssocID="{D6FCB223-A00C-4A8F-8152-8E7A00C153BA}" presName="diagram" presStyleCnt="0">
        <dgm:presLayoutVars>
          <dgm:chMax val="1"/>
          <dgm:dir/>
          <dgm:animLvl val="ctr"/>
          <dgm:resizeHandles val="exact"/>
        </dgm:presLayoutVars>
      </dgm:prSet>
      <dgm:spPr/>
    </dgm:pt>
    <dgm:pt modelId="{3E52F089-EE77-4DA3-88F9-656A1A9BF7A0}" type="pres">
      <dgm:prSet presAssocID="{D6FCB223-A00C-4A8F-8152-8E7A00C153BA}" presName="matrix" presStyleCnt="0"/>
      <dgm:spPr/>
    </dgm:pt>
    <dgm:pt modelId="{A2027FC3-4107-4BE8-8D30-630ED6856800}" type="pres">
      <dgm:prSet presAssocID="{D6FCB223-A00C-4A8F-8152-8E7A00C153BA}" presName="tile1" presStyleLbl="node1" presStyleIdx="0" presStyleCnt="4"/>
      <dgm:spPr/>
    </dgm:pt>
    <dgm:pt modelId="{00A725E4-DB6D-4470-8AF0-97A4C242EE4C}" type="pres">
      <dgm:prSet presAssocID="{D6FCB223-A00C-4A8F-8152-8E7A00C153BA}" presName="tile1text" presStyleLbl="node1" presStyleIdx="0" presStyleCnt="4">
        <dgm:presLayoutVars>
          <dgm:chMax val="0"/>
          <dgm:chPref val="0"/>
          <dgm:bulletEnabled val="1"/>
        </dgm:presLayoutVars>
      </dgm:prSet>
      <dgm:spPr/>
    </dgm:pt>
    <dgm:pt modelId="{56B9E745-CEBD-4C16-BE11-3EF8F202277D}" type="pres">
      <dgm:prSet presAssocID="{D6FCB223-A00C-4A8F-8152-8E7A00C153BA}" presName="tile2" presStyleLbl="node1" presStyleIdx="1" presStyleCnt="4" custScaleY="104763" custLinFactNeighborY="2382"/>
      <dgm:spPr/>
    </dgm:pt>
    <dgm:pt modelId="{CEAAE038-8336-4D9D-95F3-31961E97393C}" type="pres">
      <dgm:prSet presAssocID="{D6FCB223-A00C-4A8F-8152-8E7A00C153BA}" presName="tile2text" presStyleLbl="node1" presStyleIdx="1" presStyleCnt="4">
        <dgm:presLayoutVars>
          <dgm:chMax val="0"/>
          <dgm:chPref val="0"/>
          <dgm:bulletEnabled val="1"/>
        </dgm:presLayoutVars>
      </dgm:prSet>
      <dgm:spPr/>
    </dgm:pt>
    <dgm:pt modelId="{0C5A7719-A18F-48B9-9D13-C0C538C2F8A4}" type="pres">
      <dgm:prSet presAssocID="{D6FCB223-A00C-4A8F-8152-8E7A00C153BA}" presName="tile3" presStyleLbl="node1" presStyleIdx="2" presStyleCnt="4"/>
      <dgm:spPr/>
    </dgm:pt>
    <dgm:pt modelId="{A5FD6E83-BEB7-472C-8C8D-06F6FCF2FBE9}" type="pres">
      <dgm:prSet presAssocID="{D6FCB223-A00C-4A8F-8152-8E7A00C153BA}" presName="tile3text" presStyleLbl="node1" presStyleIdx="2" presStyleCnt="4">
        <dgm:presLayoutVars>
          <dgm:chMax val="0"/>
          <dgm:chPref val="0"/>
          <dgm:bulletEnabled val="1"/>
        </dgm:presLayoutVars>
      </dgm:prSet>
      <dgm:spPr/>
    </dgm:pt>
    <dgm:pt modelId="{79862A6A-DADA-4E14-94D4-9CC679BFB379}" type="pres">
      <dgm:prSet presAssocID="{D6FCB223-A00C-4A8F-8152-8E7A00C153BA}" presName="tile4" presStyleLbl="node1" presStyleIdx="3" presStyleCnt="4" custScaleY="99601" custLinFactNeighborX="559"/>
      <dgm:spPr/>
    </dgm:pt>
    <dgm:pt modelId="{3310BA91-C526-4332-B65F-A11D066BFCEB}" type="pres">
      <dgm:prSet presAssocID="{D6FCB223-A00C-4A8F-8152-8E7A00C153BA}" presName="tile4text" presStyleLbl="node1" presStyleIdx="3" presStyleCnt="4">
        <dgm:presLayoutVars>
          <dgm:chMax val="0"/>
          <dgm:chPref val="0"/>
          <dgm:bulletEnabled val="1"/>
        </dgm:presLayoutVars>
      </dgm:prSet>
      <dgm:spPr/>
    </dgm:pt>
    <dgm:pt modelId="{8599DEF3-3759-4208-BEE3-09A54CE5710F}" type="pres">
      <dgm:prSet presAssocID="{D6FCB223-A00C-4A8F-8152-8E7A00C153BA}" presName="centerTile" presStyleLbl="fgShp" presStyleIdx="0" presStyleCnt="1" custScaleX="148036" custScaleY="80000">
        <dgm:presLayoutVars>
          <dgm:chMax val="0"/>
          <dgm:chPref val="0"/>
        </dgm:presLayoutVars>
      </dgm:prSet>
      <dgm:spPr/>
    </dgm:pt>
  </dgm:ptLst>
  <dgm:cxnLst>
    <dgm:cxn modelId="{24001E01-E43D-4563-9C7F-2690C09306DF}" type="presOf" srcId="{9C7E56B8-209D-45EA-8217-CC531B60CF3B}" destId="{0C5A7719-A18F-48B9-9D13-C0C538C2F8A4}" srcOrd="0" destOrd="0" presId="urn:microsoft.com/office/officeart/2005/8/layout/matrix1"/>
    <dgm:cxn modelId="{93BF1126-C6C2-4DDA-B8C5-B4E94BCF2090}" type="presOf" srcId="{4E08743B-BF79-4C82-8C02-69E08CBE7298}" destId="{00A725E4-DB6D-4470-8AF0-97A4C242EE4C}" srcOrd="1" destOrd="0" presId="urn:microsoft.com/office/officeart/2005/8/layout/matrix1"/>
    <dgm:cxn modelId="{9F84C032-21E2-430C-B537-1EA50B6FE11F}" srcId="{90E5FACD-D753-4691-8DC7-8A08C676A49F}" destId="{9C7E56B8-209D-45EA-8217-CC531B60CF3B}" srcOrd="2" destOrd="0" parTransId="{C79EF9C4-2261-4F42-BC56-CF70295E454A}" sibTransId="{2E1E9AA1-E485-4729-828E-33FF83266FAA}"/>
    <dgm:cxn modelId="{6952CE63-513E-4938-9FEC-23C9A3AB7E3E}" type="presOf" srcId="{E70519AA-06EC-411C-8A31-3A48DEACE60B}" destId="{3310BA91-C526-4332-B65F-A11D066BFCEB}" srcOrd="1" destOrd="0" presId="urn:microsoft.com/office/officeart/2005/8/layout/matrix1"/>
    <dgm:cxn modelId="{394C3549-6AAB-4B64-BCE4-7C9E35346C80}" type="presOf" srcId="{9C7E56B8-209D-45EA-8217-CC531B60CF3B}" destId="{A5FD6E83-BEB7-472C-8C8D-06F6FCF2FBE9}" srcOrd="1" destOrd="0" presId="urn:microsoft.com/office/officeart/2005/8/layout/matrix1"/>
    <dgm:cxn modelId="{D66E944C-2FE0-47D8-9907-02C6D1AED0F5}" type="presOf" srcId="{F0CD38D5-EDF6-402E-8A85-5B1B1F334E19}" destId="{56B9E745-CEBD-4C16-BE11-3EF8F202277D}" srcOrd="0" destOrd="0" presId="urn:microsoft.com/office/officeart/2005/8/layout/matrix1"/>
    <dgm:cxn modelId="{1480796F-FC94-4B49-9D68-5CF6DC9E5872}" type="presOf" srcId="{D6FCB223-A00C-4A8F-8152-8E7A00C153BA}" destId="{E0A1F7B3-C79A-49E6-9031-663D537B2EF9}" srcOrd="0" destOrd="0" presId="urn:microsoft.com/office/officeart/2005/8/layout/matrix1"/>
    <dgm:cxn modelId="{BD34CE78-51CB-4DCC-922C-F338AB47C432}" type="presOf" srcId="{E70519AA-06EC-411C-8A31-3A48DEACE60B}" destId="{79862A6A-DADA-4E14-94D4-9CC679BFB379}" srcOrd="0" destOrd="0" presId="urn:microsoft.com/office/officeart/2005/8/layout/matrix1"/>
    <dgm:cxn modelId="{6F66ED78-3B88-4A2E-AC39-D6F76A9C64B9}" type="presOf" srcId="{4E08743B-BF79-4C82-8C02-69E08CBE7298}" destId="{A2027FC3-4107-4BE8-8D30-630ED6856800}" srcOrd="0" destOrd="0" presId="urn:microsoft.com/office/officeart/2005/8/layout/matrix1"/>
    <dgm:cxn modelId="{B18C887C-7C45-443C-8B30-E23911D0F572}" srcId="{90E5FACD-D753-4691-8DC7-8A08C676A49F}" destId="{E70519AA-06EC-411C-8A31-3A48DEACE60B}" srcOrd="3" destOrd="0" parTransId="{21D1A1C1-6947-4599-A5EC-7B2FC7AC7C35}" sibTransId="{B2DE8C64-83F6-421F-BB21-40028466AC55}"/>
    <dgm:cxn modelId="{4C0E1A89-5F26-492A-B0F5-DAEBA46AA563}" srcId="{90E5FACD-D753-4691-8DC7-8A08C676A49F}" destId="{4E08743B-BF79-4C82-8C02-69E08CBE7298}" srcOrd="0" destOrd="0" parTransId="{EB2D4452-1AD4-43EE-B579-B4149D6FD8FA}" sibTransId="{9B988831-9E00-4F7E-9F44-810D604CC112}"/>
    <dgm:cxn modelId="{F869CC89-A568-4425-B2A2-60F80A3FB2A1}" srcId="{D6FCB223-A00C-4A8F-8152-8E7A00C153BA}" destId="{90E5FACD-D753-4691-8DC7-8A08C676A49F}" srcOrd="0" destOrd="0" parTransId="{236E0E62-866D-48DC-86D6-C5AF9500F312}" sibTransId="{FD230024-593E-49E0-BE15-414E2A9D379E}"/>
    <dgm:cxn modelId="{EBD6989A-0B2F-4B66-9268-E8CBCF5815C0}" type="presOf" srcId="{90E5FACD-D753-4691-8DC7-8A08C676A49F}" destId="{8599DEF3-3759-4208-BEE3-09A54CE5710F}" srcOrd="0" destOrd="0" presId="urn:microsoft.com/office/officeart/2005/8/layout/matrix1"/>
    <dgm:cxn modelId="{23D843B4-EBB6-414B-B5E3-3F028F57CA15}" srcId="{D6FCB223-A00C-4A8F-8152-8E7A00C153BA}" destId="{5152558E-26CC-4748-A535-B1EB442C9B0C}" srcOrd="1" destOrd="0" parTransId="{048AA279-5424-4DA1-A9EF-350BD100D634}" sibTransId="{BAA407C2-9830-422B-B83F-A0505E3490D9}"/>
    <dgm:cxn modelId="{ED4090DE-F9F4-47CF-A5ED-ACA1C230C522}" srcId="{D6FCB223-A00C-4A8F-8152-8E7A00C153BA}" destId="{43B52558-33AD-48F6-978C-2899D6409A4C}" srcOrd="3" destOrd="0" parTransId="{BEB87C4A-7726-425D-B6BD-27416955C484}" sibTransId="{EB9B943B-9DD6-44B1-94D4-6B0EC7235EDF}"/>
    <dgm:cxn modelId="{483734EF-4919-4F74-82AF-A56533777143}" srcId="{90E5FACD-D753-4691-8DC7-8A08C676A49F}" destId="{F0CD38D5-EDF6-402E-8A85-5B1B1F334E19}" srcOrd="1" destOrd="0" parTransId="{C537B62D-E584-4F45-927D-F007002ABD04}" sibTransId="{CA690859-A80D-4AF4-99C5-7960F93970F8}"/>
    <dgm:cxn modelId="{00376CF8-0E3F-47EF-B756-0C3314B660D4}" srcId="{D6FCB223-A00C-4A8F-8152-8E7A00C153BA}" destId="{748BAB05-5824-4DB6-9D48-4A82E9DD0A5E}" srcOrd="2" destOrd="0" parTransId="{F9A5FBBD-17AC-401D-A22B-0941E78EDDDC}" sibTransId="{B253A266-7549-4674-A5A4-9E74BFC6456E}"/>
    <dgm:cxn modelId="{BB2C75FC-CD9F-4E22-8F77-EBACAF1D902F}" type="presOf" srcId="{F0CD38D5-EDF6-402E-8A85-5B1B1F334E19}" destId="{CEAAE038-8336-4D9D-95F3-31961E97393C}" srcOrd="1" destOrd="0" presId="urn:microsoft.com/office/officeart/2005/8/layout/matrix1"/>
    <dgm:cxn modelId="{9E6D4FE6-5B7B-4B30-AABA-9591BED258E8}" type="presParOf" srcId="{E0A1F7B3-C79A-49E6-9031-663D537B2EF9}" destId="{3E52F089-EE77-4DA3-88F9-656A1A9BF7A0}" srcOrd="0" destOrd="0" presId="urn:microsoft.com/office/officeart/2005/8/layout/matrix1"/>
    <dgm:cxn modelId="{C74A79DE-D0E6-41A3-919F-563F849BE15A}" type="presParOf" srcId="{3E52F089-EE77-4DA3-88F9-656A1A9BF7A0}" destId="{A2027FC3-4107-4BE8-8D30-630ED6856800}" srcOrd="0" destOrd="0" presId="urn:microsoft.com/office/officeart/2005/8/layout/matrix1"/>
    <dgm:cxn modelId="{6E1A7BE2-F17B-4A6F-8B9E-BC5BB620505E}" type="presParOf" srcId="{3E52F089-EE77-4DA3-88F9-656A1A9BF7A0}" destId="{00A725E4-DB6D-4470-8AF0-97A4C242EE4C}" srcOrd="1" destOrd="0" presId="urn:microsoft.com/office/officeart/2005/8/layout/matrix1"/>
    <dgm:cxn modelId="{9805A352-4739-49FD-B69A-94554D73C86B}" type="presParOf" srcId="{3E52F089-EE77-4DA3-88F9-656A1A9BF7A0}" destId="{56B9E745-CEBD-4C16-BE11-3EF8F202277D}" srcOrd="2" destOrd="0" presId="urn:microsoft.com/office/officeart/2005/8/layout/matrix1"/>
    <dgm:cxn modelId="{E45AA04F-7E6C-4767-BB3E-9860DF3D03AF}" type="presParOf" srcId="{3E52F089-EE77-4DA3-88F9-656A1A9BF7A0}" destId="{CEAAE038-8336-4D9D-95F3-31961E97393C}" srcOrd="3" destOrd="0" presId="urn:microsoft.com/office/officeart/2005/8/layout/matrix1"/>
    <dgm:cxn modelId="{4E77017A-60BE-4B3F-A627-5DC5ED848659}" type="presParOf" srcId="{3E52F089-EE77-4DA3-88F9-656A1A9BF7A0}" destId="{0C5A7719-A18F-48B9-9D13-C0C538C2F8A4}" srcOrd="4" destOrd="0" presId="urn:microsoft.com/office/officeart/2005/8/layout/matrix1"/>
    <dgm:cxn modelId="{CC3C57DA-3F28-452D-939C-5140D1602C1B}" type="presParOf" srcId="{3E52F089-EE77-4DA3-88F9-656A1A9BF7A0}" destId="{A5FD6E83-BEB7-472C-8C8D-06F6FCF2FBE9}" srcOrd="5" destOrd="0" presId="urn:microsoft.com/office/officeart/2005/8/layout/matrix1"/>
    <dgm:cxn modelId="{0D61E2C5-2698-46AB-8636-E49EFE46FF08}" type="presParOf" srcId="{3E52F089-EE77-4DA3-88F9-656A1A9BF7A0}" destId="{79862A6A-DADA-4E14-94D4-9CC679BFB379}" srcOrd="6" destOrd="0" presId="urn:microsoft.com/office/officeart/2005/8/layout/matrix1"/>
    <dgm:cxn modelId="{9294FC7B-7EE3-4C2B-8E0A-29EB3C01ABD6}" type="presParOf" srcId="{3E52F089-EE77-4DA3-88F9-656A1A9BF7A0}" destId="{3310BA91-C526-4332-B65F-A11D066BFCEB}" srcOrd="7" destOrd="0" presId="urn:microsoft.com/office/officeart/2005/8/layout/matrix1"/>
    <dgm:cxn modelId="{4B42D409-FE69-4062-9B06-F08E2A70D459}" type="presParOf" srcId="{E0A1F7B3-C79A-49E6-9031-663D537B2EF9}" destId="{8599DEF3-3759-4208-BEE3-09A54CE5710F}" srcOrd="1" destOrd="0" presId="urn:microsoft.com/office/officeart/2005/8/layout/matrix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052DAB-AA88-47E3-AECB-5CB4194C69ED}" type="doc">
      <dgm:prSet loTypeId="urn:microsoft.com/office/officeart/2005/8/layout/pyramid3" loCatId="pyramid" qsTypeId="urn:microsoft.com/office/officeart/2005/8/quickstyle/simple1" qsCatId="simple" csTypeId="urn:microsoft.com/office/officeart/2005/8/colors/accent1_2" csCatId="accent1" phldr="1"/>
      <dgm:spPr/>
    </dgm:pt>
    <dgm:pt modelId="{B9CB167A-E82D-40E2-A45C-E07593733C7D}">
      <dgm:prSet phldrT="[Text]" custT="1"/>
      <dgm:spPr>
        <a:solidFill>
          <a:schemeClr val="accent2"/>
        </a:solidFill>
      </dgm:spPr>
      <dgm:t>
        <a:bodyPr/>
        <a:lstStyle/>
        <a:p>
          <a:endParaRPr lang="sv-SE" sz="2000" dirty="0"/>
        </a:p>
        <a:p>
          <a:r>
            <a:rPr lang="sv-SE" sz="1400" b="1" dirty="0">
              <a:latin typeface="Times New Roman" panose="02020603050405020304" pitchFamily="18" charset="0"/>
              <a:cs typeface="Times New Roman" panose="02020603050405020304" pitchFamily="18" charset="0"/>
            </a:rPr>
            <a:t>EU:s förordningar                              </a:t>
          </a:r>
        </a:p>
        <a:p>
          <a:r>
            <a:rPr lang="sv-SE" sz="1400" dirty="0">
              <a:latin typeface="Times New Roman" panose="02020603050405020304" pitchFamily="18" charset="0"/>
              <a:cs typeface="Times New Roman" panose="02020603050405020304" pitchFamily="18" charset="0"/>
            </a:rPr>
            <a:t>t.ex. Solvens II-förordningen, GDPR, POG och </a:t>
          </a:r>
          <a:r>
            <a:rPr lang="sv-SE" sz="1400" dirty="0" err="1">
              <a:latin typeface="Times New Roman" panose="02020603050405020304" pitchFamily="18" charset="0"/>
              <a:cs typeface="Times New Roman" panose="02020603050405020304" pitchFamily="18" charset="0"/>
            </a:rPr>
            <a:t>MiFIR</a:t>
          </a:r>
          <a:r>
            <a:rPr lang="sv-SE" sz="1400" dirty="0">
              <a:latin typeface="Times New Roman" panose="02020603050405020304" pitchFamily="18" charset="0"/>
              <a:cs typeface="Times New Roman" panose="02020603050405020304" pitchFamily="18" charset="0"/>
            </a:rPr>
            <a:t> </a:t>
          </a:r>
        </a:p>
        <a:p>
          <a:endParaRPr lang="sv-SE" sz="1100" dirty="0">
            <a:latin typeface="Times New Roman" panose="02020603050405020304" pitchFamily="18" charset="0"/>
            <a:cs typeface="Times New Roman" panose="02020603050405020304" pitchFamily="18" charset="0"/>
          </a:endParaRPr>
        </a:p>
        <a:p>
          <a:endParaRPr lang="sv-SE" sz="1100" dirty="0">
            <a:latin typeface="Times New Roman" panose="02020603050405020304" pitchFamily="18" charset="0"/>
            <a:cs typeface="Times New Roman" panose="02020603050405020304" pitchFamily="18" charset="0"/>
          </a:endParaRPr>
        </a:p>
        <a:p>
          <a:endParaRPr lang="sv-SE" sz="600" dirty="0"/>
        </a:p>
      </dgm:t>
    </dgm:pt>
    <dgm:pt modelId="{9787A3EE-C732-49F1-947C-D9F1B11B20E0}" type="parTrans" cxnId="{801B6BF4-88F3-4C61-AA13-B7E285B27295}">
      <dgm:prSet/>
      <dgm:spPr/>
      <dgm:t>
        <a:bodyPr/>
        <a:lstStyle/>
        <a:p>
          <a:endParaRPr lang="sv-SE"/>
        </a:p>
      </dgm:t>
    </dgm:pt>
    <dgm:pt modelId="{D2A6B185-DA4E-403B-A1DB-83BB4BA69FEC}" type="sibTrans" cxnId="{801B6BF4-88F3-4C61-AA13-B7E285B27295}">
      <dgm:prSet/>
      <dgm:spPr/>
      <dgm:t>
        <a:bodyPr/>
        <a:lstStyle/>
        <a:p>
          <a:endParaRPr lang="sv-SE"/>
        </a:p>
      </dgm:t>
    </dgm:pt>
    <dgm:pt modelId="{DEB93DF3-6605-4EB1-A0BA-6B0B8D381F77}">
      <dgm:prSet phldrT="[Text]" custT="1"/>
      <dgm:spPr>
        <a:solidFill>
          <a:schemeClr val="accent2"/>
        </a:solidFill>
      </dgm:spPr>
      <dgm:t>
        <a:bodyPr/>
        <a:lstStyle/>
        <a:p>
          <a:r>
            <a:rPr lang="sv-SE" sz="1400" b="1" dirty="0">
              <a:latin typeface="Times New Roman" panose="02020603050405020304" pitchFamily="18" charset="0"/>
              <a:cs typeface="Times New Roman" panose="02020603050405020304" pitchFamily="18" charset="0"/>
            </a:rPr>
            <a:t>EU:s direktiv</a:t>
          </a:r>
        </a:p>
        <a:p>
          <a:r>
            <a:rPr lang="sv-SE" sz="1400" dirty="0">
              <a:latin typeface="Times New Roman" panose="02020603050405020304" pitchFamily="18" charset="0"/>
              <a:cs typeface="Times New Roman" panose="02020603050405020304" pitchFamily="18" charset="0"/>
            </a:rPr>
            <a:t>t.ex. Solvens II-direktivet, IDD och </a:t>
          </a:r>
          <a:r>
            <a:rPr lang="sv-SE" sz="1400" dirty="0" err="1">
              <a:latin typeface="Times New Roman" panose="02020603050405020304" pitchFamily="18" charset="0"/>
              <a:cs typeface="Times New Roman" panose="02020603050405020304" pitchFamily="18" charset="0"/>
            </a:rPr>
            <a:t>MiFID</a:t>
          </a:r>
          <a:endParaRPr lang="sv-SE" sz="1000" dirty="0">
            <a:latin typeface="Times New Roman" panose="02020603050405020304" pitchFamily="18" charset="0"/>
            <a:cs typeface="Times New Roman" panose="02020603050405020304" pitchFamily="18" charset="0"/>
          </a:endParaRPr>
        </a:p>
      </dgm:t>
    </dgm:pt>
    <dgm:pt modelId="{CB9F0F3B-5A17-42C3-915A-EF9A9F68B875}" type="parTrans" cxnId="{97E47093-A9AC-4862-9C3B-4A74978D0991}">
      <dgm:prSet/>
      <dgm:spPr/>
      <dgm:t>
        <a:bodyPr/>
        <a:lstStyle/>
        <a:p>
          <a:endParaRPr lang="sv-SE"/>
        </a:p>
      </dgm:t>
    </dgm:pt>
    <dgm:pt modelId="{D5452006-3637-4F2B-8C4E-0E23E48C54B8}" type="sibTrans" cxnId="{97E47093-A9AC-4862-9C3B-4A74978D0991}">
      <dgm:prSet/>
      <dgm:spPr/>
      <dgm:t>
        <a:bodyPr/>
        <a:lstStyle/>
        <a:p>
          <a:endParaRPr lang="sv-SE"/>
        </a:p>
      </dgm:t>
    </dgm:pt>
    <dgm:pt modelId="{EEB250E4-7A05-48E5-BF21-FF12FABB84B9}">
      <dgm:prSet phldrT="[Text]" custT="1"/>
      <dgm:spPr>
        <a:solidFill>
          <a:schemeClr val="accent2"/>
        </a:solidFill>
      </dgm:spPr>
      <dgm:t>
        <a:bodyPr/>
        <a:lstStyle/>
        <a:p>
          <a:r>
            <a:rPr lang="sv-SE" sz="1400" b="1" dirty="0">
              <a:latin typeface="Times New Roman" panose="02020603050405020304" pitchFamily="18" charset="0"/>
              <a:cs typeface="Times New Roman" panose="02020603050405020304" pitchFamily="18" charset="0"/>
            </a:rPr>
            <a:t>Svensk lag</a:t>
          </a:r>
        </a:p>
        <a:p>
          <a:r>
            <a:rPr lang="sv-SE" sz="1400" dirty="0">
              <a:latin typeface="Times New Roman" panose="02020603050405020304" pitchFamily="18" charset="0"/>
              <a:cs typeface="Times New Roman" panose="02020603050405020304" pitchFamily="18" charset="0"/>
            </a:rPr>
            <a:t>t.ex. FRL, LTF, LFD, LVM och rådgivningslagen</a:t>
          </a:r>
          <a:endParaRPr lang="sv-SE" sz="1100" dirty="0">
            <a:latin typeface="Times New Roman" panose="02020603050405020304" pitchFamily="18" charset="0"/>
            <a:cs typeface="Times New Roman" panose="02020603050405020304" pitchFamily="18" charset="0"/>
          </a:endParaRPr>
        </a:p>
      </dgm:t>
    </dgm:pt>
    <dgm:pt modelId="{5FDFAFC5-996B-42F7-9467-0E0A2A9C6567}" type="parTrans" cxnId="{D8F694FB-994C-447E-B90D-21E0A6174383}">
      <dgm:prSet/>
      <dgm:spPr/>
      <dgm:t>
        <a:bodyPr/>
        <a:lstStyle/>
        <a:p>
          <a:endParaRPr lang="sv-SE"/>
        </a:p>
      </dgm:t>
    </dgm:pt>
    <dgm:pt modelId="{EE3C89F5-3D55-44B9-9236-FE3FC2E2CBBF}" type="sibTrans" cxnId="{D8F694FB-994C-447E-B90D-21E0A6174383}">
      <dgm:prSet/>
      <dgm:spPr/>
      <dgm:t>
        <a:bodyPr/>
        <a:lstStyle/>
        <a:p>
          <a:endParaRPr lang="sv-SE"/>
        </a:p>
      </dgm:t>
    </dgm:pt>
    <dgm:pt modelId="{044DA959-C2CF-4344-ABCD-554ADD6887BB}">
      <dgm:prSet phldrT="[Text]" custT="1"/>
      <dgm:spPr>
        <a:solidFill>
          <a:schemeClr val="accent2"/>
        </a:solidFill>
      </dgm:spPr>
      <dgm:t>
        <a:bodyPr/>
        <a:lstStyle/>
        <a:p>
          <a:r>
            <a:rPr lang="sv-SE" sz="1400" b="1" dirty="0">
              <a:latin typeface="Times New Roman" panose="02020603050405020304" pitchFamily="18" charset="0"/>
              <a:cs typeface="Times New Roman" panose="02020603050405020304" pitchFamily="18" charset="0"/>
            </a:rPr>
            <a:t>Företagets egna riktlinjer</a:t>
          </a:r>
        </a:p>
      </dgm:t>
    </dgm:pt>
    <dgm:pt modelId="{F261E82F-76C5-4923-A673-FC6A653DFEC9}" type="parTrans" cxnId="{0A22224B-0FFA-4F07-806C-6DB3CE8829C1}">
      <dgm:prSet/>
      <dgm:spPr/>
      <dgm:t>
        <a:bodyPr/>
        <a:lstStyle/>
        <a:p>
          <a:endParaRPr lang="sv-SE"/>
        </a:p>
      </dgm:t>
    </dgm:pt>
    <dgm:pt modelId="{A2742857-4409-49F7-A089-8618E25D7604}" type="sibTrans" cxnId="{0A22224B-0FFA-4F07-806C-6DB3CE8829C1}">
      <dgm:prSet/>
      <dgm:spPr/>
      <dgm:t>
        <a:bodyPr/>
        <a:lstStyle/>
        <a:p>
          <a:endParaRPr lang="sv-SE"/>
        </a:p>
      </dgm:t>
    </dgm:pt>
    <dgm:pt modelId="{C8CFD295-CAE1-4FC1-BA8E-A16E89310FA1}">
      <dgm:prSet phldrT="[Text]" custT="1"/>
      <dgm:spPr>
        <a:solidFill>
          <a:schemeClr val="accent2"/>
        </a:solidFill>
      </dgm:spPr>
      <dgm:t>
        <a:bodyPr/>
        <a:lstStyle/>
        <a:p>
          <a:r>
            <a:rPr lang="sv-SE" sz="1400" b="1" dirty="0">
              <a:latin typeface="Times New Roman" panose="02020603050405020304" pitchFamily="18" charset="0"/>
              <a:cs typeface="Times New Roman" panose="02020603050405020304" pitchFamily="18" charset="0"/>
            </a:rPr>
            <a:t>Finansinspektionens      allmänna råd</a:t>
          </a:r>
        </a:p>
      </dgm:t>
    </dgm:pt>
    <dgm:pt modelId="{02417E3D-A7C3-44B2-A4D7-3D924CCC63D4}" type="parTrans" cxnId="{F93CA236-33E9-4996-98D0-40BE02D56EA3}">
      <dgm:prSet/>
      <dgm:spPr/>
      <dgm:t>
        <a:bodyPr/>
        <a:lstStyle/>
        <a:p>
          <a:endParaRPr lang="sv-SE"/>
        </a:p>
      </dgm:t>
    </dgm:pt>
    <dgm:pt modelId="{3BA446EB-320D-4379-B311-060E33E9F33D}" type="sibTrans" cxnId="{F93CA236-33E9-4996-98D0-40BE02D56EA3}">
      <dgm:prSet/>
      <dgm:spPr/>
      <dgm:t>
        <a:bodyPr/>
        <a:lstStyle/>
        <a:p>
          <a:endParaRPr lang="sv-SE"/>
        </a:p>
      </dgm:t>
    </dgm:pt>
    <dgm:pt modelId="{77BEF94D-4548-40E0-80EF-BCDA32A1F9C4}">
      <dgm:prSet phldrT="[Text]" custT="1"/>
      <dgm:spPr>
        <a:solidFill>
          <a:schemeClr val="accent2"/>
        </a:solidFill>
      </dgm:spPr>
      <dgm:t>
        <a:bodyPr/>
        <a:lstStyle/>
        <a:p>
          <a:r>
            <a:rPr lang="sv-SE" sz="1400" b="1" dirty="0">
              <a:latin typeface="Times New Roman" panose="02020603050405020304" pitchFamily="18" charset="0"/>
              <a:cs typeface="Times New Roman" panose="02020603050405020304" pitchFamily="18" charset="0"/>
            </a:rPr>
            <a:t>EIOPA, ESMA och </a:t>
          </a:r>
          <a:r>
            <a:rPr lang="sv-SE" sz="1400" b="1" dirty="0" err="1">
              <a:latin typeface="Times New Roman" panose="02020603050405020304" pitchFamily="18" charset="0"/>
              <a:cs typeface="Times New Roman" panose="02020603050405020304" pitchFamily="18" charset="0"/>
            </a:rPr>
            <a:t>EBA:s</a:t>
          </a:r>
          <a:r>
            <a:rPr lang="sv-SE" sz="1400" b="1" dirty="0">
              <a:latin typeface="Times New Roman" panose="02020603050405020304" pitchFamily="18" charset="0"/>
              <a:cs typeface="Times New Roman" panose="02020603050405020304" pitchFamily="18" charset="0"/>
            </a:rPr>
            <a:t> riktlinjer</a:t>
          </a:r>
        </a:p>
      </dgm:t>
    </dgm:pt>
    <dgm:pt modelId="{B1F2F835-BEE9-4948-BE9E-BA3ADFEB9429}" type="parTrans" cxnId="{4FC7D591-B635-40F2-8572-C95F546B1F7D}">
      <dgm:prSet/>
      <dgm:spPr/>
      <dgm:t>
        <a:bodyPr/>
        <a:lstStyle/>
        <a:p>
          <a:endParaRPr lang="sv-SE"/>
        </a:p>
      </dgm:t>
    </dgm:pt>
    <dgm:pt modelId="{6445541B-5AAA-4F75-A039-463F46E653F2}" type="sibTrans" cxnId="{4FC7D591-B635-40F2-8572-C95F546B1F7D}">
      <dgm:prSet/>
      <dgm:spPr/>
      <dgm:t>
        <a:bodyPr/>
        <a:lstStyle/>
        <a:p>
          <a:endParaRPr lang="sv-SE"/>
        </a:p>
      </dgm:t>
    </dgm:pt>
    <dgm:pt modelId="{E34CC0E3-4177-47EE-8D9C-F6C7F1FD60CF}">
      <dgm:prSet custT="1"/>
      <dgm:spPr>
        <a:solidFill>
          <a:schemeClr val="accent2"/>
        </a:solidFill>
      </dgm:spPr>
      <dgm:t>
        <a:bodyPr/>
        <a:lstStyle/>
        <a:p>
          <a:r>
            <a:rPr lang="sv-SE" sz="1400" b="1" dirty="0">
              <a:latin typeface="Times New Roman" panose="02020603050405020304" pitchFamily="18" charset="0"/>
              <a:cs typeface="Times New Roman" panose="02020603050405020304" pitchFamily="18" charset="0"/>
            </a:rPr>
            <a:t>God Standard </a:t>
          </a:r>
          <a:r>
            <a:rPr lang="sv-SE" sz="1400" dirty="0">
              <a:latin typeface="Times New Roman" panose="02020603050405020304" pitchFamily="18" charset="0"/>
              <a:cs typeface="Times New Roman" panose="02020603050405020304" pitchFamily="18" charset="0"/>
            </a:rPr>
            <a:t>(FRL och LTF) och </a:t>
          </a:r>
          <a:r>
            <a:rPr lang="sv-SE" sz="1400" b="1" dirty="0">
              <a:latin typeface="Times New Roman" panose="02020603050405020304" pitchFamily="18" charset="0"/>
              <a:cs typeface="Times New Roman" panose="02020603050405020304" pitchFamily="18" charset="0"/>
            </a:rPr>
            <a:t>God Sed </a:t>
          </a:r>
          <a:r>
            <a:rPr lang="sv-SE" sz="1400" dirty="0">
              <a:latin typeface="Times New Roman" panose="02020603050405020304" pitchFamily="18" charset="0"/>
              <a:cs typeface="Times New Roman" panose="02020603050405020304" pitchFamily="18" charset="0"/>
            </a:rPr>
            <a:t>(LFD och LVM)</a:t>
          </a:r>
        </a:p>
      </dgm:t>
    </dgm:pt>
    <dgm:pt modelId="{6E0F1671-D695-4BD0-85ED-290704275B99}" type="parTrans" cxnId="{547809E2-A6A1-4BC6-9ADA-FC1DE50B2D87}">
      <dgm:prSet/>
      <dgm:spPr/>
      <dgm:t>
        <a:bodyPr/>
        <a:lstStyle/>
        <a:p>
          <a:endParaRPr lang="sv-SE"/>
        </a:p>
      </dgm:t>
    </dgm:pt>
    <dgm:pt modelId="{F45F3928-E38F-4373-ADEF-8FFA31965851}" type="sibTrans" cxnId="{547809E2-A6A1-4BC6-9ADA-FC1DE50B2D87}">
      <dgm:prSet/>
      <dgm:spPr/>
      <dgm:t>
        <a:bodyPr/>
        <a:lstStyle/>
        <a:p>
          <a:endParaRPr lang="sv-SE"/>
        </a:p>
      </dgm:t>
    </dgm:pt>
    <dgm:pt modelId="{5F345DA1-7D5F-4167-91B9-BD45B5C5698B}">
      <dgm:prSet custT="1"/>
      <dgm:spPr>
        <a:solidFill>
          <a:schemeClr val="accent2"/>
        </a:solidFill>
      </dgm:spPr>
      <dgm:t>
        <a:bodyPr/>
        <a:lstStyle/>
        <a:p>
          <a:r>
            <a:rPr lang="sv-SE" sz="1400" b="1" dirty="0">
              <a:latin typeface="Times New Roman" panose="02020603050405020304" pitchFamily="18" charset="0"/>
              <a:cs typeface="Times New Roman" panose="02020603050405020304" pitchFamily="18" charset="0"/>
            </a:rPr>
            <a:t>Finansinspektionens föreskrifter </a:t>
          </a:r>
          <a:r>
            <a:rPr lang="sv-SE" sz="1400" dirty="0">
              <a:latin typeface="Times New Roman" panose="02020603050405020304" pitchFamily="18" charset="0"/>
              <a:cs typeface="Times New Roman" panose="02020603050405020304" pitchFamily="18" charset="0"/>
            </a:rPr>
            <a:t>(FFFS) och </a:t>
          </a:r>
          <a:r>
            <a:rPr lang="sv-SE" sz="1400" b="1" dirty="0">
              <a:latin typeface="Times New Roman" panose="02020603050405020304" pitchFamily="18" charset="0"/>
              <a:cs typeface="Times New Roman" panose="02020603050405020304" pitchFamily="18" charset="0"/>
            </a:rPr>
            <a:t>beslut</a:t>
          </a:r>
        </a:p>
      </dgm:t>
    </dgm:pt>
    <dgm:pt modelId="{FA51EBBF-88E8-4805-91D5-7E27C7988700}" type="parTrans" cxnId="{30E40177-828C-488F-823E-5B117E135A93}">
      <dgm:prSet/>
      <dgm:spPr/>
      <dgm:t>
        <a:bodyPr/>
        <a:lstStyle/>
        <a:p>
          <a:endParaRPr lang="sv-SE"/>
        </a:p>
      </dgm:t>
    </dgm:pt>
    <dgm:pt modelId="{C72C16C8-6786-4438-9FB5-98DEA3B7417C}" type="sibTrans" cxnId="{30E40177-828C-488F-823E-5B117E135A93}">
      <dgm:prSet/>
      <dgm:spPr/>
      <dgm:t>
        <a:bodyPr/>
        <a:lstStyle/>
        <a:p>
          <a:endParaRPr lang="sv-SE"/>
        </a:p>
      </dgm:t>
    </dgm:pt>
    <dgm:pt modelId="{5C39247E-200D-4818-AAE9-07CF23B9D652}">
      <dgm:prSet custT="1"/>
      <dgm:spPr>
        <a:solidFill>
          <a:schemeClr val="accent2"/>
        </a:solidFill>
      </dgm:spPr>
      <dgm:t>
        <a:bodyPr/>
        <a:lstStyle/>
        <a:p>
          <a:r>
            <a:rPr lang="sv-SE" sz="1400" b="1" dirty="0">
              <a:latin typeface="Times New Roman" panose="02020603050405020304" pitchFamily="18" charset="0"/>
              <a:cs typeface="Times New Roman" panose="02020603050405020304" pitchFamily="18" charset="0"/>
            </a:rPr>
            <a:t>Branschens egna regelverk och övervakning </a:t>
          </a:r>
          <a:r>
            <a:rPr lang="sv-SE" sz="1400" dirty="0">
              <a:latin typeface="Times New Roman" panose="02020603050405020304" pitchFamily="18" charset="0"/>
              <a:cs typeface="Times New Roman" panose="02020603050405020304" pitchFamily="18" charset="0"/>
            </a:rPr>
            <a:t>genom Svensk Försäkring, SFM, </a:t>
          </a:r>
          <a:r>
            <a:rPr lang="sv-SE" sz="1400" dirty="0" err="1">
              <a:latin typeface="Times New Roman" panose="02020603050405020304" pitchFamily="18" charset="0"/>
              <a:cs typeface="Times New Roman" panose="02020603050405020304" pitchFamily="18" charset="0"/>
            </a:rPr>
            <a:t>InsureSec</a:t>
          </a:r>
          <a:r>
            <a:rPr lang="sv-SE" sz="1400" dirty="0">
              <a:latin typeface="Times New Roman" panose="02020603050405020304" pitchFamily="18" charset="0"/>
              <a:cs typeface="Times New Roman" panose="02020603050405020304" pitchFamily="18" charset="0"/>
            </a:rPr>
            <a:t> och </a:t>
          </a:r>
          <a:r>
            <a:rPr lang="sv-SE" sz="1400" dirty="0" err="1">
              <a:latin typeface="Times New Roman" panose="02020603050405020304" pitchFamily="18" charset="0"/>
              <a:cs typeface="Times New Roman" panose="02020603050405020304" pitchFamily="18" charset="0"/>
            </a:rPr>
            <a:t>SwedSec</a:t>
          </a:r>
          <a:endParaRPr lang="sv-SE" sz="1400" dirty="0">
            <a:latin typeface="Times New Roman" panose="02020603050405020304" pitchFamily="18" charset="0"/>
            <a:cs typeface="Times New Roman" panose="02020603050405020304" pitchFamily="18" charset="0"/>
          </a:endParaRPr>
        </a:p>
      </dgm:t>
    </dgm:pt>
    <dgm:pt modelId="{2851C38F-40EB-48BF-AB9A-07252C1F552D}" type="parTrans" cxnId="{A73C7764-0589-48E5-B96E-9AF1DDE3093E}">
      <dgm:prSet/>
      <dgm:spPr/>
      <dgm:t>
        <a:bodyPr/>
        <a:lstStyle/>
        <a:p>
          <a:endParaRPr lang="sv-SE"/>
        </a:p>
      </dgm:t>
    </dgm:pt>
    <dgm:pt modelId="{2B86E684-670D-47A7-A5CC-D688BF13F0BF}" type="sibTrans" cxnId="{A73C7764-0589-48E5-B96E-9AF1DDE3093E}">
      <dgm:prSet/>
      <dgm:spPr/>
      <dgm:t>
        <a:bodyPr/>
        <a:lstStyle/>
        <a:p>
          <a:endParaRPr lang="sv-SE"/>
        </a:p>
      </dgm:t>
    </dgm:pt>
    <dgm:pt modelId="{C4C7788F-5C9B-4645-8E59-07B04C8AACE7}" type="pres">
      <dgm:prSet presAssocID="{CE052DAB-AA88-47E3-AECB-5CB4194C69ED}" presName="Name0" presStyleCnt="0">
        <dgm:presLayoutVars>
          <dgm:dir/>
          <dgm:animLvl val="lvl"/>
          <dgm:resizeHandles val="exact"/>
        </dgm:presLayoutVars>
      </dgm:prSet>
      <dgm:spPr/>
    </dgm:pt>
    <dgm:pt modelId="{B9767E4E-F69F-441D-8B00-E3FFB7633B50}" type="pres">
      <dgm:prSet presAssocID="{B9CB167A-E82D-40E2-A45C-E07593733C7D}" presName="Name8" presStyleCnt="0"/>
      <dgm:spPr/>
    </dgm:pt>
    <dgm:pt modelId="{50F8EBBB-B942-497B-AF50-679BA46DD6A0}" type="pres">
      <dgm:prSet presAssocID="{B9CB167A-E82D-40E2-A45C-E07593733C7D}" presName="level" presStyleLbl="node1" presStyleIdx="0" presStyleCnt="9" custScaleY="124140" custLinFactNeighborX="-1987" custLinFactNeighborY="3609">
        <dgm:presLayoutVars>
          <dgm:chMax val="1"/>
          <dgm:bulletEnabled val="1"/>
        </dgm:presLayoutVars>
      </dgm:prSet>
      <dgm:spPr/>
    </dgm:pt>
    <dgm:pt modelId="{3FADAE0A-FA93-4A4E-B4E0-2000E11845E2}" type="pres">
      <dgm:prSet presAssocID="{B9CB167A-E82D-40E2-A45C-E07593733C7D}" presName="levelTx" presStyleLbl="revTx" presStyleIdx="0" presStyleCnt="0">
        <dgm:presLayoutVars>
          <dgm:chMax val="1"/>
          <dgm:bulletEnabled val="1"/>
        </dgm:presLayoutVars>
      </dgm:prSet>
      <dgm:spPr/>
    </dgm:pt>
    <dgm:pt modelId="{75027F82-96E3-4F47-97D4-99D24E63AAEF}" type="pres">
      <dgm:prSet presAssocID="{DEB93DF3-6605-4EB1-A0BA-6B0B8D381F77}" presName="Name8" presStyleCnt="0"/>
      <dgm:spPr/>
    </dgm:pt>
    <dgm:pt modelId="{922441DE-C2F6-4A2C-8B6F-4FEF024075D2}" type="pres">
      <dgm:prSet presAssocID="{DEB93DF3-6605-4EB1-A0BA-6B0B8D381F77}" presName="level" presStyleLbl="node1" presStyleIdx="1" presStyleCnt="9" custScaleY="111324">
        <dgm:presLayoutVars>
          <dgm:chMax val="1"/>
          <dgm:bulletEnabled val="1"/>
        </dgm:presLayoutVars>
      </dgm:prSet>
      <dgm:spPr/>
    </dgm:pt>
    <dgm:pt modelId="{30928A58-39D1-4669-BFF4-C953CEFAAAF2}" type="pres">
      <dgm:prSet presAssocID="{DEB93DF3-6605-4EB1-A0BA-6B0B8D381F77}" presName="levelTx" presStyleLbl="revTx" presStyleIdx="0" presStyleCnt="0">
        <dgm:presLayoutVars>
          <dgm:chMax val="1"/>
          <dgm:bulletEnabled val="1"/>
        </dgm:presLayoutVars>
      </dgm:prSet>
      <dgm:spPr/>
    </dgm:pt>
    <dgm:pt modelId="{5EC62D7A-9F5B-4DFD-9B45-40DF59451EA7}" type="pres">
      <dgm:prSet presAssocID="{EEB250E4-7A05-48E5-BF21-FF12FABB84B9}" presName="Name8" presStyleCnt="0"/>
      <dgm:spPr/>
    </dgm:pt>
    <dgm:pt modelId="{3C0CE2BF-C62A-480D-B15F-5C6743A3F304}" type="pres">
      <dgm:prSet presAssocID="{EEB250E4-7A05-48E5-BF21-FF12FABB84B9}" presName="level" presStyleLbl="node1" presStyleIdx="2" presStyleCnt="9">
        <dgm:presLayoutVars>
          <dgm:chMax val="1"/>
          <dgm:bulletEnabled val="1"/>
        </dgm:presLayoutVars>
      </dgm:prSet>
      <dgm:spPr/>
    </dgm:pt>
    <dgm:pt modelId="{5C18182C-5112-4281-A5A7-2C1FA992C536}" type="pres">
      <dgm:prSet presAssocID="{EEB250E4-7A05-48E5-BF21-FF12FABB84B9}" presName="levelTx" presStyleLbl="revTx" presStyleIdx="0" presStyleCnt="0">
        <dgm:presLayoutVars>
          <dgm:chMax val="1"/>
          <dgm:bulletEnabled val="1"/>
        </dgm:presLayoutVars>
      </dgm:prSet>
      <dgm:spPr/>
    </dgm:pt>
    <dgm:pt modelId="{906A75E1-B009-4274-854B-7CD99C740EE4}" type="pres">
      <dgm:prSet presAssocID="{5F345DA1-7D5F-4167-91B9-BD45B5C5698B}" presName="Name8" presStyleCnt="0"/>
      <dgm:spPr/>
    </dgm:pt>
    <dgm:pt modelId="{59B6A440-965B-43A7-AB82-3039CC478C16}" type="pres">
      <dgm:prSet presAssocID="{5F345DA1-7D5F-4167-91B9-BD45B5C5698B}" presName="level" presStyleLbl="node1" presStyleIdx="3" presStyleCnt="9">
        <dgm:presLayoutVars>
          <dgm:chMax val="1"/>
          <dgm:bulletEnabled val="1"/>
        </dgm:presLayoutVars>
      </dgm:prSet>
      <dgm:spPr/>
    </dgm:pt>
    <dgm:pt modelId="{98C76FF6-6156-440C-9D60-BD86D93876BF}" type="pres">
      <dgm:prSet presAssocID="{5F345DA1-7D5F-4167-91B9-BD45B5C5698B}" presName="levelTx" presStyleLbl="revTx" presStyleIdx="0" presStyleCnt="0">
        <dgm:presLayoutVars>
          <dgm:chMax val="1"/>
          <dgm:bulletEnabled val="1"/>
        </dgm:presLayoutVars>
      </dgm:prSet>
      <dgm:spPr/>
    </dgm:pt>
    <dgm:pt modelId="{78BC62E6-15A9-43E6-972B-696A1DB8828D}" type="pres">
      <dgm:prSet presAssocID="{5C39247E-200D-4818-AAE9-07CF23B9D652}" presName="Name8" presStyleCnt="0"/>
      <dgm:spPr/>
    </dgm:pt>
    <dgm:pt modelId="{F2313244-D6A5-46B5-A5C9-CBC3D716A8C2}" type="pres">
      <dgm:prSet presAssocID="{5C39247E-200D-4818-AAE9-07CF23B9D652}" presName="level" presStyleLbl="node1" presStyleIdx="4" presStyleCnt="9">
        <dgm:presLayoutVars>
          <dgm:chMax val="1"/>
          <dgm:bulletEnabled val="1"/>
        </dgm:presLayoutVars>
      </dgm:prSet>
      <dgm:spPr/>
    </dgm:pt>
    <dgm:pt modelId="{7BE43E95-B2D8-4F0F-983D-CA452B6D8B6B}" type="pres">
      <dgm:prSet presAssocID="{5C39247E-200D-4818-AAE9-07CF23B9D652}" presName="levelTx" presStyleLbl="revTx" presStyleIdx="0" presStyleCnt="0">
        <dgm:presLayoutVars>
          <dgm:chMax val="1"/>
          <dgm:bulletEnabled val="1"/>
        </dgm:presLayoutVars>
      </dgm:prSet>
      <dgm:spPr/>
    </dgm:pt>
    <dgm:pt modelId="{9328D4E1-5A60-40DB-816A-46901FDD1FD8}" type="pres">
      <dgm:prSet presAssocID="{E34CC0E3-4177-47EE-8D9C-F6C7F1FD60CF}" presName="Name8" presStyleCnt="0"/>
      <dgm:spPr/>
    </dgm:pt>
    <dgm:pt modelId="{53C66D37-2F2E-48E5-B429-C6EC5666097E}" type="pres">
      <dgm:prSet presAssocID="{E34CC0E3-4177-47EE-8D9C-F6C7F1FD60CF}" presName="level" presStyleLbl="node1" presStyleIdx="5" presStyleCnt="9">
        <dgm:presLayoutVars>
          <dgm:chMax val="1"/>
          <dgm:bulletEnabled val="1"/>
        </dgm:presLayoutVars>
      </dgm:prSet>
      <dgm:spPr/>
    </dgm:pt>
    <dgm:pt modelId="{9E3F9289-8628-4081-B6E6-22E5A363297C}" type="pres">
      <dgm:prSet presAssocID="{E34CC0E3-4177-47EE-8D9C-F6C7F1FD60CF}" presName="levelTx" presStyleLbl="revTx" presStyleIdx="0" presStyleCnt="0">
        <dgm:presLayoutVars>
          <dgm:chMax val="1"/>
          <dgm:bulletEnabled val="1"/>
        </dgm:presLayoutVars>
      </dgm:prSet>
      <dgm:spPr/>
    </dgm:pt>
    <dgm:pt modelId="{C29A29F2-D691-4568-ACEE-B2448DDFC47F}" type="pres">
      <dgm:prSet presAssocID="{C8CFD295-CAE1-4FC1-BA8E-A16E89310FA1}" presName="Name8" presStyleCnt="0"/>
      <dgm:spPr/>
    </dgm:pt>
    <dgm:pt modelId="{3E37584A-9BFD-4D25-B1E7-DD49F01994D0}" type="pres">
      <dgm:prSet presAssocID="{C8CFD295-CAE1-4FC1-BA8E-A16E89310FA1}" presName="level" presStyleLbl="node1" presStyleIdx="6" presStyleCnt="9" custScaleY="91555">
        <dgm:presLayoutVars>
          <dgm:chMax val="1"/>
          <dgm:bulletEnabled val="1"/>
        </dgm:presLayoutVars>
      </dgm:prSet>
      <dgm:spPr/>
    </dgm:pt>
    <dgm:pt modelId="{D600C2D9-42DC-400C-8787-DDA1FCE1D6B7}" type="pres">
      <dgm:prSet presAssocID="{C8CFD295-CAE1-4FC1-BA8E-A16E89310FA1}" presName="levelTx" presStyleLbl="revTx" presStyleIdx="0" presStyleCnt="0">
        <dgm:presLayoutVars>
          <dgm:chMax val="1"/>
          <dgm:bulletEnabled val="1"/>
        </dgm:presLayoutVars>
      </dgm:prSet>
      <dgm:spPr/>
    </dgm:pt>
    <dgm:pt modelId="{4F4463D3-2F7D-4B72-8EB4-7F70C5FCD436}" type="pres">
      <dgm:prSet presAssocID="{77BEF94D-4548-40E0-80EF-BCDA32A1F9C4}" presName="Name8" presStyleCnt="0"/>
      <dgm:spPr/>
    </dgm:pt>
    <dgm:pt modelId="{2690D705-6707-43F4-9F08-B61B9D7E57B8}" type="pres">
      <dgm:prSet presAssocID="{77BEF94D-4548-40E0-80EF-BCDA32A1F9C4}" presName="level" presStyleLbl="node1" presStyleIdx="7" presStyleCnt="9">
        <dgm:presLayoutVars>
          <dgm:chMax val="1"/>
          <dgm:bulletEnabled val="1"/>
        </dgm:presLayoutVars>
      </dgm:prSet>
      <dgm:spPr/>
    </dgm:pt>
    <dgm:pt modelId="{258550D0-2F48-4ACF-9E9E-D468B402C949}" type="pres">
      <dgm:prSet presAssocID="{77BEF94D-4548-40E0-80EF-BCDA32A1F9C4}" presName="levelTx" presStyleLbl="revTx" presStyleIdx="0" presStyleCnt="0">
        <dgm:presLayoutVars>
          <dgm:chMax val="1"/>
          <dgm:bulletEnabled val="1"/>
        </dgm:presLayoutVars>
      </dgm:prSet>
      <dgm:spPr/>
    </dgm:pt>
    <dgm:pt modelId="{AA630F7D-3098-4205-8F94-BFDC395938C7}" type="pres">
      <dgm:prSet presAssocID="{044DA959-C2CF-4344-ABCD-554ADD6887BB}" presName="Name8" presStyleCnt="0"/>
      <dgm:spPr/>
    </dgm:pt>
    <dgm:pt modelId="{0CAB5365-9999-4580-9ED5-95A54E1304EF}" type="pres">
      <dgm:prSet presAssocID="{044DA959-C2CF-4344-ABCD-554ADD6887BB}" presName="level" presStyleLbl="node1" presStyleIdx="8" presStyleCnt="9" custScaleY="147121">
        <dgm:presLayoutVars>
          <dgm:chMax val="1"/>
          <dgm:bulletEnabled val="1"/>
        </dgm:presLayoutVars>
      </dgm:prSet>
      <dgm:spPr/>
    </dgm:pt>
    <dgm:pt modelId="{9DC1716F-AAC8-46B1-8D0B-4A3BE946CCA1}" type="pres">
      <dgm:prSet presAssocID="{044DA959-C2CF-4344-ABCD-554ADD6887BB}" presName="levelTx" presStyleLbl="revTx" presStyleIdx="0" presStyleCnt="0">
        <dgm:presLayoutVars>
          <dgm:chMax val="1"/>
          <dgm:bulletEnabled val="1"/>
        </dgm:presLayoutVars>
      </dgm:prSet>
      <dgm:spPr/>
    </dgm:pt>
  </dgm:ptLst>
  <dgm:cxnLst>
    <dgm:cxn modelId="{3CD83507-6E5E-4A0B-BE08-6BCF07B84A90}" type="presOf" srcId="{DEB93DF3-6605-4EB1-A0BA-6B0B8D381F77}" destId="{30928A58-39D1-4669-BFF4-C953CEFAAAF2}" srcOrd="1" destOrd="0" presId="urn:microsoft.com/office/officeart/2005/8/layout/pyramid3"/>
    <dgm:cxn modelId="{E953D112-5043-4EA5-A04F-213273C9EBEF}" type="presOf" srcId="{77BEF94D-4548-40E0-80EF-BCDA32A1F9C4}" destId="{2690D705-6707-43F4-9F08-B61B9D7E57B8}" srcOrd="0" destOrd="0" presId="urn:microsoft.com/office/officeart/2005/8/layout/pyramid3"/>
    <dgm:cxn modelId="{93569128-2DF8-437D-AE1C-1AD563DA2B8D}" type="presOf" srcId="{E34CC0E3-4177-47EE-8D9C-F6C7F1FD60CF}" destId="{53C66D37-2F2E-48E5-B429-C6EC5666097E}" srcOrd="0" destOrd="0" presId="urn:microsoft.com/office/officeart/2005/8/layout/pyramid3"/>
    <dgm:cxn modelId="{F93CA236-33E9-4996-98D0-40BE02D56EA3}" srcId="{CE052DAB-AA88-47E3-AECB-5CB4194C69ED}" destId="{C8CFD295-CAE1-4FC1-BA8E-A16E89310FA1}" srcOrd="6" destOrd="0" parTransId="{02417E3D-A7C3-44B2-A4D7-3D924CCC63D4}" sibTransId="{3BA446EB-320D-4379-B311-060E33E9F33D}"/>
    <dgm:cxn modelId="{51D9AD62-42D9-44C5-B742-B887471A2B20}" type="presOf" srcId="{5F345DA1-7D5F-4167-91B9-BD45B5C5698B}" destId="{59B6A440-965B-43A7-AB82-3039CC478C16}" srcOrd="0" destOrd="0" presId="urn:microsoft.com/office/officeart/2005/8/layout/pyramid3"/>
    <dgm:cxn modelId="{A73C7764-0589-48E5-B96E-9AF1DDE3093E}" srcId="{CE052DAB-AA88-47E3-AECB-5CB4194C69ED}" destId="{5C39247E-200D-4818-AAE9-07CF23B9D652}" srcOrd="4" destOrd="0" parTransId="{2851C38F-40EB-48BF-AB9A-07252C1F552D}" sibTransId="{2B86E684-670D-47A7-A5CC-D688BF13F0BF}"/>
    <dgm:cxn modelId="{0A22224B-0FFA-4F07-806C-6DB3CE8829C1}" srcId="{CE052DAB-AA88-47E3-AECB-5CB4194C69ED}" destId="{044DA959-C2CF-4344-ABCD-554ADD6887BB}" srcOrd="8" destOrd="0" parTransId="{F261E82F-76C5-4923-A673-FC6A653DFEC9}" sibTransId="{A2742857-4409-49F7-A089-8618E25D7604}"/>
    <dgm:cxn modelId="{AAE38A4D-3C03-4DCC-B4FB-7DA5C238484B}" type="presOf" srcId="{5F345DA1-7D5F-4167-91B9-BD45B5C5698B}" destId="{98C76FF6-6156-440C-9D60-BD86D93876BF}" srcOrd="1" destOrd="0" presId="urn:microsoft.com/office/officeart/2005/8/layout/pyramid3"/>
    <dgm:cxn modelId="{7063A050-069C-4D20-938C-6AEC0969EB62}" type="presOf" srcId="{5C39247E-200D-4818-AAE9-07CF23B9D652}" destId="{7BE43E95-B2D8-4F0F-983D-CA452B6D8B6B}" srcOrd="1" destOrd="0" presId="urn:microsoft.com/office/officeart/2005/8/layout/pyramid3"/>
    <dgm:cxn modelId="{3E203C52-3805-451D-BB43-216C77948F8E}" type="presOf" srcId="{E34CC0E3-4177-47EE-8D9C-F6C7F1FD60CF}" destId="{9E3F9289-8628-4081-B6E6-22E5A363297C}" srcOrd="1" destOrd="0" presId="urn:microsoft.com/office/officeart/2005/8/layout/pyramid3"/>
    <dgm:cxn modelId="{30E40177-828C-488F-823E-5B117E135A93}" srcId="{CE052DAB-AA88-47E3-AECB-5CB4194C69ED}" destId="{5F345DA1-7D5F-4167-91B9-BD45B5C5698B}" srcOrd="3" destOrd="0" parTransId="{FA51EBBF-88E8-4805-91D5-7E27C7988700}" sibTransId="{C72C16C8-6786-4438-9FB5-98DEA3B7417C}"/>
    <dgm:cxn modelId="{F6AF1657-AFE8-46C1-A5DA-B305104D756C}" type="presOf" srcId="{C8CFD295-CAE1-4FC1-BA8E-A16E89310FA1}" destId="{3E37584A-9BFD-4D25-B1E7-DD49F01994D0}" srcOrd="0" destOrd="0" presId="urn:microsoft.com/office/officeart/2005/8/layout/pyramid3"/>
    <dgm:cxn modelId="{9633BE79-7F7D-4D50-AED0-4ECDE4ED0624}" type="presOf" srcId="{B9CB167A-E82D-40E2-A45C-E07593733C7D}" destId="{3FADAE0A-FA93-4A4E-B4E0-2000E11845E2}" srcOrd="1" destOrd="0" presId="urn:microsoft.com/office/officeart/2005/8/layout/pyramid3"/>
    <dgm:cxn modelId="{A9DC2183-D9A2-4D58-9682-093DCEAA8DFE}" type="presOf" srcId="{DEB93DF3-6605-4EB1-A0BA-6B0B8D381F77}" destId="{922441DE-C2F6-4A2C-8B6F-4FEF024075D2}" srcOrd="0" destOrd="0" presId="urn:microsoft.com/office/officeart/2005/8/layout/pyramid3"/>
    <dgm:cxn modelId="{1DE4798B-BA60-472F-A19F-1F6EF24D11E3}" type="presOf" srcId="{CE052DAB-AA88-47E3-AECB-5CB4194C69ED}" destId="{C4C7788F-5C9B-4645-8E59-07B04C8AACE7}" srcOrd="0" destOrd="0" presId="urn:microsoft.com/office/officeart/2005/8/layout/pyramid3"/>
    <dgm:cxn modelId="{5F787990-6AFE-40B3-9795-92DE64F862C9}" type="presOf" srcId="{77BEF94D-4548-40E0-80EF-BCDA32A1F9C4}" destId="{258550D0-2F48-4ACF-9E9E-D468B402C949}" srcOrd="1" destOrd="0" presId="urn:microsoft.com/office/officeart/2005/8/layout/pyramid3"/>
    <dgm:cxn modelId="{4FC7D591-B635-40F2-8572-C95F546B1F7D}" srcId="{CE052DAB-AA88-47E3-AECB-5CB4194C69ED}" destId="{77BEF94D-4548-40E0-80EF-BCDA32A1F9C4}" srcOrd="7" destOrd="0" parTransId="{B1F2F835-BEE9-4948-BE9E-BA3ADFEB9429}" sibTransId="{6445541B-5AAA-4F75-A039-463F46E653F2}"/>
    <dgm:cxn modelId="{7AC47D92-5667-4F93-B6F9-ACDAC7DF371A}" type="presOf" srcId="{B9CB167A-E82D-40E2-A45C-E07593733C7D}" destId="{50F8EBBB-B942-497B-AF50-679BA46DD6A0}" srcOrd="0" destOrd="0" presId="urn:microsoft.com/office/officeart/2005/8/layout/pyramid3"/>
    <dgm:cxn modelId="{97E47093-A9AC-4862-9C3B-4A74978D0991}" srcId="{CE052DAB-AA88-47E3-AECB-5CB4194C69ED}" destId="{DEB93DF3-6605-4EB1-A0BA-6B0B8D381F77}" srcOrd="1" destOrd="0" parTransId="{CB9F0F3B-5A17-42C3-915A-EF9A9F68B875}" sibTransId="{D5452006-3637-4F2B-8C4E-0E23E48C54B8}"/>
    <dgm:cxn modelId="{91B01BA0-87C9-4397-959E-9514C3226329}" type="presOf" srcId="{044DA959-C2CF-4344-ABCD-554ADD6887BB}" destId="{0CAB5365-9999-4580-9ED5-95A54E1304EF}" srcOrd="0" destOrd="0" presId="urn:microsoft.com/office/officeart/2005/8/layout/pyramid3"/>
    <dgm:cxn modelId="{0ACD10B6-18A4-4E33-8343-9753B13C9AC7}" type="presOf" srcId="{EEB250E4-7A05-48E5-BF21-FF12FABB84B9}" destId="{3C0CE2BF-C62A-480D-B15F-5C6743A3F304}" srcOrd="0" destOrd="0" presId="urn:microsoft.com/office/officeart/2005/8/layout/pyramid3"/>
    <dgm:cxn modelId="{7440A0CD-2742-464C-9A04-37D7A0028E0C}" type="presOf" srcId="{044DA959-C2CF-4344-ABCD-554ADD6887BB}" destId="{9DC1716F-AAC8-46B1-8D0B-4A3BE946CCA1}" srcOrd="1" destOrd="0" presId="urn:microsoft.com/office/officeart/2005/8/layout/pyramid3"/>
    <dgm:cxn modelId="{D8D550D7-A8C3-4F3F-9F0F-DA369A293CA8}" type="presOf" srcId="{EEB250E4-7A05-48E5-BF21-FF12FABB84B9}" destId="{5C18182C-5112-4281-A5A7-2C1FA992C536}" srcOrd="1" destOrd="0" presId="urn:microsoft.com/office/officeart/2005/8/layout/pyramid3"/>
    <dgm:cxn modelId="{547809E2-A6A1-4BC6-9ADA-FC1DE50B2D87}" srcId="{CE052DAB-AA88-47E3-AECB-5CB4194C69ED}" destId="{E34CC0E3-4177-47EE-8D9C-F6C7F1FD60CF}" srcOrd="5" destOrd="0" parTransId="{6E0F1671-D695-4BD0-85ED-290704275B99}" sibTransId="{F45F3928-E38F-4373-ADEF-8FFA31965851}"/>
    <dgm:cxn modelId="{D544F9E2-5A79-4B61-9EC0-71EC38B0D656}" type="presOf" srcId="{5C39247E-200D-4818-AAE9-07CF23B9D652}" destId="{F2313244-D6A5-46B5-A5C9-CBC3D716A8C2}" srcOrd="0" destOrd="0" presId="urn:microsoft.com/office/officeart/2005/8/layout/pyramid3"/>
    <dgm:cxn modelId="{801B6BF4-88F3-4C61-AA13-B7E285B27295}" srcId="{CE052DAB-AA88-47E3-AECB-5CB4194C69ED}" destId="{B9CB167A-E82D-40E2-A45C-E07593733C7D}" srcOrd="0" destOrd="0" parTransId="{9787A3EE-C732-49F1-947C-D9F1B11B20E0}" sibTransId="{D2A6B185-DA4E-403B-A1DB-83BB4BA69FEC}"/>
    <dgm:cxn modelId="{D8F694FB-994C-447E-B90D-21E0A6174383}" srcId="{CE052DAB-AA88-47E3-AECB-5CB4194C69ED}" destId="{EEB250E4-7A05-48E5-BF21-FF12FABB84B9}" srcOrd="2" destOrd="0" parTransId="{5FDFAFC5-996B-42F7-9467-0E0A2A9C6567}" sibTransId="{EE3C89F5-3D55-44B9-9236-FE3FC2E2CBBF}"/>
    <dgm:cxn modelId="{C8A18DFD-5F8C-4BE6-B7C0-E565B88652A3}" type="presOf" srcId="{C8CFD295-CAE1-4FC1-BA8E-A16E89310FA1}" destId="{D600C2D9-42DC-400C-8787-DDA1FCE1D6B7}" srcOrd="1" destOrd="0" presId="urn:microsoft.com/office/officeart/2005/8/layout/pyramid3"/>
    <dgm:cxn modelId="{E658132E-E9C3-4AE0-826A-8D829896C8EC}" type="presParOf" srcId="{C4C7788F-5C9B-4645-8E59-07B04C8AACE7}" destId="{B9767E4E-F69F-441D-8B00-E3FFB7633B50}" srcOrd="0" destOrd="0" presId="urn:microsoft.com/office/officeart/2005/8/layout/pyramid3"/>
    <dgm:cxn modelId="{F6285BC1-F6AA-491C-9A49-5F6B7591666C}" type="presParOf" srcId="{B9767E4E-F69F-441D-8B00-E3FFB7633B50}" destId="{50F8EBBB-B942-497B-AF50-679BA46DD6A0}" srcOrd="0" destOrd="0" presId="urn:microsoft.com/office/officeart/2005/8/layout/pyramid3"/>
    <dgm:cxn modelId="{D7EEE795-B9A8-4691-9543-2D735609234F}" type="presParOf" srcId="{B9767E4E-F69F-441D-8B00-E3FFB7633B50}" destId="{3FADAE0A-FA93-4A4E-B4E0-2000E11845E2}" srcOrd="1" destOrd="0" presId="urn:microsoft.com/office/officeart/2005/8/layout/pyramid3"/>
    <dgm:cxn modelId="{723D762A-81E7-4019-92BA-0E2FB7875094}" type="presParOf" srcId="{C4C7788F-5C9B-4645-8E59-07B04C8AACE7}" destId="{75027F82-96E3-4F47-97D4-99D24E63AAEF}" srcOrd="1" destOrd="0" presId="urn:microsoft.com/office/officeart/2005/8/layout/pyramid3"/>
    <dgm:cxn modelId="{F1806D5B-FE88-4636-B65A-00A051F4F38B}" type="presParOf" srcId="{75027F82-96E3-4F47-97D4-99D24E63AAEF}" destId="{922441DE-C2F6-4A2C-8B6F-4FEF024075D2}" srcOrd="0" destOrd="0" presId="urn:microsoft.com/office/officeart/2005/8/layout/pyramid3"/>
    <dgm:cxn modelId="{BFB10AF4-7C4F-4536-AEBC-9506A8514D48}" type="presParOf" srcId="{75027F82-96E3-4F47-97D4-99D24E63AAEF}" destId="{30928A58-39D1-4669-BFF4-C953CEFAAAF2}" srcOrd="1" destOrd="0" presId="urn:microsoft.com/office/officeart/2005/8/layout/pyramid3"/>
    <dgm:cxn modelId="{BAD4E31B-B834-43F8-912D-EE397F0B9FF5}" type="presParOf" srcId="{C4C7788F-5C9B-4645-8E59-07B04C8AACE7}" destId="{5EC62D7A-9F5B-4DFD-9B45-40DF59451EA7}" srcOrd="2" destOrd="0" presId="urn:microsoft.com/office/officeart/2005/8/layout/pyramid3"/>
    <dgm:cxn modelId="{671E4A9B-AE78-4166-B454-4B6D324D37B5}" type="presParOf" srcId="{5EC62D7A-9F5B-4DFD-9B45-40DF59451EA7}" destId="{3C0CE2BF-C62A-480D-B15F-5C6743A3F304}" srcOrd="0" destOrd="0" presId="urn:microsoft.com/office/officeart/2005/8/layout/pyramid3"/>
    <dgm:cxn modelId="{8B582337-ABEA-44F1-9ACC-D8D1C214A69E}" type="presParOf" srcId="{5EC62D7A-9F5B-4DFD-9B45-40DF59451EA7}" destId="{5C18182C-5112-4281-A5A7-2C1FA992C536}" srcOrd="1" destOrd="0" presId="urn:microsoft.com/office/officeart/2005/8/layout/pyramid3"/>
    <dgm:cxn modelId="{DE30BA7A-BE35-4375-9A28-10494BD6B609}" type="presParOf" srcId="{C4C7788F-5C9B-4645-8E59-07B04C8AACE7}" destId="{906A75E1-B009-4274-854B-7CD99C740EE4}" srcOrd="3" destOrd="0" presId="urn:microsoft.com/office/officeart/2005/8/layout/pyramid3"/>
    <dgm:cxn modelId="{FD3363F5-34D5-4FD5-8A07-9B1C85D48CC7}" type="presParOf" srcId="{906A75E1-B009-4274-854B-7CD99C740EE4}" destId="{59B6A440-965B-43A7-AB82-3039CC478C16}" srcOrd="0" destOrd="0" presId="urn:microsoft.com/office/officeart/2005/8/layout/pyramid3"/>
    <dgm:cxn modelId="{3C18E72E-20C6-4F71-8ACA-81A765DEDBF6}" type="presParOf" srcId="{906A75E1-B009-4274-854B-7CD99C740EE4}" destId="{98C76FF6-6156-440C-9D60-BD86D93876BF}" srcOrd="1" destOrd="0" presId="urn:microsoft.com/office/officeart/2005/8/layout/pyramid3"/>
    <dgm:cxn modelId="{68AE5585-05E1-4794-96B2-3715955E0738}" type="presParOf" srcId="{C4C7788F-5C9B-4645-8E59-07B04C8AACE7}" destId="{78BC62E6-15A9-43E6-972B-696A1DB8828D}" srcOrd="4" destOrd="0" presId="urn:microsoft.com/office/officeart/2005/8/layout/pyramid3"/>
    <dgm:cxn modelId="{D652E6AE-EAA8-490A-A1D3-0C1BE3380C04}" type="presParOf" srcId="{78BC62E6-15A9-43E6-972B-696A1DB8828D}" destId="{F2313244-D6A5-46B5-A5C9-CBC3D716A8C2}" srcOrd="0" destOrd="0" presId="urn:microsoft.com/office/officeart/2005/8/layout/pyramid3"/>
    <dgm:cxn modelId="{6D540FE5-7675-4710-8828-EA683EB39CDA}" type="presParOf" srcId="{78BC62E6-15A9-43E6-972B-696A1DB8828D}" destId="{7BE43E95-B2D8-4F0F-983D-CA452B6D8B6B}" srcOrd="1" destOrd="0" presId="urn:microsoft.com/office/officeart/2005/8/layout/pyramid3"/>
    <dgm:cxn modelId="{C894A465-1DFE-43A5-B652-BBF74F613AEA}" type="presParOf" srcId="{C4C7788F-5C9B-4645-8E59-07B04C8AACE7}" destId="{9328D4E1-5A60-40DB-816A-46901FDD1FD8}" srcOrd="5" destOrd="0" presId="urn:microsoft.com/office/officeart/2005/8/layout/pyramid3"/>
    <dgm:cxn modelId="{5A9C5C48-3777-458A-BFF8-F279FA7F1531}" type="presParOf" srcId="{9328D4E1-5A60-40DB-816A-46901FDD1FD8}" destId="{53C66D37-2F2E-48E5-B429-C6EC5666097E}" srcOrd="0" destOrd="0" presId="urn:microsoft.com/office/officeart/2005/8/layout/pyramid3"/>
    <dgm:cxn modelId="{297548A6-C91E-4E1F-9878-D1E2B2698D76}" type="presParOf" srcId="{9328D4E1-5A60-40DB-816A-46901FDD1FD8}" destId="{9E3F9289-8628-4081-B6E6-22E5A363297C}" srcOrd="1" destOrd="0" presId="urn:microsoft.com/office/officeart/2005/8/layout/pyramid3"/>
    <dgm:cxn modelId="{D5E3A22C-80AD-4DF3-8D10-47CB4908E257}" type="presParOf" srcId="{C4C7788F-5C9B-4645-8E59-07B04C8AACE7}" destId="{C29A29F2-D691-4568-ACEE-B2448DDFC47F}" srcOrd="6" destOrd="0" presId="urn:microsoft.com/office/officeart/2005/8/layout/pyramid3"/>
    <dgm:cxn modelId="{8F54C624-53EF-4548-9EB2-40A4888533EE}" type="presParOf" srcId="{C29A29F2-D691-4568-ACEE-B2448DDFC47F}" destId="{3E37584A-9BFD-4D25-B1E7-DD49F01994D0}" srcOrd="0" destOrd="0" presId="urn:microsoft.com/office/officeart/2005/8/layout/pyramid3"/>
    <dgm:cxn modelId="{30AEFC41-53AB-4AFB-9BE9-5139F5C6C533}" type="presParOf" srcId="{C29A29F2-D691-4568-ACEE-B2448DDFC47F}" destId="{D600C2D9-42DC-400C-8787-DDA1FCE1D6B7}" srcOrd="1" destOrd="0" presId="urn:microsoft.com/office/officeart/2005/8/layout/pyramid3"/>
    <dgm:cxn modelId="{583AEE33-98D2-4DE9-AEA1-F5973282D653}" type="presParOf" srcId="{C4C7788F-5C9B-4645-8E59-07B04C8AACE7}" destId="{4F4463D3-2F7D-4B72-8EB4-7F70C5FCD436}" srcOrd="7" destOrd="0" presId="urn:microsoft.com/office/officeart/2005/8/layout/pyramid3"/>
    <dgm:cxn modelId="{946930D3-11A8-4833-9DDC-09933F448C09}" type="presParOf" srcId="{4F4463D3-2F7D-4B72-8EB4-7F70C5FCD436}" destId="{2690D705-6707-43F4-9F08-B61B9D7E57B8}" srcOrd="0" destOrd="0" presId="urn:microsoft.com/office/officeart/2005/8/layout/pyramid3"/>
    <dgm:cxn modelId="{3D9E5E30-9264-4075-A085-5C3101BBE296}" type="presParOf" srcId="{4F4463D3-2F7D-4B72-8EB4-7F70C5FCD436}" destId="{258550D0-2F48-4ACF-9E9E-D468B402C949}" srcOrd="1" destOrd="0" presId="urn:microsoft.com/office/officeart/2005/8/layout/pyramid3"/>
    <dgm:cxn modelId="{39461059-43EC-4B2C-A958-42F5881DA539}" type="presParOf" srcId="{C4C7788F-5C9B-4645-8E59-07B04C8AACE7}" destId="{AA630F7D-3098-4205-8F94-BFDC395938C7}" srcOrd="8" destOrd="0" presId="urn:microsoft.com/office/officeart/2005/8/layout/pyramid3"/>
    <dgm:cxn modelId="{46EC3C6A-F81C-45BF-BD2D-303E8CA2DDC3}" type="presParOf" srcId="{AA630F7D-3098-4205-8F94-BFDC395938C7}" destId="{0CAB5365-9999-4580-9ED5-95A54E1304EF}" srcOrd="0" destOrd="0" presId="urn:microsoft.com/office/officeart/2005/8/layout/pyramid3"/>
    <dgm:cxn modelId="{45070D17-E9D4-40B0-911A-11BEF85255C5}" type="presParOf" srcId="{AA630F7D-3098-4205-8F94-BFDC395938C7}" destId="{9DC1716F-AAC8-46B1-8D0B-4A3BE946CCA1}"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FCB223-A00C-4A8F-8152-8E7A00C153BA}"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sv-SE"/>
        </a:p>
      </dgm:t>
    </dgm:pt>
    <dgm:pt modelId="{90E5FACD-D753-4691-8DC7-8A08C676A49F}">
      <dgm:prSet phldrT="[Text]" custT="1"/>
      <dgm:spPr/>
      <dgm:t>
        <a:bodyPr/>
        <a:lstStyle/>
        <a:p>
          <a:r>
            <a:rPr lang="sv-SE" sz="1800" b="1" dirty="0"/>
            <a:t>Solvens II</a:t>
          </a:r>
        </a:p>
      </dgm:t>
    </dgm:pt>
    <dgm:pt modelId="{236E0E62-866D-48DC-86D6-C5AF9500F312}" type="parTrans" cxnId="{F869CC89-A568-4425-B2A2-60F80A3FB2A1}">
      <dgm:prSet/>
      <dgm:spPr/>
      <dgm:t>
        <a:bodyPr/>
        <a:lstStyle/>
        <a:p>
          <a:endParaRPr lang="sv-SE"/>
        </a:p>
      </dgm:t>
    </dgm:pt>
    <dgm:pt modelId="{FD230024-593E-49E0-BE15-414E2A9D379E}" type="sibTrans" cxnId="{F869CC89-A568-4425-B2A2-60F80A3FB2A1}">
      <dgm:prSet/>
      <dgm:spPr/>
      <dgm:t>
        <a:bodyPr/>
        <a:lstStyle/>
        <a:p>
          <a:endParaRPr lang="sv-SE"/>
        </a:p>
      </dgm:t>
    </dgm:pt>
    <dgm:pt modelId="{4E08743B-BF79-4C82-8C02-69E08CBE7298}">
      <dgm:prSet phldrT="[Text]" custT="1"/>
      <dgm:spPr/>
      <dgm:t>
        <a:bodyPr/>
        <a:lstStyle/>
        <a:p>
          <a:r>
            <a:rPr lang="sv-SE" sz="1200" b="1" dirty="0"/>
            <a:t>Försäkrings-rörelselagen </a:t>
          </a:r>
        </a:p>
        <a:p>
          <a:r>
            <a:rPr lang="sv-SE" sz="1200" b="1" dirty="0"/>
            <a:t>(FRL)</a:t>
          </a:r>
        </a:p>
      </dgm:t>
    </dgm:pt>
    <dgm:pt modelId="{EB2D4452-1AD4-43EE-B579-B4149D6FD8FA}" type="parTrans" cxnId="{4C0E1A89-5F26-492A-B0F5-DAEBA46AA563}">
      <dgm:prSet/>
      <dgm:spPr/>
      <dgm:t>
        <a:bodyPr/>
        <a:lstStyle/>
        <a:p>
          <a:endParaRPr lang="sv-SE"/>
        </a:p>
      </dgm:t>
    </dgm:pt>
    <dgm:pt modelId="{9B988831-9E00-4F7E-9F44-810D604CC112}" type="sibTrans" cxnId="{4C0E1A89-5F26-492A-B0F5-DAEBA46AA563}">
      <dgm:prSet/>
      <dgm:spPr/>
      <dgm:t>
        <a:bodyPr/>
        <a:lstStyle/>
        <a:p>
          <a:endParaRPr lang="sv-SE"/>
        </a:p>
      </dgm:t>
    </dgm:pt>
    <dgm:pt modelId="{F0CD38D5-EDF6-402E-8A85-5B1B1F334E19}">
      <dgm:prSet phldrT="[Text]" custT="1"/>
      <dgm:spPr>
        <a:solidFill>
          <a:schemeClr val="accent2">
            <a:lumMod val="75000"/>
          </a:schemeClr>
        </a:solidFill>
      </dgm:spPr>
      <dgm:t>
        <a:bodyPr/>
        <a:lstStyle/>
        <a:p>
          <a:endParaRPr lang="sv-SE" sz="900" b="1" dirty="0"/>
        </a:p>
        <a:p>
          <a:r>
            <a:rPr lang="sv-SE" sz="1050" b="1" dirty="0"/>
            <a:t>Solvens II-förordningen</a:t>
          </a:r>
        </a:p>
        <a:p>
          <a:r>
            <a:rPr lang="sv-SE" sz="1050" b="1" dirty="0"/>
            <a:t>och</a:t>
          </a:r>
        </a:p>
        <a:p>
          <a:r>
            <a:rPr lang="sv-SE" sz="1050" b="1" dirty="0"/>
            <a:t>19 tekniska standarder för genomförande (ITS)</a:t>
          </a:r>
          <a:endParaRPr lang="sv-SE" sz="1100" b="1" dirty="0"/>
        </a:p>
      </dgm:t>
    </dgm:pt>
    <dgm:pt modelId="{C537B62D-E584-4F45-927D-F007002ABD04}" type="parTrans" cxnId="{483734EF-4919-4F74-82AF-A56533777143}">
      <dgm:prSet/>
      <dgm:spPr/>
      <dgm:t>
        <a:bodyPr/>
        <a:lstStyle/>
        <a:p>
          <a:endParaRPr lang="sv-SE"/>
        </a:p>
      </dgm:t>
    </dgm:pt>
    <dgm:pt modelId="{CA690859-A80D-4AF4-99C5-7960F93970F8}" type="sibTrans" cxnId="{483734EF-4919-4F74-82AF-A56533777143}">
      <dgm:prSet/>
      <dgm:spPr/>
      <dgm:t>
        <a:bodyPr/>
        <a:lstStyle/>
        <a:p>
          <a:endParaRPr lang="sv-SE"/>
        </a:p>
      </dgm:t>
    </dgm:pt>
    <dgm:pt modelId="{E70519AA-06EC-411C-8A31-3A48DEACE60B}">
      <dgm:prSet phldrT="[Text]" custT="1"/>
      <dgm:spPr/>
      <dgm:t>
        <a:bodyPr/>
        <a:lstStyle/>
        <a:p>
          <a:r>
            <a:rPr lang="sv-SE" sz="1200" b="1" dirty="0"/>
            <a:t>29 samlingar av </a:t>
          </a:r>
        </a:p>
        <a:p>
          <a:r>
            <a:rPr lang="sv-SE" sz="1200" b="1" dirty="0"/>
            <a:t>EIOPA-riktlinjer</a:t>
          </a:r>
        </a:p>
      </dgm:t>
    </dgm:pt>
    <dgm:pt modelId="{21D1A1C1-6947-4599-A5EC-7B2FC7AC7C35}" type="parTrans" cxnId="{B18C887C-7C45-443C-8B30-E23911D0F572}">
      <dgm:prSet/>
      <dgm:spPr/>
      <dgm:t>
        <a:bodyPr/>
        <a:lstStyle/>
        <a:p>
          <a:endParaRPr lang="sv-SE"/>
        </a:p>
      </dgm:t>
    </dgm:pt>
    <dgm:pt modelId="{B2DE8C64-83F6-421F-BB21-40028466AC55}" type="sibTrans" cxnId="{B18C887C-7C45-443C-8B30-E23911D0F572}">
      <dgm:prSet/>
      <dgm:spPr/>
      <dgm:t>
        <a:bodyPr/>
        <a:lstStyle/>
        <a:p>
          <a:endParaRPr lang="sv-SE"/>
        </a:p>
      </dgm:t>
    </dgm:pt>
    <dgm:pt modelId="{5152558E-26CC-4748-A535-B1EB442C9B0C}">
      <dgm:prSet phldrT="[Text]" custScaleY="146032"/>
      <dgm:spPr/>
      <dgm:t>
        <a:bodyPr/>
        <a:lstStyle/>
        <a:p>
          <a:endParaRPr lang="sv-SE" dirty="0"/>
        </a:p>
      </dgm:t>
    </dgm:pt>
    <dgm:pt modelId="{048AA279-5424-4DA1-A9EF-350BD100D634}" type="parTrans" cxnId="{23D843B4-EBB6-414B-B5E3-3F028F57CA15}">
      <dgm:prSet/>
      <dgm:spPr/>
      <dgm:t>
        <a:bodyPr/>
        <a:lstStyle/>
        <a:p>
          <a:endParaRPr lang="sv-SE"/>
        </a:p>
      </dgm:t>
    </dgm:pt>
    <dgm:pt modelId="{BAA407C2-9830-422B-B83F-A0505E3490D9}" type="sibTrans" cxnId="{23D843B4-EBB6-414B-B5E3-3F028F57CA15}">
      <dgm:prSet/>
      <dgm:spPr/>
      <dgm:t>
        <a:bodyPr/>
        <a:lstStyle/>
        <a:p>
          <a:endParaRPr lang="sv-SE"/>
        </a:p>
      </dgm:t>
    </dgm:pt>
    <dgm:pt modelId="{748BAB05-5824-4DB6-9D48-4A82E9DD0A5E}">
      <dgm:prSet phldrT="[Text]" custScaleY="96032" custLinFactNeighborY="-794"/>
      <dgm:spPr/>
      <dgm:t>
        <a:bodyPr/>
        <a:lstStyle/>
        <a:p>
          <a:endParaRPr lang="sv-SE"/>
        </a:p>
      </dgm:t>
    </dgm:pt>
    <dgm:pt modelId="{F9A5FBBD-17AC-401D-A22B-0941E78EDDDC}" type="parTrans" cxnId="{00376CF8-0E3F-47EF-B756-0C3314B660D4}">
      <dgm:prSet/>
      <dgm:spPr/>
      <dgm:t>
        <a:bodyPr/>
        <a:lstStyle/>
        <a:p>
          <a:endParaRPr lang="sv-SE"/>
        </a:p>
      </dgm:t>
    </dgm:pt>
    <dgm:pt modelId="{B253A266-7549-4674-A5A4-9E74BFC6456E}" type="sibTrans" cxnId="{00376CF8-0E3F-47EF-B756-0C3314B660D4}">
      <dgm:prSet/>
      <dgm:spPr/>
      <dgm:t>
        <a:bodyPr/>
        <a:lstStyle/>
        <a:p>
          <a:endParaRPr lang="sv-SE"/>
        </a:p>
      </dgm:t>
    </dgm:pt>
    <dgm:pt modelId="{43B52558-33AD-48F6-978C-2899D6409A4C}">
      <dgm:prSet phldrT="[Text]" custScaleY="96032" custLinFactNeighborY="-794"/>
      <dgm:spPr/>
      <dgm:t>
        <a:bodyPr/>
        <a:lstStyle/>
        <a:p>
          <a:endParaRPr lang="sv-SE"/>
        </a:p>
      </dgm:t>
    </dgm:pt>
    <dgm:pt modelId="{BEB87C4A-7726-425D-B6BD-27416955C484}" type="parTrans" cxnId="{ED4090DE-F9F4-47CF-A5ED-ACA1C230C522}">
      <dgm:prSet/>
      <dgm:spPr/>
      <dgm:t>
        <a:bodyPr/>
        <a:lstStyle/>
        <a:p>
          <a:endParaRPr lang="sv-SE"/>
        </a:p>
      </dgm:t>
    </dgm:pt>
    <dgm:pt modelId="{EB9B943B-9DD6-44B1-94D4-6B0EC7235EDF}" type="sibTrans" cxnId="{ED4090DE-F9F4-47CF-A5ED-ACA1C230C522}">
      <dgm:prSet/>
      <dgm:spPr/>
      <dgm:t>
        <a:bodyPr/>
        <a:lstStyle/>
        <a:p>
          <a:endParaRPr lang="sv-SE"/>
        </a:p>
      </dgm:t>
    </dgm:pt>
    <dgm:pt modelId="{7F35B1AE-60B9-4654-A1CE-9E5CF79CD2DC}">
      <dgm:prSet phldrT="[Text]" custT="1"/>
      <dgm:spPr>
        <a:solidFill>
          <a:schemeClr val="accent2">
            <a:lumMod val="50000"/>
          </a:schemeClr>
        </a:solidFill>
      </dgm:spPr>
      <dgm:t>
        <a:bodyPr/>
        <a:lstStyle/>
        <a:p>
          <a:r>
            <a:rPr lang="sv-SE" sz="1200" b="1" dirty="0"/>
            <a:t>Finansinspektionens föreskrifter och allmänna råd (FFFS)   </a:t>
          </a:r>
          <a:endParaRPr lang="sv-SE" sz="1050" b="1" dirty="0"/>
        </a:p>
      </dgm:t>
    </dgm:pt>
    <dgm:pt modelId="{DEEB1C2C-E737-4D52-AE9D-3A8B1E0CB4D2}" type="parTrans" cxnId="{231F976E-F60A-4F63-A8C4-2DA6ADB5516C}">
      <dgm:prSet/>
      <dgm:spPr/>
      <dgm:t>
        <a:bodyPr/>
        <a:lstStyle/>
        <a:p>
          <a:endParaRPr lang="sv-SE"/>
        </a:p>
      </dgm:t>
    </dgm:pt>
    <dgm:pt modelId="{1F5E7FBA-0C52-4784-B232-7A9EB69B3960}" type="sibTrans" cxnId="{231F976E-F60A-4F63-A8C4-2DA6ADB5516C}">
      <dgm:prSet/>
      <dgm:spPr/>
      <dgm:t>
        <a:bodyPr/>
        <a:lstStyle/>
        <a:p>
          <a:endParaRPr lang="sv-SE"/>
        </a:p>
      </dgm:t>
    </dgm:pt>
    <dgm:pt modelId="{E0A1F7B3-C79A-49E6-9031-663D537B2EF9}" type="pres">
      <dgm:prSet presAssocID="{D6FCB223-A00C-4A8F-8152-8E7A00C153BA}" presName="diagram" presStyleCnt="0">
        <dgm:presLayoutVars>
          <dgm:chMax val="1"/>
          <dgm:dir/>
          <dgm:animLvl val="ctr"/>
          <dgm:resizeHandles val="exact"/>
        </dgm:presLayoutVars>
      </dgm:prSet>
      <dgm:spPr/>
    </dgm:pt>
    <dgm:pt modelId="{3E52F089-EE77-4DA3-88F9-656A1A9BF7A0}" type="pres">
      <dgm:prSet presAssocID="{D6FCB223-A00C-4A8F-8152-8E7A00C153BA}" presName="matrix" presStyleCnt="0"/>
      <dgm:spPr/>
    </dgm:pt>
    <dgm:pt modelId="{A2027FC3-4107-4BE8-8D30-630ED6856800}" type="pres">
      <dgm:prSet presAssocID="{D6FCB223-A00C-4A8F-8152-8E7A00C153BA}" presName="tile1" presStyleLbl="node1" presStyleIdx="0" presStyleCnt="4"/>
      <dgm:spPr/>
    </dgm:pt>
    <dgm:pt modelId="{00A725E4-DB6D-4470-8AF0-97A4C242EE4C}" type="pres">
      <dgm:prSet presAssocID="{D6FCB223-A00C-4A8F-8152-8E7A00C153BA}" presName="tile1text" presStyleLbl="node1" presStyleIdx="0" presStyleCnt="4">
        <dgm:presLayoutVars>
          <dgm:chMax val="0"/>
          <dgm:chPref val="0"/>
          <dgm:bulletEnabled val="1"/>
        </dgm:presLayoutVars>
      </dgm:prSet>
      <dgm:spPr/>
    </dgm:pt>
    <dgm:pt modelId="{56B9E745-CEBD-4C16-BE11-3EF8F202277D}" type="pres">
      <dgm:prSet presAssocID="{D6FCB223-A00C-4A8F-8152-8E7A00C153BA}" presName="tile2" presStyleLbl="node1" presStyleIdx="1" presStyleCnt="4" custScaleY="97280" custLinFactNeighborX="7293" custLinFactNeighborY="-4652"/>
      <dgm:spPr/>
    </dgm:pt>
    <dgm:pt modelId="{CEAAE038-8336-4D9D-95F3-31961E97393C}" type="pres">
      <dgm:prSet presAssocID="{D6FCB223-A00C-4A8F-8152-8E7A00C153BA}" presName="tile2text" presStyleLbl="node1" presStyleIdx="1" presStyleCnt="4">
        <dgm:presLayoutVars>
          <dgm:chMax val="0"/>
          <dgm:chPref val="0"/>
          <dgm:bulletEnabled val="1"/>
        </dgm:presLayoutVars>
      </dgm:prSet>
      <dgm:spPr/>
    </dgm:pt>
    <dgm:pt modelId="{0C5A7719-A18F-48B9-9D13-C0C538C2F8A4}" type="pres">
      <dgm:prSet presAssocID="{D6FCB223-A00C-4A8F-8152-8E7A00C153BA}" presName="tile3" presStyleLbl="node1" presStyleIdx="2" presStyleCnt="4"/>
      <dgm:spPr/>
    </dgm:pt>
    <dgm:pt modelId="{A5FD6E83-BEB7-472C-8C8D-06F6FCF2FBE9}" type="pres">
      <dgm:prSet presAssocID="{D6FCB223-A00C-4A8F-8152-8E7A00C153BA}" presName="tile3text" presStyleLbl="node1" presStyleIdx="2" presStyleCnt="4">
        <dgm:presLayoutVars>
          <dgm:chMax val="0"/>
          <dgm:chPref val="0"/>
          <dgm:bulletEnabled val="1"/>
        </dgm:presLayoutVars>
      </dgm:prSet>
      <dgm:spPr/>
    </dgm:pt>
    <dgm:pt modelId="{79862A6A-DADA-4E14-94D4-9CC679BFB379}" type="pres">
      <dgm:prSet presAssocID="{D6FCB223-A00C-4A8F-8152-8E7A00C153BA}" presName="tile4" presStyleLbl="node1" presStyleIdx="3" presStyleCnt="4" custScaleY="99601" custLinFactNeighborX="559"/>
      <dgm:spPr/>
    </dgm:pt>
    <dgm:pt modelId="{3310BA91-C526-4332-B65F-A11D066BFCEB}" type="pres">
      <dgm:prSet presAssocID="{D6FCB223-A00C-4A8F-8152-8E7A00C153BA}" presName="tile4text" presStyleLbl="node1" presStyleIdx="3" presStyleCnt="4">
        <dgm:presLayoutVars>
          <dgm:chMax val="0"/>
          <dgm:chPref val="0"/>
          <dgm:bulletEnabled val="1"/>
        </dgm:presLayoutVars>
      </dgm:prSet>
      <dgm:spPr/>
    </dgm:pt>
    <dgm:pt modelId="{8599DEF3-3759-4208-BEE3-09A54CE5710F}" type="pres">
      <dgm:prSet presAssocID="{D6FCB223-A00C-4A8F-8152-8E7A00C153BA}" presName="centerTile" presStyleLbl="fgShp" presStyleIdx="0" presStyleCnt="1" custScaleX="148036" custScaleY="80000">
        <dgm:presLayoutVars>
          <dgm:chMax val="0"/>
          <dgm:chPref val="0"/>
        </dgm:presLayoutVars>
      </dgm:prSet>
      <dgm:spPr/>
    </dgm:pt>
  </dgm:ptLst>
  <dgm:cxnLst>
    <dgm:cxn modelId="{93BF1126-C6C2-4DDA-B8C5-B4E94BCF2090}" type="presOf" srcId="{4E08743B-BF79-4C82-8C02-69E08CBE7298}" destId="{00A725E4-DB6D-4470-8AF0-97A4C242EE4C}" srcOrd="1" destOrd="0" presId="urn:microsoft.com/office/officeart/2005/8/layout/matrix1"/>
    <dgm:cxn modelId="{D66E944C-2FE0-47D8-9907-02C6D1AED0F5}" type="presOf" srcId="{F0CD38D5-EDF6-402E-8A85-5B1B1F334E19}" destId="{56B9E745-CEBD-4C16-BE11-3EF8F202277D}" srcOrd="0" destOrd="0" presId="urn:microsoft.com/office/officeart/2005/8/layout/matrix1"/>
    <dgm:cxn modelId="{E05AE44C-F2D9-40E3-BADF-D7FA2731DF17}" type="presOf" srcId="{7F35B1AE-60B9-4654-A1CE-9E5CF79CD2DC}" destId="{A5FD6E83-BEB7-472C-8C8D-06F6FCF2FBE9}" srcOrd="1" destOrd="0" presId="urn:microsoft.com/office/officeart/2005/8/layout/matrix1"/>
    <dgm:cxn modelId="{231F976E-F60A-4F63-A8C4-2DA6ADB5516C}" srcId="{90E5FACD-D753-4691-8DC7-8A08C676A49F}" destId="{7F35B1AE-60B9-4654-A1CE-9E5CF79CD2DC}" srcOrd="2" destOrd="0" parTransId="{DEEB1C2C-E737-4D52-AE9D-3A8B1E0CB4D2}" sibTransId="{1F5E7FBA-0C52-4784-B232-7A9EB69B3960}"/>
    <dgm:cxn modelId="{1480796F-FC94-4B49-9D68-5CF6DC9E5872}" type="presOf" srcId="{D6FCB223-A00C-4A8F-8152-8E7A00C153BA}" destId="{E0A1F7B3-C79A-49E6-9031-663D537B2EF9}" srcOrd="0" destOrd="0" presId="urn:microsoft.com/office/officeart/2005/8/layout/matrix1"/>
    <dgm:cxn modelId="{6F66ED78-3B88-4A2E-AC39-D6F76A9C64B9}" type="presOf" srcId="{4E08743B-BF79-4C82-8C02-69E08CBE7298}" destId="{A2027FC3-4107-4BE8-8D30-630ED6856800}" srcOrd="0" destOrd="0" presId="urn:microsoft.com/office/officeart/2005/8/layout/matrix1"/>
    <dgm:cxn modelId="{B18C887C-7C45-443C-8B30-E23911D0F572}" srcId="{90E5FACD-D753-4691-8DC7-8A08C676A49F}" destId="{E70519AA-06EC-411C-8A31-3A48DEACE60B}" srcOrd="3" destOrd="0" parTransId="{21D1A1C1-6947-4599-A5EC-7B2FC7AC7C35}" sibTransId="{B2DE8C64-83F6-421F-BB21-40028466AC55}"/>
    <dgm:cxn modelId="{4C0E1A89-5F26-492A-B0F5-DAEBA46AA563}" srcId="{90E5FACD-D753-4691-8DC7-8A08C676A49F}" destId="{4E08743B-BF79-4C82-8C02-69E08CBE7298}" srcOrd="0" destOrd="0" parTransId="{EB2D4452-1AD4-43EE-B579-B4149D6FD8FA}" sibTransId="{9B988831-9E00-4F7E-9F44-810D604CC112}"/>
    <dgm:cxn modelId="{F869CC89-A568-4425-B2A2-60F80A3FB2A1}" srcId="{D6FCB223-A00C-4A8F-8152-8E7A00C153BA}" destId="{90E5FACD-D753-4691-8DC7-8A08C676A49F}" srcOrd="0" destOrd="0" parTransId="{236E0E62-866D-48DC-86D6-C5AF9500F312}" sibTransId="{FD230024-593E-49E0-BE15-414E2A9D379E}"/>
    <dgm:cxn modelId="{A7BB448C-9269-4B85-A080-33F54CE12792}" type="presOf" srcId="{E70519AA-06EC-411C-8A31-3A48DEACE60B}" destId="{3310BA91-C526-4332-B65F-A11D066BFCEB}" srcOrd="1" destOrd="0" presId="urn:microsoft.com/office/officeart/2005/8/layout/matrix1"/>
    <dgm:cxn modelId="{63F53590-8CBC-49AC-96F7-4ABB50EF61CD}" type="presOf" srcId="{7F35B1AE-60B9-4654-A1CE-9E5CF79CD2DC}" destId="{0C5A7719-A18F-48B9-9D13-C0C538C2F8A4}" srcOrd="0" destOrd="0" presId="urn:microsoft.com/office/officeart/2005/8/layout/matrix1"/>
    <dgm:cxn modelId="{EBD6989A-0B2F-4B66-9268-E8CBCF5815C0}" type="presOf" srcId="{90E5FACD-D753-4691-8DC7-8A08C676A49F}" destId="{8599DEF3-3759-4208-BEE3-09A54CE5710F}" srcOrd="0" destOrd="0" presId="urn:microsoft.com/office/officeart/2005/8/layout/matrix1"/>
    <dgm:cxn modelId="{23D843B4-EBB6-414B-B5E3-3F028F57CA15}" srcId="{D6FCB223-A00C-4A8F-8152-8E7A00C153BA}" destId="{5152558E-26CC-4748-A535-B1EB442C9B0C}" srcOrd="1" destOrd="0" parTransId="{048AA279-5424-4DA1-A9EF-350BD100D634}" sibTransId="{BAA407C2-9830-422B-B83F-A0505E3490D9}"/>
    <dgm:cxn modelId="{950D6ED2-DFE9-4DB3-A138-47686F669FB2}" type="presOf" srcId="{E70519AA-06EC-411C-8A31-3A48DEACE60B}" destId="{79862A6A-DADA-4E14-94D4-9CC679BFB379}" srcOrd="0" destOrd="0" presId="urn:microsoft.com/office/officeart/2005/8/layout/matrix1"/>
    <dgm:cxn modelId="{ED4090DE-F9F4-47CF-A5ED-ACA1C230C522}" srcId="{D6FCB223-A00C-4A8F-8152-8E7A00C153BA}" destId="{43B52558-33AD-48F6-978C-2899D6409A4C}" srcOrd="3" destOrd="0" parTransId="{BEB87C4A-7726-425D-B6BD-27416955C484}" sibTransId="{EB9B943B-9DD6-44B1-94D4-6B0EC7235EDF}"/>
    <dgm:cxn modelId="{483734EF-4919-4F74-82AF-A56533777143}" srcId="{90E5FACD-D753-4691-8DC7-8A08C676A49F}" destId="{F0CD38D5-EDF6-402E-8A85-5B1B1F334E19}" srcOrd="1" destOrd="0" parTransId="{C537B62D-E584-4F45-927D-F007002ABD04}" sibTransId="{CA690859-A80D-4AF4-99C5-7960F93970F8}"/>
    <dgm:cxn modelId="{00376CF8-0E3F-47EF-B756-0C3314B660D4}" srcId="{D6FCB223-A00C-4A8F-8152-8E7A00C153BA}" destId="{748BAB05-5824-4DB6-9D48-4A82E9DD0A5E}" srcOrd="2" destOrd="0" parTransId="{F9A5FBBD-17AC-401D-A22B-0941E78EDDDC}" sibTransId="{B253A266-7549-4674-A5A4-9E74BFC6456E}"/>
    <dgm:cxn modelId="{BB2C75FC-CD9F-4E22-8F77-EBACAF1D902F}" type="presOf" srcId="{F0CD38D5-EDF6-402E-8A85-5B1B1F334E19}" destId="{CEAAE038-8336-4D9D-95F3-31961E97393C}" srcOrd="1" destOrd="0" presId="urn:microsoft.com/office/officeart/2005/8/layout/matrix1"/>
    <dgm:cxn modelId="{9E6D4FE6-5B7B-4B30-AABA-9591BED258E8}" type="presParOf" srcId="{E0A1F7B3-C79A-49E6-9031-663D537B2EF9}" destId="{3E52F089-EE77-4DA3-88F9-656A1A9BF7A0}" srcOrd="0" destOrd="0" presId="urn:microsoft.com/office/officeart/2005/8/layout/matrix1"/>
    <dgm:cxn modelId="{C74A79DE-D0E6-41A3-919F-563F849BE15A}" type="presParOf" srcId="{3E52F089-EE77-4DA3-88F9-656A1A9BF7A0}" destId="{A2027FC3-4107-4BE8-8D30-630ED6856800}" srcOrd="0" destOrd="0" presId="urn:microsoft.com/office/officeart/2005/8/layout/matrix1"/>
    <dgm:cxn modelId="{6E1A7BE2-F17B-4A6F-8B9E-BC5BB620505E}" type="presParOf" srcId="{3E52F089-EE77-4DA3-88F9-656A1A9BF7A0}" destId="{00A725E4-DB6D-4470-8AF0-97A4C242EE4C}" srcOrd="1" destOrd="0" presId="urn:microsoft.com/office/officeart/2005/8/layout/matrix1"/>
    <dgm:cxn modelId="{9805A352-4739-49FD-B69A-94554D73C86B}" type="presParOf" srcId="{3E52F089-EE77-4DA3-88F9-656A1A9BF7A0}" destId="{56B9E745-CEBD-4C16-BE11-3EF8F202277D}" srcOrd="2" destOrd="0" presId="urn:microsoft.com/office/officeart/2005/8/layout/matrix1"/>
    <dgm:cxn modelId="{E45AA04F-7E6C-4767-BB3E-9860DF3D03AF}" type="presParOf" srcId="{3E52F089-EE77-4DA3-88F9-656A1A9BF7A0}" destId="{CEAAE038-8336-4D9D-95F3-31961E97393C}" srcOrd="3" destOrd="0" presId="urn:microsoft.com/office/officeart/2005/8/layout/matrix1"/>
    <dgm:cxn modelId="{4E77017A-60BE-4B3F-A627-5DC5ED848659}" type="presParOf" srcId="{3E52F089-EE77-4DA3-88F9-656A1A9BF7A0}" destId="{0C5A7719-A18F-48B9-9D13-C0C538C2F8A4}" srcOrd="4" destOrd="0" presId="urn:microsoft.com/office/officeart/2005/8/layout/matrix1"/>
    <dgm:cxn modelId="{CC3C57DA-3F28-452D-939C-5140D1602C1B}" type="presParOf" srcId="{3E52F089-EE77-4DA3-88F9-656A1A9BF7A0}" destId="{A5FD6E83-BEB7-472C-8C8D-06F6FCF2FBE9}" srcOrd="5" destOrd="0" presId="urn:microsoft.com/office/officeart/2005/8/layout/matrix1"/>
    <dgm:cxn modelId="{0D61E2C5-2698-46AB-8636-E49EFE46FF08}" type="presParOf" srcId="{3E52F089-EE77-4DA3-88F9-656A1A9BF7A0}" destId="{79862A6A-DADA-4E14-94D4-9CC679BFB379}" srcOrd="6" destOrd="0" presId="urn:microsoft.com/office/officeart/2005/8/layout/matrix1"/>
    <dgm:cxn modelId="{9294FC7B-7EE3-4C2B-8E0A-29EB3C01ABD6}" type="presParOf" srcId="{3E52F089-EE77-4DA3-88F9-656A1A9BF7A0}" destId="{3310BA91-C526-4332-B65F-A11D066BFCEB}" srcOrd="7" destOrd="0" presId="urn:microsoft.com/office/officeart/2005/8/layout/matrix1"/>
    <dgm:cxn modelId="{4B42D409-FE69-4062-9B06-F08E2A70D459}" type="presParOf" srcId="{E0A1F7B3-C79A-49E6-9031-663D537B2EF9}" destId="{8599DEF3-3759-4208-BEE3-09A54CE5710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FCB223-A00C-4A8F-8152-8E7A00C153BA}"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sv-SE"/>
        </a:p>
      </dgm:t>
    </dgm:pt>
    <dgm:pt modelId="{90E5FACD-D753-4691-8DC7-8A08C676A49F}">
      <dgm:prSet phldrT="[Text]" custT="1"/>
      <dgm:spPr/>
      <dgm:t>
        <a:bodyPr/>
        <a:lstStyle/>
        <a:p>
          <a:r>
            <a:rPr lang="sv-SE" sz="1800" b="1" dirty="0"/>
            <a:t>IDD</a:t>
          </a:r>
        </a:p>
      </dgm:t>
    </dgm:pt>
    <dgm:pt modelId="{236E0E62-866D-48DC-86D6-C5AF9500F312}" type="parTrans" cxnId="{F869CC89-A568-4425-B2A2-60F80A3FB2A1}">
      <dgm:prSet/>
      <dgm:spPr/>
      <dgm:t>
        <a:bodyPr/>
        <a:lstStyle/>
        <a:p>
          <a:endParaRPr lang="sv-SE"/>
        </a:p>
      </dgm:t>
    </dgm:pt>
    <dgm:pt modelId="{FD230024-593E-49E0-BE15-414E2A9D379E}" type="sibTrans" cxnId="{F869CC89-A568-4425-B2A2-60F80A3FB2A1}">
      <dgm:prSet/>
      <dgm:spPr/>
      <dgm:t>
        <a:bodyPr/>
        <a:lstStyle/>
        <a:p>
          <a:endParaRPr lang="sv-SE"/>
        </a:p>
      </dgm:t>
    </dgm:pt>
    <dgm:pt modelId="{4E08743B-BF79-4C82-8C02-69E08CBE7298}">
      <dgm:prSet phldrT="[Text]" custT="1"/>
      <dgm:spPr/>
      <dgm:t>
        <a:bodyPr/>
        <a:lstStyle/>
        <a:p>
          <a:r>
            <a:rPr lang="sv-SE" sz="1200" b="1" dirty="0"/>
            <a:t>Lagen om försäkringsdistribution </a:t>
          </a:r>
        </a:p>
        <a:p>
          <a:r>
            <a:rPr lang="sv-SE" sz="1200" b="1" dirty="0"/>
            <a:t>(LFD)</a:t>
          </a:r>
        </a:p>
      </dgm:t>
    </dgm:pt>
    <dgm:pt modelId="{EB2D4452-1AD4-43EE-B579-B4149D6FD8FA}" type="parTrans" cxnId="{4C0E1A89-5F26-492A-B0F5-DAEBA46AA563}">
      <dgm:prSet/>
      <dgm:spPr/>
      <dgm:t>
        <a:bodyPr/>
        <a:lstStyle/>
        <a:p>
          <a:endParaRPr lang="sv-SE"/>
        </a:p>
      </dgm:t>
    </dgm:pt>
    <dgm:pt modelId="{9B988831-9E00-4F7E-9F44-810D604CC112}" type="sibTrans" cxnId="{4C0E1A89-5F26-492A-B0F5-DAEBA46AA563}">
      <dgm:prSet/>
      <dgm:spPr/>
      <dgm:t>
        <a:bodyPr/>
        <a:lstStyle/>
        <a:p>
          <a:endParaRPr lang="sv-SE"/>
        </a:p>
      </dgm:t>
    </dgm:pt>
    <dgm:pt modelId="{F0CD38D5-EDF6-402E-8A85-5B1B1F334E19}">
      <dgm:prSet phldrT="[Text]" custT="1"/>
      <dgm:spPr>
        <a:solidFill>
          <a:schemeClr val="accent2">
            <a:lumMod val="75000"/>
          </a:schemeClr>
        </a:solidFill>
      </dgm:spPr>
      <dgm:t>
        <a:bodyPr/>
        <a:lstStyle/>
        <a:p>
          <a:r>
            <a:rPr lang="sv-SE" sz="1200" b="1" dirty="0"/>
            <a:t>Förordningar om bl.a. produktfakta och information</a:t>
          </a:r>
          <a:endParaRPr lang="sv-SE" sz="1400" b="1" dirty="0"/>
        </a:p>
      </dgm:t>
    </dgm:pt>
    <dgm:pt modelId="{C537B62D-E584-4F45-927D-F007002ABD04}" type="parTrans" cxnId="{483734EF-4919-4F74-82AF-A56533777143}">
      <dgm:prSet/>
      <dgm:spPr/>
      <dgm:t>
        <a:bodyPr/>
        <a:lstStyle/>
        <a:p>
          <a:endParaRPr lang="sv-SE"/>
        </a:p>
      </dgm:t>
    </dgm:pt>
    <dgm:pt modelId="{CA690859-A80D-4AF4-99C5-7960F93970F8}" type="sibTrans" cxnId="{483734EF-4919-4F74-82AF-A56533777143}">
      <dgm:prSet/>
      <dgm:spPr/>
      <dgm:t>
        <a:bodyPr/>
        <a:lstStyle/>
        <a:p>
          <a:endParaRPr lang="sv-SE"/>
        </a:p>
      </dgm:t>
    </dgm:pt>
    <dgm:pt modelId="{E70519AA-06EC-411C-8A31-3A48DEACE60B}">
      <dgm:prSet phldrT="[Text]" custT="1"/>
      <dgm:spPr/>
      <dgm:t>
        <a:bodyPr/>
        <a:lstStyle/>
        <a:p>
          <a:r>
            <a:rPr lang="sv-SE" sz="1200" b="1" dirty="0"/>
            <a:t>EIOPA-riktlinjer om klagomål och strukturerade produkter</a:t>
          </a:r>
        </a:p>
      </dgm:t>
    </dgm:pt>
    <dgm:pt modelId="{21D1A1C1-6947-4599-A5EC-7B2FC7AC7C35}" type="parTrans" cxnId="{B18C887C-7C45-443C-8B30-E23911D0F572}">
      <dgm:prSet/>
      <dgm:spPr/>
      <dgm:t>
        <a:bodyPr/>
        <a:lstStyle/>
        <a:p>
          <a:endParaRPr lang="sv-SE"/>
        </a:p>
      </dgm:t>
    </dgm:pt>
    <dgm:pt modelId="{B2DE8C64-83F6-421F-BB21-40028466AC55}" type="sibTrans" cxnId="{B18C887C-7C45-443C-8B30-E23911D0F572}">
      <dgm:prSet/>
      <dgm:spPr/>
      <dgm:t>
        <a:bodyPr/>
        <a:lstStyle/>
        <a:p>
          <a:endParaRPr lang="sv-SE"/>
        </a:p>
      </dgm:t>
    </dgm:pt>
    <dgm:pt modelId="{5152558E-26CC-4748-A535-B1EB442C9B0C}">
      <dgm:prSet phldrT="[Text]" custScaleY="146032"/>
      <dgm:spPr/>
      <dgm:t>
        <a:bodyPr/>
        <a:lstStyle/>
        <a:p>
          <a:endParaRPr lang="sv-SE"/>
        </a:p>
      </dgm:t>
    </dgm:pt>
    <dgm:pt modelId="{048AA279-5424-4DA1-A9EF-350BD100D634}" type="parTrans" cxnId="{23D843B4-EBB6-414B-B5E3-3F028F57CA15}">
      <dgm:prSet/>
      <dgm:spPr/>
      <dgm:t>
        <a:bodyPr/>
        <a:lstStyle/>
        <a:p>
          <a:endParaRPr lang="sv-SE"/>
        </a:p>
      </dgm:t>
    </dgm:pt>
    <dgm:pt modelId="{BAA407C2-9830-422B-B83F-A0505E3490D9}" type="sibTrans" cxnId="{23D843B4-EBB6-414B-B5E3-3F028F57CA15}">
      <dgm:prSet/>
      <dgm:spPr/>
      <dgm:t>
        <a:bodyPr/>
        <a:lstStyle/>
        <a:p>
          <a:endParaRPr lang="sv-SE"/>
        </a:p>
      </dgm:t>
    </dgm:pt>
    <dgm:pt modelId="{748BAB05-5824-4DB6-9D48-4A82E9DD0A5E}">
      <dgm:prSet phldrT="[Text]" custScaleY="96032" custLinFactNeighborY="-794"/>
      <dgm:spPr/>
      <dgm:t>
        <a:bodyPr/>
        <a:lstStyle/>
        <a:p>
          <a:endParaRPr lang="sv-SE"/>
        </a:p>
      </dgm:t>
    </dgm:pt>
    <dgm:pt modelId="{F9A5FBBD-17AC-401D-A22B-0941E78EDDDC}" type="parTrans" cxnId="{00376CF8-0E3F-47EF-B756-0C3314B660D4}">
      <dgm:prSet/>
      <dgm:spPr/>
      <dgm:t>
        <a:bodyPr/>
        <a:lstStyle/>
        <a:p>
          <a:endParaRPr lang="sv-SE"/>
        </a:p>
      </dgm:t>
    </dgm:pt>
    <dgm:pt modelId="{B253A266-7549-4674-A5A4-9E74BFC6456E}" type="sibTrans" cxnId="{00376CF8-0E3F-47EF-B756-0C3314B660D4}">
      <dgm:prSet/>
      <dgm:spPr/>
      <dgm:t>
        <a:bodyPr/>
        <a:lstStyle/>
        <a:p>
          <a:endParaRPr lang="sv-SE"/>
        </a:p>
      </dgm:t>
    </dgm:pt>
    <dgm:pt modelId="{43B52558-33AD-48F6-978C-2899D6409A4C}">
      <dgm:prSet phldrT="[Text]" custScaleY="96032" custLinFactNeighborY="-794"/>
      <dgm:spPr/>
      <dgm:t>
        <a:bodyPr/>
        <a:lstStyle/>
        <a:p>
          <a:endParaRPr lang="sv-SE"/>
        </a:p>
      </dgm:t>
    </dgm:pt>
    <dgm:pt modelId="{BEB87C4A-7726-425D-B6BD-27416955C484}" type="parTrans" cxnId="{ED4090DE-F9F4-47CF-A5ED-ACA1C230C522}">
      <dgm:prSet/>
      <dgm:spPr/>
      <dgm:t>
        <a:bodyPr/>
        <a:lstStyle/>
        <a:p>
          <a:endParaRPr lang="sv-SE"/>
        </a:p>
      </dgm:t>
    </dgm:pt>
    <dgm:pt modelId="{EB9B943B-9DD6-44B1-94D4-6B0EC7235EDF}" type="sibTrans" cxnId="{ED4090DE-F9F4-47CF-A5ED-ACA1C230C522}">
      <dgm:prSet/>
      <dgm:spPr/>
      <dgm:t>
        <a:bodyPr/>
        <a:lstStyle/>
        <a:p>
          <a:endParaRPr lang="sv-SE"/>
        </a:p>
      </dgm:t>
    </dgm:pt>
    <dgm:pt modelId="{EA23CE80-DFCB-48C0-8D12-EA2242FA2C21}">
      <dgm:prSet phldrT="[Text]" custT="1"/>
      <dgm:spPr>
        <a:solidFill>
          <a:schemeClr val="accent2">
            <a:lumMod val="50000"/>
          </a:schemeClr>
        </a:solidFill>
      </dgm:spPr>
      <dgm:t>
        <a:bodyPr/>
        <a:lstStyle/>
        <a:p>
          <a:r>
            <a:rPr lang="sv-SE" sz="1200" b="1" dirty="0"/>
            <a:t>Finansinspektionens föreskrifter och allmänna råd (FFFS)   </a:t>
          </a:r>
          <a:endParaRPr lang="sv-SE" sz="1400" b="1" dirty="0"/>
        </a:p>
      </dgm:t>
    </dgm:pt>
    <dgm:pt modelId="{6D0CF24F-009F-47E1-B799-4E34ED764ED6}" type="parTrans" cxnId="{DA50C32B-6319-4C25-95C2-75DD7737CBB7}">
      <dgm:prSet/>
      <dgm:spPr/>
      <dgm:t>
        <a:bodyPr/>
        <a:lstStyle/>
        <a:p>
          <a:endParaRPr lang="sv-SE"/>
        </a:p>
      </dgm:t>
    </dgm:pt>
    <dgm:pt modelId="{A4AC02D3-BF40-4CEF-84F0-8BF3216CF0B4}" type="sibTrans" cxnId="{DA50C32B-6319-4C25-95C2-75DD7737CBB7}">
      <dgm:prSet/>
      <dgm:spPr/>
      <dgm:t>
        <a:bodyPr/>
        <a:lstStyle/>
        <a:p>
          <a:endParaRPr lang="sv-SE"/>
        </a:p>
      </dgm:t>
    </dgm:pt>
    <dgm:pt modelId="{E0A1F7B3-C79A-49E6-9031-663D537B2EF9}" type="pres">
      <dgm:prSet presAssocID="{D6FCB223-A00C-4A8F-8152-8E7A00C153BA}" presName="diagram" presStyleCnt="0">
        <dgm:presLayoutVars>
          <dgm:chMax val="1"/>
          <dgm:dir/>
          <dgm:animLvl val="ctr"/>
          <dgm:resizeHandles val="exact"/>
        </dgm:presLayoutVars>
      </dgm:prSet>
      <dgm:spPr/>
    </dgm:pt>
    <dgm:pt modelId="{3E52F089-EE77-4DA3-88F9-656A1A9BF7A0}" type="pres">
      <dgm:prSet presAssocID="{D6FCB223-A00C-4A8F-8152-8E7A00C153BA}" presName="matrix" presStyleCnt="0"/>
      <dgm:spPr/>
    </dgm:pt>
    <dgm:pt modelId="{A2027FC3-4107-4BE8-8D30-630ED6856800}" type="pres">
      <dgm:prSet presAssocID="{D6FCB223-A00C-4A8F-8152-8E7A00C153BA}" presName="tile1" presStyleLbl="node1" presStyleIdx="0" presStyleCnt="4"/>
      <dgm:spPr/>
    </dgm:pt>
    <dgm:pt modelId="{00A725E4-DB6D-4470-8AF0-97A4C242EE4C}" type="pres">
      <dgm:prSet presAssocID="{D6FCB223-A00C-4A8F-8152-8E7A00C153BA}" presName="tile1text" presStyleLbl="node1" presStyleIdx="0" presStyleCnt="4">
        <dgm:presLayoutVars>
          <dgm:chMax val="0"/>
          <dgm:chPref val="0"/>
          <dgm:bulletEnabled val="1"/>
        </dgm:presLayoutVars>
      </dgm:prSet>
      <dgm:spPr/>
    </dgm:pt>
    <dgm:pt modelId="{56B9E745-CEBD-4C16-BE11-3EF8F202277D}" type="pres">
      <dgm:prSet presAssocID="{D6FCB223-A00C-4A8F-8152-8E7A00C153BA}" presName="tile2" presStyleLbl="node1" presStyleIdx="1" presStyleCnt="4" custScaleY="104763" custLinFactNeighborY="2382"/>
      <dgm:spPr/>
    </dgm:pt>
    <dgm:pt modelId="{CEAAE038-8336-4D9D-95F3-31961E97393C}" type="pres">
      <dgm:prSet presAssocID="{D6FCB223-A00C-4A8F-8152-8E7A00C153BA}" presName="tile2text" presStyleLbl="node1" presStyleIdx="1" presStyleCnt="4">
        <dgm:presLayoutVars>
          <dgm:chMax val="0"/>
          <dgm:chPref val="0"/>
          <dgm:bulletEnabled val="1"/>
        </dgm:presLayoutVars>
      </dgm:prSet>
      <dgm:spPr/>
    </dgm:pt>
    <dgm:pt modelId="{0C5A7719-A18F-48B9-9D13-C0C538C2F8A4}" type="pres">
      <dgm:prSet presAssocID="{D6FCB223-A00C-4A8F-8152-8E7A00C153BA}" presName="tile3" presStyleLbl="node1" presStyleIdx="2" presStyleCnt="4"/>
      <dgm:spPr/>
    </dgm:pt>
    <dgm:pt modelId="{A5FD6E83-BEB7-472C-8C8D-06F6FCF2FBE9}" type="pres">
      <dgm:prSet presAssocID="{D6FCB223-A00C-4A8F-8152-8E7A00C153BA}" presName="tile3text" presStyleLbl="node1" presStyleIdx="2" presStyleCnt="4">
        <dgm:presLayoutVars>
          <dgm:chMax val="0"/>
          <dgm:chPref val="0"/>
          <dgm:bulletEnabled val="1"/>
        </dgm:presLayoutVars>
      </dgm:prSet>
      <dgm:spPr/>
    </dgm:pt>
    <dgm:pt modelId="{79862A6A-DADA-4E14-94D4-9CC679BFB379}" type="pres">
      <dgm:prSet presAssocID="{D6FCB223-A00C-4A8F-8152-8E7A00C153BA}" presName="tile4" presStyleLbl="node1" presStyleIdx="3" presStyleCnt="4" custScaleY="99601" custLinFactNeighborY="0"/>
      <dgm:spPr/>
    </dgm:pt>
    <dgm:pt modelId="{3310BA91-C526-4332-B65F-A11D066BFCEB}" type="pres">
      <dgm:prSet presAssocID="{D6FCB223-A00C-4A8F-8152-8E7A00C153BA}" presName="tile4text" presStyleLbl="node1" presStyleIdx="3" presStyleCnt="4">
        <dgm:presLayoutVars>
          <dgm:chMax val="0"/>
          <dgm:chPref val="0"/>
          <dgm:bulletEnabled val="1"/>
        </dgm:presLayoutVars>
      </dgm:prSet>
      <dgm:spPr/>
    </dgm:pt>
    <dgm:pt modelId="{8599DEF3-3759-4208-BEE3-09A54CE5710F}" type="pres">
      <dgm:prSet presAssocID="{D6FCB223-A00C-4A8F-8152-8E7A00C153BA}" presName="centerTile" presStyleLbl="fgShp" presStyleIdx="0" presStyleCnt="1" custScaleX="148036" custScaleY="80000">
        <dgm:presLayoutVars>
          <dgm:chMax val="0"/>
          <dgm:chPref val="0"/>
        </dgm:presLayoutVars>
      </dgm:prSet>
      <dgm:spPr/>
    </dgm:pt>
  </dgm:ptLst>
  <dgm:cxnLst>
    <dgm:cxn modelId="{93BF1126-C6C2-4DDA-B8C5-B4E94BCF2090}" type="presOf" srcId="{4E08743B-BF79-4C82-8C02-69E08CBE7298}" destId="{00A725E4-DB6D-4470-8AF0-97A4C242EE4C}" srcOrd="1" destOrd="0" presId="urn:microsoft.com/office/officeart/2005/8/layout/matrix1"/>
    <dgm:cxn modelId="{DA50C32B-6319-4C25-95C2-75DD7737CBB7}" srcId="{90E5FACD-D753-4691-8DC7-8A08C676A49F}" destId="{EA23CE80-DFCB-48C0-8D12-EA2242FA2C21}" srcOrd="2" destOrd="0" parTransId="{6D0CF24F-009F-47E1-B799-4E34ED764ED6}" sibTransId="{A4AC02D3-BF40-4CEF-84F0-8BF3216CF0B4}"/>
    <dgm:cxn modelId="{97FFF738-264E-4255-B275-26524EE52F92}" type="presOf" srcId="{E70519AA-06EC-411C-8A31-3A48DEACE60B}" destId="{3310BA91-C526-4332-B65F-A11D066BFCEB}" srcOrd="1" destOrd="0" presId="urn:microsoft.com/office/officeart/2005/8/layout/matrix1"/>
    <dgm:cxn modelId="{D66E944C-2FE0-47D8-9907-02C6D1AED0F5}" type="presOf" srcId="{F0CD38D5-EDF6-402E-8A85-5B1B1F334E19}" destId="{56B9E745-CEBD-4C16-BE11-3EF8F202277D}" srcOrd="0" destOrd="0" presId="urn:microsoft.com/office/officeart/2005/8/layout/matrix1"/>
    <dgm:cxn modelId="{1480796F-FC94-4B49-9D68-5CF6DC9E5872}" type="presOf" srcId="{D6FCB223-A00C-4A8F-8152-8E7A00C153BA}" destId="{E0A1F7B3-C79A-49E6-9031-663D537B2EF9}" srcOrd="0" destOrd="0" presId="urn:microsoft.com/office/officeart/2005/8/layout/matrix1"/>
    <dgm:cxn modelId="{6F66ED78-3B88-4A2E-AC39-D6F76A9C64B9}" type="presOf" srcId="{4E08743B-BF79-4C82-8C02-69E08CBE7298}" destId="{A2027FC3-4107-4BE8-8D30-630ED6856800}" srcOrd="0" destOrd="0" presId="urn:microsoft.com/office/officeart/2005/8/layout/matrix1"/>
    <dgm:cxn modelId="{B18C887C-7C45-443C-8B30-E23911D0F572}" srcId="{90E5FACD-D753-4691-8DC7-8A08C676A49F}" destId="{E70519AA-06EC-411C-8A31-3A48DEACE60B}" srcOrd="3" destOrd="0" parTransId="{21D1A1C1-6947-4599-A5EC-7B2FC7AC7C35}" sibTransId="{B2DE8C64-83F6-421F-BB21-40028466AC55}"/>
    <dgm:cxn modelId="{4B0E1A81-DC6E-412E-8897-0B546DA4F300}" type="presOf" srcId="{EA23CE80-DFCB-48C0-8D12-EA2242FA2C21}" destId="{0C5A7719-A18F-48B9-9D13-C0C538C2F8A4}" srcOrd="0" destOrd="0" presId="urn:microsoft.com/office/officeart/2005/8/layout/matrix1"/>
    <dgm:cxn modelId="{4C0E1A89-5F26-492A-B0F5-DAEBA46AA563}" srcId="{90E5FACD-D753-4691-8DC7-8A08C676A49F}" destId="{4E08743B-BF79-4C82-8C02-69E08CBE7298}" srcOrd="0" destOrd="0" parTransId="{EB2D4452-1AD4-43EE-B579-B4149D6FD8FA}" sibTransId="{9B988831-9E00-4F7E-9F44-810D604CC112}"/>
    <dgm:cxn modelId="{F869CC89-A568-4425-B2A2-60F80A3FB2A1}" srcId="{D6FCB223-A00C-4A8F-8152-8E7A00C153BA}" destId="{90E5FACD-D753-4691-8DC7-8A08C676A49F}" srcOrd="0" destOrd="0" parTransId="{236E0E62-866D-48DC-86D6-C5AF9500F312}" sibTransId="{FD230024-593E-49E0-BE15-414E2A9D379E}"/>
    <dgm:cxn modelId="{EBD6989A-0B2F-4B66-9268-E8CBCF5815C0}" type="presOf" srcId="{90E5FACD-D753-4691-8DC7-8A08C676A49F}" destId="{8599DEF3-3759-4208-BEE3-09A54CE5710F}" srcOrd="0" destOrd="0" presId="urn:microsoft.com/office/officeart/2005/8/layout/matrix1"/>
    <dgm:cxn modelId="{23D843B4-EBB6-414B-B5E3-3F028F57CA15}" srcId="{D6FCB223-A00C-4A8F-8152-8E7A00C153BA}" destId="{5152558E-26CC-4748-A535-B1EB442C9B0C}" srcOrd="1" destOrd="0" parTransId="{048AA279-5424-4DA1-A9EF-350BD100D634}" sibTransId="{BAA407C2-9830-422B-B83F-A0505E3490D9}"/>
    <dgm:cxn modelId="{B492FAC0-01EE-47A4-A83B-22B03409C5FC}" type="presOf" srcId="{EA23CE80-DFCB-48C0-8D12-EA2242FA2C21}" destId="{A5FD6E83-BEB7-472C-8C8D-06F6FCF2FBE9}" srcOrd="1" destOrd="0" presId="urn:microsoft.com/office/officeart/2005/8/layout/matrix1"/>
    <dgm:cxn modelId="{510B34D2-31C6-43E3-9338-0F59765B139B}" type="presOf" srcId="{E70519AA-06EC-411C-8A31-3A48DEACE60B}" destId="{79862A6A-DADA-4E14-94D4-9CC679BFB379}" srcOrd="0" destOrd="0" presId="urn:microsoft.com/office/officeart/2005/8/layout/matrix1"/>
    <dgm:cxn modelId="{ED4090DE-F9F4-47CF-A5ED-ACA1C230C522}" srcId="{D6FCB223-A00C-4A8F-8152-8E7A00C153BA}" destId="{43B52558-33AD-48F6-978C-2899D6409A4C}" srcOrd="3" destOrd="0" parTransId="{BEB87C4A-7726-425D-B6BD-27416955C484}" sibTransId="{EB9B943B-9DD6-44B1-94D4-6B0EC7235EDF}"/>
    <dgm:cxn modelId="{483734EF-4919-4F74-82AF-A56533777143}" srcId="{90E5FACD-D753-4691-8DC7-8A08C676A49F}" destId="{F0CD38D5-EDF6-402E-8A85-5B1B1F334E19}" srcOrd="1" destOrd="0" parTransId="{C537B62D-E584-4F45-927D-F007002ABD04}" sibTransId="{CA690859-A80D-4AF4-99C5-7960F93970F8}"/>
    <dgm:cxn modelId="{00376CF8-0E3F-47EF-B756-0C3314B660D4}" srcId="{D6FCB223-A00C-4A8F-8152-8E7A00C153BA}" destId="{748BAB05-5824-4DB6-9D48-4A82E9DD0A5E}" srcOrd="2" destOrd="0" parTransId="{F9A5FBBD-17AC-401D-A22B-0941E78EDDDC}" sibTransId="{B253A266-7549-4674-A5A4-9E74BFC6456E}"/>
    <dgm:cxn modelId="{BB2C75FC-CD9F-4E22-8F77-EBACAF1D902F}" type="presOf" srcId="{F0CD38D5-EDF6-402E-8A85-5B1B1F334E19}" destId="{CEAAE038-8336-4D9D-95F3-31961E97393C}" srcOrd="1" destOrd="0" presId="urn:microsoft.com/office/officeart/2005/8/layout/matrix1"/>
    <dgm:cxn modelId="{9E6D4FE6-5B7B-4B30-AABA-9591BED258E8}" type="presParOf" srcId="{E0A1F7B3-C79A-49E6-9031-663D537B2EF9}" destId="{3E52F089-EE77-4DA3-88F9-656A1A9BF7A0}" srcOrd="0" destOrd="0" presId="urn:microsoft.com/office/officeart/2005/8/layout/matrix1"/>
    <dgm:cxn modelId="{C74A79DE-D0E6-41A3-919F-563F849BE15A}" type="presParOf" srcId="{3E52F089-EE77-4DA3-88F9-656A1A9BF7A0}" destId="{A2027FC3-4107-4BE8-8D30-630ED6856800}" srcOrd="0" destOrd="0" presId="urn:microsoft.com/office/officeart/2005/8/layout/matrix1"/>
    <dgm:cxn modelId="{6E1A7BE2-F17B-4A6F-8B9E-BC5BB620505E}" type="presParOf" srcId="{3E52F089-EE77-4DA3-88F9-656A1A9BF7A0}" destId="{00A725E4-DB6D-4470-8AF0-97A4C242EE4C}" srcOrd="1" destOrd="0" presId="urn:microsoft.com/office/officeart/2005/8/layout/matrix1"/>
    <dgm:cxn modelId="{9805A352-4739-49FD-B69A-94554D73C86B}" type="presParOf" srcId="{3E52F089-EE77-4DA3-88F9-656A1A9BF7A0}" destId="{56B9E745-CEBD-4C16-BE11-3EF8F202277D}" srcOrd="2" destOrd="0" presId="urn:microsoft.com/office/officeart/2005/8/layout/matrix1"/>
    <dgm:cxn modelId="{E45AA04F-7E6C-4767-BB3E-9860DF3D03AF}" type="presParOf" srcId="{3E52F089-EE77-4DA3-88F9-656A1A9BF7A0}" destId="{CEAAE038-8336-4D9D-95F3-31961E97393C}" srcOrd="3" destOrd="0" presId="urn:microsoft.com/office/officeart/2005/8/layout/matrix1"/>
    <dgm:cxn modelId="{4E77017A-60BE-4B3F-A627-5DC5ED848659}" type="presParOf" srcId="{3E52F089-EE77-4DA3-88F9-656A1A9BF7A0}" destId="{0C5A7719-A18F-48B9-9D13-C0C538C2F8A4}" srcOrd="4" destOrd="0" presId="urn:microsoft.com/office/officeart/2005/8/layout/matrix1"/>
    <dgm:cxn modelId="{CC3C57DA-3F28-452D-939C-5140D1602C1B}" type="presParOf" srcId="{3E52F089-EE77-4DA3-88F9-656A1A9BF7A0}" destId="{A5FD6E83-BEB7-472C-8C8D-06F6FCF2FBE9}" srcOrd="5" destOrd="0" presId="urn:microsoft.com/office/officeart/2005/8/layout/matrix1"/>
    <dgm:cxn modelId="{0D61E2C5-2698-46AB-8636-E49EFE46FF08}" type="presParOf" srcId="{3E52F089-EE77-4DA3-88F9-656A1A9BF7A0}" destId="{79862A6A-DADA-4E14-94D4-9CC679BFB379}" srcOrd="6" destOrd="0" presId="urn:microsoft.com/office/officeart/2005/8/layout/matrix1"/>
    <dgm:cxn modelId="{9294FC7B-7EE3-4C2B-8E0A-29EB3C01ABD6}" type="presParOf" srcId="{3E52F089-EE77-4DA3-88F9-656A1A9BF7A0}" destId="{3310BA91-C526-4332-B65F-A11D066BFCEB}" srcOrd="7" destOrd="0" presId="urn:microsoft.com/office/officeart/2005/8/layout/matrix1"/>
    <dgm:cxn modelId="{4B42D409-FE69-4062-9B06-F08E2A70D459}" type="presParOf" srcId="{E0A1F7B3-C79A-49E6-9031-663D537B2EF9}" destId="{8599DEF3-3759-4208-BEE3-09A54CE5710F}"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FCB223-A00C-4A8F-8152-8E7A00C153BA}"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sv-SE"/>
        </a:p>
      </dgm:t>
    </dgm:pt>
    <dgm:pt modelId="{90E5FACD-D753-4691-8DC7-8A08C676A49F}">
      <dgm:prSet phldrT="[Text]"/>
      <dgm:spPr/>
      <dgm:t>
        <a:bodyPr/>
        <a:lstStyle/>
        <a:p>
          <a:r>
            <a:rPr lang="sv-SE" b="1" dirty="0" err="1"/>
            <a:t>MiFID</a:t>
          </a:r>
          <a:r>
            <a:rPr lang="sv-SE" b="1" dirty="0"/>
            <a:t> II</a:t>
          </a:r>
        </a:p>
      </dgm:t>
    </dgm:pt>
    <dgm:pt modelId="{236E0E62-866D-48DC-86D6-C5AF9500F312}" type="parTrans" cxnId="{F869CC89-A568-4425-B2A2-60F80A3FB2A1}">
      <dgm:prSet/>
      <dgm:spPr/>
      <dgm:t>
        <a:bodyPr/>
        <a:lstStyle/>
        <a:p>
          <a:endParaRPr lang="sv-SE"/>
        </a:p>
      </dgm:t>
    </dgm:pt>
    <dgm:pt modelId="{FD230024-593E-49E0-BE15-414E2A9D379E}" type="sibTrans" cxnId="{F869CC89-A568-4425-B2A2-60F80A3FB2A1}">
      <dgm:prSet/>
      <dgm:spPr/>
      <dgm:t>
        <a:bodyPr/>
        <a:lstStyle/>
        <a:p>
          <a:endParaRPr lang="sv-SE"/>
        </a:p>
      </dgm:t>
    </dgm:pt>
    <dgm:pt modelId="{4E08743B-BF79-4C82-8C02-69E08CBE7298}">
      <dgm:prSet phldrT="[Text]" custT="1"/>
      <dgm:spPr/>
      <dgm:t>
        <a:bodyPr/>
        <a:lstStyle/>
        <a:p>
          <a:r>
            <a:rPr lang="sv-SE" sz="1200" b="1" dirty="0"/>
            <a:t>Lag om värdepappersmarknaden </a:t>
          </a:r>
        </a:p>
        <a:p>
          <a:r>
            <a:rPr lang="sv-SE" sz="1200" b="1" dirty="0"/>
            <a:t>(LVM)</a:t>
          </a:r>
        </a:p>
      </dgm:t>
    </dgm:pt>
    <dgm:pt modelId="{EB2D4452-1AD4-43EE-B579-B4149D6FD8FA}" type="parTrans" cxnId="{4C0E1A89-5F26-492A-B0F5-DAEBA46AA563}">
      <dgm:prSet/>
      <dgm:spPr/>
      <dgm:t>
        <a:bodyPr/>
        <a:lstStyle/>
        <a:p>
          <a:endParaRPr lang="sv-SE"/>
        </a:p>
      </dgm:t>
    </dgm:pt>
    <dgm:pt modelId="{9B988831-9E00-4F7E-9F44-810D604CC112}" type="sibTrans" cxnId="{4C0E1A89-5F26-492A-B0F5-DAEBA46AA563}">
      <dgm:prSet/>
      <dgm:spPr/>
      <dgm:t>
        <a:bodyPr/>
        <a:lstStyle/>
        <a:p>
          <a:endParaRPr lang="sv-SE"/>
        </a:p>
      </dgm:t>
    </dgm:pt>
    <dgm:pt modelId="{F0CD38D5-EDF6-402E-8A85-5B1B1F334E19}">
      <dgm:prSet phldrT="[Text]" custT="1"/>
      <dgm:spPr>
        <a:solidFill>
          <a:schemeClr val="accent2">
            <a:lumMod val="75000"/>
          </a:schemeClr>
        </a:solidFill>
      </dgm:spPr>
      <dgm:t>
        <a:bodyPr/>
        <a:lstStyle/>
        <a:p>
          <a:r>
            <a:rPr lang="sv-SE" sz="1200" b="1" dirty="0" err="1"/>
            <a:t>MiFIR</a:t>
          </a:r>
          <a:endParaRPr lang="sv-SE" sz="1400" b="1" dirty="0"/>
        </a:p>
      </dgm:t>
    </dgm:pt>
    <dgm:pt modelId="{C537B62D-E584-4F45-927D-F007002ABD04}" type="parTrans" cxnId="{483734EF-4919-4F74-82AF-A56533777143}">
      <dgm:prSet/>
      <dgm:spPr/>
      <dgm:t>
        <a:bodyPr/>
        <a:lstStyle/>
        <a:p>
          <a:endParaRPr lang="sv-SE"/>
        </a:p>
      </dgm:t>
    </dgm:pt>
    <dgm:pt modelId="{CA690859-A80D-4AF4-99C5-7960F93970F8}" type="sibTrans" cxnId="{483734EF-4919-4F74-82AF-A56533777143}">
      <dgm:prSet/>
      <dgm:spPr/>
      <dgm:t>
        <a:bodyPr/>
        <a:lstStyle/>
        <a:p>
          <a:endParaRPr lang="sv-SE"/>
        </a:p>
      </dgm:t>
    </dgm:pt>
    <dgm:pt modelId="{9C7E56B8-209D-45EA-8217-CC531B60CF3B}">
      <dgm:prSet phldrT="[Text]" custT="1"/>
      <dgm:spPr>
        <a:solidFill>
          <a:schemeClr val="accent2">
            <a:lumMod val="50000"/>
          </a:schemeClr>
        </a:solidFill>
      </dgm:spPr>
      <dgm:t>
        <a:bodyPr/>
        <a:lstStyle/>
        <a:p>
          <a:r>
            <a:rPr lang="sv-SE" sz="1200" b="1" dirty="0"/>
            <a:t>Finans-inspektionens föreskrifter och allmänna råd (FFFS)   </a:t>
          </a:r>
        </a:p>
      </dgm:t>
    </dgm:pt>
    <dgm:pt modelId="{C79EF9C4-2261-4F42-BC56-CF70295E454A}" type="parTrans" cxnId="{9F84C032-21E2-430C-B537-1EA50B6FE11F}">
      <dgm:prSet/>
      <dgm:spPr/>
      <dgm:t>
        <a:bodyPr/>
        <a:lstStyle/>
        <a:p>
          <a:endParaRPr lang="sv-SE"/>
        </a:p>
      </dgm:t>
    </dgm:pt>
    <dgm:pt modelId="{2E1E9AA1-E485-4729-828E-33FF83266FAA}" type="sibTrans" cxnId="{9F84C032-21E2-430C-B537-1EA50B6FE11F}">
      <dgm:prSet/>
      <dgm:spPr/>
      <dgm:t>
        <a:bodyPr/>
        <a:lstStyle/>
        <a:p>
          <a:endParaRPr lang="sv-SE"/>
        </a:p>
      </dgm:t>
    </dgm:pt>
    <dgm:pt modelId="{E70519AA-06EC-411C-8A31-3A48DEACE60B}">
      <dgm:prSet phldrT="[Text]" custT="1"/>
      <dgm:spPr/>
      <dgm:t>
        <a:bodyPr/>
        <a:lstStyle/>
        <a:p>
          <a:r>
            <a:rPr lang="sv-SE" sz="1200" b="1" dirty="0"/>
            <a:t>11 samlingar av </a:t>
          </a:r>
        </a:p>
        <a:p>
          <a:r>
            <a:rPr lang="sv-SE" sz="1200" b="1" dirty="0"/>
            <a:t>ESMA-riktlinjer</a:t>
          </a:r>
        </a:p>
      </dgm:t>
    </dgm:pt>
    <dgm:pt modelId="{21D1A1C1-6947-4599-A5EC-7B2FC7AC7C35}" type="parTrans" cxnId="{B18C887C-7C45-443C-8B30-E23911D0F572}">
      <dgm:prSet/>
      <dgm:spPr/>
      <dgm:t>
        <a:bodyPr/>
        <a:lstStyle/>
        <a:p>
          <a:endParaRPr lang="sv-SE"/>
        </a:p>
      </dgm:t>
    </dgm:pt>
    <dgm:pt modelId="{B2DE8C64-83F6-421F-BB21-40028466AC55}" type="sibTrans" cxnId="{B18C887C-7C45-443C-8B30-E23911D0F572}">
      <dgm:prSet/>
      <dgm:spPr/>
      <dgm:t>
        <a:bodyPr/>
        <a:lstStyle/>
        <a:p>
          <a:endParaRPr lang="sv-SE"/>
        </a:p>
      </dgm:t>
    </dgm:pt>
    <dgm:pt modelId="{5152558E-26CC-4748-A535-B1EB442C9B0C}">
      <dgm:prSet phldrT="[Text]" custScaleY="146032"/>
      <dgm:spPr/>
      <dgm:t>
        <a:bodyPr/>
        <a:lstStyle/>
        <a:p>
          <a:endParaRPr lang="sv-SE"/>
        </a:p>
      </dgm:t>
    </dgm:pt>
    <dgm:pt modelId="{048AA279-5424-4DA1-A9EF-350BD100D634}" type="parTrans" cxnId="{23D843B4-EBB6-414B-B5E3-3F028F57CA15}">
      <dgm:prSet/>
      <dgm:spPr/>
      <dgm:t>
        <a:bodyPr/>
        <a:lstStyle/>
        <a:p>
          <a:endParaRPr lang="sv-SE"/>
        </a:p>
      </dgm:t>
    </dgm:pt>
    <dgm:pt modelId="{BAA407C2-9830-422B-B83F-A0505E3490D9}" type="sibTrans" cxnId="{23D843B4-EBB6-414B-B5E3-3F028F57CA15}">
      <dgm:prSet/>
      <dgm:spPr/>
      <dgm:t>
        <a:bodyPr/>
        <a:lstStyle/>
        <a:p>
          <a:endParaRPr lang="sv-SE"/>
        </a:p>
      </dgm:t>
    </dgm:pt>
    <dgm:pt modelId="{748BAB05-5824-4DB6-9D48-4A82E9DD0A5E}">
      <dgm:prSet phldrT="[Text]" custScaleY="96032" custLinFactNeighborY="-794"/>
      <dgm:spPr/>
      <dgm:t>
        <a:bodyPr/>
        <a:lstStyle/>
        <a:p>
          <a:endParaRPr lang="sv-SE"/>
        </a:p>
      </dgm:t>
    </dgm:pt>
    <dgm:pt modelId="{F9A5FBBD-17AC-401D-A22B-0941E78EDDDC}" type="parTrans" cxnId="{00376CF8-0E3F-47EF-B756-0C3314B660D4}">
      <dgm:prSet/>
      <dgm:spPr/>
      <dgm:t>
        <a:bodyPr/>
        <a:lstStyle/>
        <a:p>
          <a:endParaRPr lang="sv-SE"/>
        </a:p>
      </dgm:t>
    </dgm:pt>
    <dgm:pt modelId="{B253A266-7549-4674-A5A4-9E74BFC6456E}" type="sibTrans" cxnId="{00376CF8-0E3F-47EF-B756-0C3314B660D4}">
      <dgm:prSet/>
      <dgm:spPr/>
      <dgm:t>
        <a:bodyPr/>
        <a:lstStyle/>
        <a:p>
          <a:endParaRPr lang="sv-SE"/>
        </a:p>
      </dgm:t>
    </dgm:pt>
    <dgm:pt modelId="{43B52558-33AD-48F6-978C-2899D6409A4C}">
      <dgm:prSet phldrT="[Text]" custScaleY="96032" custLinFactNeighborY="-794"/>
      <dgm:spPr/>
      <dgm:t>
        <a:bodyPr/>
        <a:lstStyle/>
        <a:p>
          <a:endParaRPr lang="sv-SE"/>
        </a:p>
      </dgm:t>
    </dgm:pt>
    <dgm:pt modelId="{BEB87C4A-7726-425D-B6BD-27416955C484}" type="parTrans" cxnId="{ED4090DE-F9F4-47CF-A5ED-ACA1C230C522}">
      <dgm:prSet/>
      <dgm:spPr/>
      <dgm:t>
        <a:bodyPr/>
        <a:lstStyle/>
        <a:p>
          <a:endParaRPr lang="sv-SE"/>
        </a:p>
      </dgm:t>
    </dgm:pt>
    <dgm:pt modelId="{EB9B943B-9DD6-44B1-94D4-6B0EC7235EDF}" type="sibTrans" cxnId="{ED4090DE-F9F4-47CF-A5ED-ACA1C230C522}">
      <dgm:prSet/>
      <dgm:spPr/>
      <dgm:t>
        <a:bodyPr/>
        <a:lstStyle/>
        <a:p>
          <a:endParaRPr lang="sv-SE"/>
        </a:p>
      </dgm:t>
    </dgm:pt>
    <dgm:pt modelId="{E0A1F7B3-C79A-49E6-9031-663D537B2EF9}" type="pres">
      <dgm:prSet presAssocID="{D6FCB223-A00C-4A8F-8152-8E7A00C153BA}" presName="diagram" presStyleCnt="0">
        <dgm:presLayoutVars>
          <dgm:chMax val="1"/>
          <dgm:dir/>
          <dgm:animLvl val="ctr"/>
          <dgm:resizeHandles val="exact"/>
        </dgm:presLayoutVars>
      </dgm:prSet>
      <dgm:spPr/>
    </dgm:pt>
    <dgm:pt modelId="{3E52F089-EE77-4DA3-88F9-656A1A9BF7A0}" type="pres">
      <dgm:prSet presAssocID="{D6FCB223-A00C-4A8F-8152-8E7A00C153BA}" presName="matrix" presStyleCnt="0"/>
      <dgm:spPr/>
    </dgm:pt>
    <dgm:pt modelId="{A2027FC3-4107-4BE8-8D30-630ED6856800}" type="pres">
      <dgm:prSet presAssocID="{D6FCB223-A00C-4A8F-8152-8E7A00C153BA}" presName="tile1" presStyleLbl="node1" presStyleIdx="0" presStyleCnt="4"/>
      <dgm:spPr/>
    </dgm:pt>
    <dgm:pt modelId="{00A725E4-DB6D-4470-8AF0-97A4C242EE4C}" type="pres">
      <dgm:prSet presAssocID="{D6FCB223-A00C-4A8F-8152-8E7A00C153BA}" presName="tile1text" presStyleLbl="node1" presStyleIdx="0" presStyleCnt="4">
        <dgm:presLayoutVars>
          <dgm:chMax val="0"/>
          <dgm:chPref val="0"/>
          <dgm:bulletEnabled val="1"/>
        </dgm:presLayoutVars>
      </dgm:prSet>
      <dgm:spPr/>
    </dgm:pt>
    <dgm:pt modelId="{56B9E745-CEBD-4C16-BE11-3EF8F202277D}" type="pres">
      <dgm:prSet presAssocID="{D6FCB223-A00C-4A8F-8152-8E7A00C153BA}" presName="tile2" presStyleLbl="node1" presStyleIdx="1" presStyleCnt="4" custScaleY="104763" custLinFactNeighborY="2382"/>
      <dgm:spPr/>
    </dgm:pt>
    <dgm:pt modelId="{CEAAE038-8336-4D9D-95F3-31961E97393C}" type="pres">
      <dgm:prSet presAssocID="{D6FCB223-A00C-4A8F-8152-8E7A00C153BA}" presName="tile2text" presStyleLbl="node1" presStyleIdx="1" presStyleCnt="4">
        <dgm:presLayoutVars>
          <dgm:chMax val="0"/>
          <dgm:chPref val="0"/>
          <dgm:bulletEnabled val="1"/>
        </dgm:presLayoutVars>
      </dgm:prSet>
      <dgm:spPr/>
    </dgm:pt>
    <dgm:pt modelId="{0C5A7719-A18F-48B9-9D13-C0C538C2F8A4}" type="pres">
      <dgm:prSet presAssocID="{D6FCB223-A00C-4A8F-8152-8E7A00C153BA}" presName="tile3" presStyleLbl="node1" presStyleIdx="2" presStyleCnt="4"/>
      <dgm:spPr/>
    </dgm:pt>
    <dgm:pt modelId="{A5FD6E83-BEB7-472C-8C8D-06F6FCF2FBE9}" type="pres">
      <dgm:prSet presAssocID="{D6FCB223-A00C-4A8F-8152-8E7A00C153BA}" presName="tile3text" presStyleLbl="node1" presStyleIdx="2" presStyleCnt="4">
        <dgm:presLayoutVars>
          <dgm:chMax val="0"/>
          <dgm:chPref val="0"/>
          <dgm:bulletEnabled val="1"/>
        </dgm:presLayoutVars>
      </dgm:prSet>
      <dgm:spPr/>
    </dgm:pt>
    <dgm:pt modelId="{79862A6A-DADA-4E14-94D4-9CC679BFB379}" type="pres">
      <dgm:prSet presAssocID="{D6FCB223-A00C-4A8F-8152-8E7A00C153BA}" presName="tile4" presStyleLbl="node1" presStyleIdx="3" presStyleCnt="4" custScaleY="99601" custLinFactNeighborX="559"/>
      <dgm:spPr/>
    </dgm:pt>
    <dgm:pt modelId="{3310BA91-C526-4332-B65F-A11D066BFCEB}" type="pres">
      <dgm:prSet presAssocID="{D6FCB223-A00C-4A8F-8152-8E7A00C153BA}" presName="tile4text" presStyleLbl="node1" presStyleIdx="3" presStyleCnt="4">
        <dgm:presLayoutVars>
          <dgm:chMax val="0"/>
          <dgm:chPref val="0"/>
          <dgm:bulletEnabled val="1"/>
        </dgm:presLayoutVars>
      </dgm:prSet>
      <dgm:spPr/>
    </dgm:pt>
    <dgm:pt modelId="{8599DEF3-3759-4208-BEE3-09A54CE5710F}" type="pres">
      <dgm:prSet presAssocID="{D6FCB223-A00C-4A8F-8152-8E7A00C153BA}" presName="centerTile" presStyleLbl="fgShp" presStyleIdx="0" presStyleCnt="1" custScaleX="148036" custScaleY="80000">
        <dgm:presLayoutVars>
          <dgm:chMax val="0"/>
          <dgm:chPref val="0"/>
        </dgm:presLayoutVars>
      </dgm:prSet>
      <dgm:spPr/>
    </dgm:pt>
  </dgm:ptLst>
  <dgm:cxnLst>
    <dgm:cxn modelId="{24001E01-E43D-4563-9C7F-2690C09306DF}" type="presOf" srcId="{9C7E56B8-209D-45EA-8217-CC531B60CF3B}" destId="{0C5A7719-A18F-48B9-9D13-C0C538C2F8A4}" srcOrd="0" destOrd="0" presId="urn:microsoft.com/office/officeart/2005/8/layout/matrix1"/>
    <dgm:cxn modelId="{93BF1126-C6C2-4DDA-B8C5-B4E94BCF2090}" type="presOf" srcId="{4E08743B-BF79-4C82-8C02-69E08CBE7298}" destId="{00A725E4-DB6D-4470-8AF0-97A4C242EE4C}" srcOrd="1" destOrd="0" presId="urn:microsoft.com/office/officeart/2005/8/layout/matrix1"/>
    <dgm:cxn modelId="{9F84C032-21E2-430C-B537-1EA50B6FE11F}" srcId="{90E5FACD-D753-4691-8DC7-8A08C676A49F}" destId="{9C7E56B8-209D-45EA-8217-CC531B60CF3B}" srcOrd="2" destOrd="0" parTransId="{C79EF9C4-2261-4F42-BC56-CF70295E454A}" sibTransId="{2E1E9AA1-E485-4729-828E-33FF83266FAA}"/>
    <dgm:cxn modelId="{6952CE63-513E-4938-9FEC-23C9A3AB7E3E}" type="presOf" srcId="{E70519AA-06EC-411C-8A31-3A48DEACE60B}" destId="{3310BA91-C526-4332-B65F-A11D066BFCEB}" srcOrd="1" destOrd="0" presId="urn:microsoft.com/office/officeart/2005/8/layout/matrix1"/>
    <dgm:cxn modelId="{394C3549-6AAB-4B64-BCE4-7C9E35346C80}" type="presOf" srcId="{9C7E56B8-209D-45EA-8217-CC531B60CF3B}" destId="{A5FD6E83-BEB7-472C-8C8D-06F6FCF2FBE9}" srcOrd="1" destOrd="0" presId="urn:microsoft.com/office/officeart/2005/8/layout/matrix1"/>
    <dgm:cxn modelId="{D66E944C-2FE0-47D8-9907-02C6D1AED0F5}" type="presOf" srcId="{F0CD38D5-EDF6-402E-8A85-5B1B1F334E19}" destId="{56B9E745-CEBD-4C16-BE11-3EF8F202277D}" srcOrd="0" destOrd="0" presId="urn:microsoft.com/office/officeart/2005/8/layout/matrix1"/>
    <dgm:cxn modelId="{1480796F-FC94-4B49-9D68-5CF6DC9E5872}" type="presOf" srcId="{D6FCB223-A00C-4A8F-8152-8E7A00C153BA}" destId="{E0A1F7B3-C79A-49E6-9031-663D537B2EF9}" srcOrd="0" destOrd="0" presId="urn:microsoft.com/office/officeart/2005/8/layout/matrix1"/>
    <dgm:cxn modelId="{BD34CE78-51CB-4DCC-922C-F338AB47C432}" type="presOf" srcId="{E70519AA-06EC-411C-8A31-3A48DEACE60B}" destId="{79862A6A-DADA-4E14-94D4-9CC679BFB379}" srcOrd="0" destOrd="0" presId="urn:microsoft.com/office/officeart/2005/8/layout/matrix1"/>
    <dgm:cxn modelId="{6F66ED78-3B88-4A2E-AC39-D6F76A9C64B9}" type="presOf" srcId="{4E08743B-BF79-4C82-8C02-69E08CBE7298}" destId="{A2027FC3-4107-4BE8-8D30-630ED6856800}" srcOrd="0" destOrd="0" presId="urn:microsoft.com/office/officeart/2005/8/layout/matrix1"/>
    <dgm:cxn modelId="{B18C887C-7C45-443C-8B30-E23911D0F572}" srcId="{90E5FACD-D753-4691-8DC7-8A08C676A49F}" destId="{E70519AA-06EC-411C-8A31-3A48DEACE60B}" srcOrd="3" destOrd="0" parTransId="{21D1A1C1-6947-4599-A5EC-7B2FC7AC7C35}" sibTransId="{B2DE8C64-83F6-421F-BB21-40028466AC55}"/>
    <dgm:cxn modelId="{4C0E1A89-5F26-492A-B0F5-DAEBA46AA563}" srcId="{90E5FACD-D753-4691-8DC7-8A08C676A49F}" destId="{4E08743B-BF79-4C82-8C02-69E08CBE7298}" srcOrd="0" destOrd="0" parTransId="{EB2D4452-1AD4-43EE-B579-B4149D6FD8FA}" sibTransId="{9B988831-9E00-4F7E-9F44-810D604CC112}"/>
    <dgm:cxn modelId="{F869CC89-A568-4425-B2A2-60F80A3FB2A1}" srcId="{D6FCB223-A00C-4A8F-8152-8E7A00C153BA}" destId="{90E5FACD-D753-4691-8DC7-8A08C676A49F}" srcOrd="0" destOrd="0" parTransId="{236E0E62-866D-48DC-86D6-C5AF9500F312}" sibTransId="{FD230024-593E-49E0-BE15-414E2A9D379E}"/>
    <dgm:cxn modelId="{EBD6989A-0B2F-4B66-9268-E8CBCF5815C0}" type="presOf" srcId="{90E5FACD-D753-4691-8DC7-8A08C676A49F}" destId="{8599DEF3-3759-4208-BEE3-09A54CE5710F}" srcOrd="0" destOrd="0" presId="urn:microsoft.com/office/officeart/2005/8/layout/matrix1"/>
    <dgm:cxn modelId="{23D843B4-EBB6-414B-B5E3-3F028F57CA15}" srcId="{D6FCB223-A00C-4A8F-8152-8E7A00C153BA}" destId="{5152558E-26CC-4748-A535-B1EB442C9B0C}" srcOrd="1" destOrd="0" parTransId="{048AA279-5424-4DA1-A9EF-350BD100D634}" sibTransId="{BAA407C2-9830-422B-B83F-A0505E3490D9}"/>
    <dgm:cxn modelId="{ED4090DE-F9F4-47CF-A5ED-ACA1C230C522}" srcId="{D6FCB223-A00C-4A8F-8152-8E7A00C153BA}" destId="{43B52558-33AD-48F6-978C-2899D6409A4C}" srcOrd="3" destOrd="0" parTransId="{BEB87C4A-7726-425D-B6BD-27416955C484}" sibTransId="{EB9B943B-9DD6-44B1-94D4-6B0EC7235EDF}"/>
    <dgm:cxn modelId="{483734EF-4919-4F74-82AF-A56533777143}" srcId="{90E5FACD-D753-4691-8DC7-8A08C676A49F}" destId="{F0CD38D5-EDF6-402E-8A85-5B1B1F334E19}" srcOrd="1" destOrd="0" parTransId="{C537B62D-E584-4F45-927D-F007002ABD04}" sibTransId="{CA690859-A80D-4AF4-99C5-7960F93970F8}"/>
    <dgm:cxn modelId="{00376CF8-0E3F-47EF-B756-0C3314B660D4}" srcId="{D6FCB223-A00C-4A8F-8152-8E7A00C153BA}" destId="{748BAB05-5824-4DB6-9D48-4A82E9DD0A5E}" srcOrd="2" destOrd="0" parTransId="{F9A5FBBD-17AC-401D-A22B-0941E78EDDDC}" sibTransId="{B253A266-7549-4674-A5A4-9E74BFC6456E}"/>
    <dgm:cxn modelId="{BB2C75FC-CD9F-4E22-8F77-EBACAF1D902F}" type="presOf" srcId="{F0CD38D5-EDF6-402E-8A85-5B1B1F334E19}" destId="{CEAAE038-8336-4D9D-95F3-31961E97393C}" srcOrd="1" destOrd="0" presId="urn:microsoft.com/office/officeart/2005/8/layout/matrix1"/>
    <dgm:cxn modelId="{9E6D4FE6-5B7B-4B30-AABA-9591BED258E8}" type="presParOf" srcId="{E0A1F7B3-C79A-49E6-9031-663D537B2EF9}" destId="{3E52F089-EE77-4DA3-88F9-656A1A9BF7A0}" srcOrd="0" destOrd="0" presId="urn:microsoft.com/office/officeart/2005/8/layout/matrix1"/>
    <dgm:cxn modelId="{C74A79DE-D0E6-41A3-919F-563F849BE15A}" type="presParOf" srcId="{3E52F089-EE77-4DA3-88F9-656A1A9BF7A0}" destId="{A2027FC3-4107-4BE8-8D30-630ED6856800}" srcOrd="0" destOrd="0" presId="urn:microsoft.com/office/officeart/2005/8/layout/matrix1"/>
    <dgm:cxn modelId="{6E1A7BE2-F17B-4A6F-8B9E-BC5BB620505E}" type="presParOf" srcId="{3E52F089-EE77-4DA3-88F9-656A1A9BF7A0}" destId="{00A725E4-DB6D-4470-8AF0-97A4C242EE4C}" srcOrd="1" destOrd="0" presId="urn:microsoft.com/office/officeart/2005/8/layout/matrix1"/>
    <dgm:cxn modelId="{9805A352-4739-49FD-B69A-94554D73C86B}" type="presParOf" srcId="{3E52F089-EE77-4DA3-88F9-656A1A9BF7A0}" destId="{56B9E745-CEBD-4C16-BE11-3EF8F202277D}" srcOrd="2" destOrd="0" presId="urn:microsoft.com/office/officeart/2005/8/layout/matrix1"/>
    <dgm:cxn modelId="{E45AA04F-7E6C-4767-BB3E-9860DF3D03AF}" type="presParOf" srcId="{3E52F089-EE77-4DA3-88F9-656A1A9BF7A0}" destId="{CEAAE038-8336-4D9D-95F3-31961E97393C}" srcOrd="3" destOrd="0" presId="urn:microsoft.com/office/officeart/2005/8/layout/matrix1"/>
    <dgm:cxn modelId="{4E77017A-60BE-4B3F-A627-5DC5ED848659}" type="presParOf" srcId="{3E52F089-EE77-4DA3-88F9-656A1A9BF7A0}" destId="{0C5A7719-A18F-48B9-9D13-C0C538C2F8A4}" srcOrd="4" destOrd="0" presId="urn:microsoft.com/office/officeart/2005/8/layout/matrix1"/>
    <dgm:cxn modelId="{CC3C57DA-3F28-452D-939C-5140D1602C1B}" type="presParOf" srcId="{3E52F089-EE77-4DA3-88F9-656A1A9BF7A0}" destId="{A5FD6E83-BEB7-472C-8C8D-06F6FCF2FBE9}" srcOrd="5" destOrd="0" presId="urn:microsoft.com/office/officeart/2005/8/layout/matrix1"/>
    <dgm:cxn modelId="{0D61E2C5-2698-46AB-8636-E49EFE46FF08}" type="presParOf" srcId="{3E52F089-EE77-4DA3-88F9-656A1A9BF7A0}" destId="{79862A6A-DADA-4E14-94D4-9CC679BFB379}" srcOrd="6" destOrd="0" presId="urn:microsoft.com/office/officeart/2005/8/layout/matrix1"/>
    <dgm:cxn modelId="{9294FC7B-7EE3-4C2B-8E0A-29EB3C01ABD6}" type="presParOf" srcId="{3E52F089-EE77-4DA3-88F9-656A1A9BF7A0}" destId="{3310BA91-C526-4332-B65F-A11D066BFCEB}" srcOrd="7" destOrd="0" presId="urn:microsoft.com/office/officeart/2005/8/layout/matrix1"/>
    <dgm:cxn modelId="{4B42D409-FE69-4062-9B06-F08E2A70D459}" type="presParOf" srcId="{E0A1F7B3-C79A-49E6-9031-663D537B2EF9}" destId="{8599DEF3-3759-4208-BEE3-09A54CE5710F}" srcOrd="1" destOrd="0" presId="urn:microsoft.com/office/officeart/2005/8/layout/matrix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27FC3-4107-4BE8-8D30-630ED6856800}">
      <dsp:nvSpPr>
        <dsp:cNvPr id="0" name=""/>
        <dsp:cNvSpPr/>
      </dsp:nvSpPr>
      <dsp:spPr>
        <a:xfrm rot="16200000">
          <a:off x="861399" y="-853992"/>
          <a:ext cx="2339975" cy="4103687"/>
        </a:xfrm>
        <a:prstGeom prst="round1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v-SE" sz="2000" b="1" kern="1200" dirty="0"/>
            <a:t>Svensk lag </a:t>
          </a:r>
        </a:p>
      </dsp:txBody>
      <dsp:txXfrm rot="5400000">
        <a:off x="-20457" y="27864"/>
        <a:ext cx="4103687" cy="1754981"/>
      </dsp:txXfrm>
    </dsp:sp>
    <dsp:sp modelId="{56B9E745-CEBD-4C16-BE11-3EF8F202277D}">
      <dsp:nvSpPr>
        <dsp:cNvPr id="0" name=""/>
        <dsp:cNvSpPr/>
      </dsp:nvSpPr>
      <dsp:spPr>
        <a:xfrm>
          <a:off x="4042316" y="10020"/>
          <a:ext cx="4185515" cy="2451428"/>
        </a:xfrm>
        <a:prstGeom prst="round1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v-SE" sz="2000" b="1" kern="1200" dirty="0"/>
            <a:t>Kommissionens förordningar</a:t>
          </a:r>
        </a:p>
      </dsp:txBody>
      <dsp:txXfrm>
        <a:off x="4042316" y="10020"/>
        <a:ext cx="4185515" cy="1838571"/>
      </dsp:txXfrm>
    </dsp:sp>
    <dsp:sp modelId="{0C5A7719-A18F-48B9-9D13-C0C538C2F8A4}">
      <dsp:nvSpPr>
        <dsp:cNvPr id="0" name=""/>
        <dsp:cNvSpPr/>
      </dsp:nvSpPr>
      <dsp:spPr>
        <a:xfrm rot="10800000">
          <a:off x="-20456" y="2367838"/>
          <a:ext cx="4103687" cy="2339975"/>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v-SE" sz="2000" b="1" kern="1200" dirty="0"/>
            <a:t>Finansinspektionens föreskrifter och allmänna råd (FFFS)   </a:t>
          </a:r>
        </a:p>
      </dsp:txBody>
      <dsp:txXfrm rot="10800000">
        <a:off x="-20456" y="2952832"/>
        <a:ext cx="4103687" cy="1754981"/>
      </dsp:txXfrm>
    </dsp:sp>
    <dsp:sp modelId="{79862A6A-DADA-4E14-94D4-9CC679BFB379}">
      <dsp:nvSpPr>
        <dsp:cNvPr id="0" name=""/>
        <dsp:cNvSpPr/>
      </dsp:nvSpPr>
      <dsp:spPr>
        <a:xfrm rot="5400000">
          <a:off x="4990212" y="1485982"/>
          <a:ext cx="2330638" cy="4103687"/>
        </a:xfrm>
        <a:prstGeom prst="round1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sv-SE" sz="2000" b="1" kern="1200" dirty="0" err="1"/>
            <a:t>EIOPAs</a:t>
          </a:r>
          <a:r>
            <a:rPr lang="sv-SE" sz="2000" b="1" kern="1200" dirty="0"/>
            <a:t> och </a:t>
          </a:r>
          <a:r>
            <a:rPr lang="sv-SE" sz="2000" b="1" kern="1200" dirty="0" err="1"/>
            <a:t>ESMAs</a:t>
          </a:r>
          <a:r>
            <a:rPr lang="sv-SE" sz="2000" b="1" kern="1200" dirty="0"/>
            <a:t> riktlinjer</a:t>
          </a:r>
        </a:p>
      </dsp:txBody>
      <dsp:txXfrm rot="-5400000">
        <a:off x="4103687" y="2955165"/>
        <a:ext cx="4103687" cy="1747978"/>
      </dsp:txXfrm>
    </dsp:sp>
    <dsp:sp modelId="{8599DEF3-3759-4208-BEE3-09A54CE5710F}">
      <dsp:nvSpPr>
        <dsp:cNvPr id="0" name=""/>
        <dsp:cNvSpPr/>
      </dsp:nvSpPr>
      <dsp:spPr>
        <a:xfrm>
          <a:off x="2281207" y="1871979"/>
          <a:ext cx="3644960" cy="935990"/>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v-SE" sz="2800" b="1" kern="1200" dirty="0"/>
            <a:t>EU-direktiv</a:t>
          </a:r>
        </a:p>
      </dsp:txBody>
      <dsp:txXfrm>
        <a:off x="2326898" y="1917670"/>
        <a:ext cx="3553578" cy="844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27FC3-4107-4BE8-8D30-630ED6856800}">
      <dsp:nvSpPr>
        <dsp:cNvPr id="0" name=""/>
        <dsp:cNvSpPr/>
      </dsp:nvSpPr>
      <dsp:spPr>
        <a:xfrm rot="16200000">
          <a:off x="-90320" y="90320"/>
          <a:ext cx="1584411" cy="1403771"/>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solidFill>
                <a:schemeClr val="tx1"/>
              </a:solidFill>
            </a:rPr>
            <a:t>Försäkrings-rörelselagen </a:t>
          </a:r>
        </a:p>
        <a:p>
          <a:pPr marL="0" lvl="0" indent="0" algn="ctr" defTabSz="533400">
            <a:lnSpc>
              <a:spcPct val="90000"/>
            </a:lnSpc>
            <a:spcBef>
              <a:spcPct val="0"/>
            </a:spcBef>
            <a:spcAft>
              <a:spcPct val="35000"/>
            </a:spcAft>
            <a:buNone/>
          </a:pPr>
          <a:r>
            <a:rPr lang="sv-SE" sz="1200" b="1" kern="1200" dirty="0">
              <a:solidFill>
                <a:schemeClr val="tx1"/>
              </a:solidFill>
            </a:rPr>
            <a:t>(FRL)</a:t>
          </a:r>
        </a:p>
      </dsp:txBody>
      <dsp:txXfrm rot="5400000">
        <a:off x="0" y="0"/>
        <a:ext cx="1403771" cy="1188308"/>
      </dsp:txXfrm>
    </dsp:sp>
    <dsp:sp modelId="{56B9E745-CEBD-4C16-BE11-3EF8F202277D}">
      <dsp:nvSpPr>
        <dsp:cNvPr id="0" name=""/>
        <dsp:cNvSpPr/>
      </dsp:nvSpPr>
      <dsp:spPr>
        <a:xfrm>
          <a:off x="1403771" y="0"/>
          <a:ext cx="1403771" cy="1541315"/>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sv-SE" sz="900" b="1" kern="1200" dirty="0"/>
        </a:p>
        <a:p>
          <a:pPr marL="0" lvl="0" indent="0" algn="ctr" defTabSz="400050">
            <a:lnSpc>
              <a:spcPct val="90000"/>
            </a:lnSpc>
            <a:spcBef>
              <a:spcPct val="0"/>
            </a:spcBef>
            <a:spcAft>
              <a:spcPct val="35000"/>
            </a:spcAft>
            <a:buNone/>
          </a:pPr>
          <a:r>
            <a:rPr lang="sv-SE" sz="1050" b="1" kern="1200" dirty="0"/>
            <a:t>Solvens II-förordningen</a:t>
          </a:r>
        </a:p>
        <a:p>
          <a:pPr marL="0" lvl="0" indent="0" algn="ctr" defTabSz="400050">
            <a:lnSpc>
              <a:spcPct val="90000"/>
            </a:lnSpc>
            <a:spcBef>
              <a:spcPct val="0"/>
            </a:spcBef>
            <a:spcAft>
              <a:spcPct val="35000"/>
            </a:spcAft>
            <a:buNone/>
          </a:pPr>
          <a:r>
            <a:rPr lang="sv-SE" sz="1050" b="1" kern="1200" dirty="0"/>
            <a:t>och</a:t>
          </a:r>
        </a:p>
        <a:p>
          <a:pPr marL="0" lvl="0" indent="0" algn="ctr" defTabSz="400050">
            <a:lnSpc>
              <a:spcPct val="90000"/>
            </a:lnSpc>
            <a:spcBef>
              <a:spcPct val="0"/>
            </a:spcBef>
            <a:spcAft>
              <a:spcPct val="35000"/>
            </a:spcAft>
            <a:buNone/>
          </a:pPr>
          <a:r>
            <a:rPr lang="sv-SE" sz="1050" b="1" kern="1200" dirty="0"/>
            <a:t>19 tekniska standarder för genomförande (ITS)</a:t>
          </a:r>
          <a:endParaRPr lang="sv-SE" sz="1100" b="1" kern="1200" dirty="0"/>
        </a:p>
      </dsp:txBody>
      <dsp:txXfrm>
        <a:off x="1403771" y="0"/>
        <a:ext cx="1403771" cy="1155986"/>
      </dsp:txXfrm>
    </dsp:sp>
    <dsp:sp modelId="{0C5A7719-A18F-48B9-9D13-C0C538C2F8A4}">
      <dsp:nvSpPr>
        <dsp:cNvPr id="0" name=""/>
        <dsp:cNvSpPr/>
      </dsp:nvSpPr>
      <dsp:spPr>
        <a:xfrm rot="10800000">
          <a:off x="0" y="1584411"/>
          <a:ext cx="1403771" cy="1584411"/>
        </a:xfrm>
        <a:prstGeom prst="round1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Finans-inspektionens föreskrifter och allmänna råd (FFFS)   </a:t>
          </a:r>
          <a:endParaRPr lang="sv-SE" sz="1050" b="1" kern="1200" dirty="0"/>
        </a:p>
      </dsp:txBody>
      <dsp:txXfrm rot="10800000">
        <a:off x="0" y="1980514"/>
        <a:ext cx="1403771" cy="1188308"/>
      </dsp:txXfrm>
    </dsp:sp>
    <dsp:sp modelId="{79862A6A-DADA-4E14-94D4-9CC679BFB379}">
      <dsp:nvSpPr>
        <dsp:cNvPr id="0" name=""/>
        <dsp:cNvSpPr/>
      </dsp:nvSpPr>
      <dsp:spPr>
        <a:xfrm rot="5400000">
          <a:off x="1316612" y="1674731"/>
          <a:ext cx="1578089" cy="1403771"/>
        </a:xfrm>
        <a:prstGeom prst="round1Rect">
          <a:avLst/>
        </a:prstGeom>
        <a:solidFill>
          <a:schemeClr val="accent2">
            <a:hueOff val="1119116"/>
            <a:satOff val="70103"/>
            <a:lumOff val="-5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29 samlingar av </a:t>
          </a:r>
        </a:p>
        <a:p>
          <a:pPr marL="0" lvl="0" indent="0" algn="ctr" defTabSz="533400">
            <a:lnSpc>
              <a:spcPct val="90000"/>
            </a:lnSpc>
            <a:spcBef>
              <a:spcPct val="0"/>
            </a:spcBef>
            <a:spcAft>
              <a:spcPct val="35000"/>
            </a:spcAft>
            <a:buNone/>
          </a:pPr>
          <a:r>
            <a:rPr lang="sv-SE" sz="1200" b="1" kern="1200" dirty="0"/>
            <a:t>EIOPA-riktlinjer</a:t>
          </a:r>
        </a:p>
      </dsp:txBody>
      <dsp:txXfrm rot="-5400000">
        <a:off x="1403771" y="1982094"/>
        <a:ext cx="1403771" cy="1183567"/>
      </dsp:txXfrm>
    </dsp:sp>
    <dsp:sp modelId="{8599DEF3-3759-4208-BEE3-09A54CE5710F}">
      <dsp:nvSpPr>
        <dsp:cNvPr id="0" name=""/>
        <dsp:cNvSpPr/>
      </dsp:nvSpPr>
      <dsp:spPr>
        <a:xfrm>
          <a:off x="780345" y="1267529"/>
          <a:ext cx="1246852" cy="633764"/>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Solvens II</a:t>
          </a:r>
        </a:p>
      </dsp:txBody>
      <dsp:txXfrm>
        <a:off x="811283" y="1298467"/>
        <a:ext cx="1184976" cy="5718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27FC3-4107-4BE8-8D30-630ED6856800}">
      <dsp:nvSpPr>
        <dsp:cNvPr id="0" name=""/>
        <dsp:cNvSpPr/>
      </dsp:nvSpPr>
      <dsp:spPr>
        <a:xfrm rot="16200000">
          <a:off x="-71211" y="90327"/>
          <a:ext cx="1605395" cy="1462973"/>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solidFill>
                <a:schemeClr val="tx1"/>
              </a:solidFill>
            </a:rPr>
            <a:t>Lagen om försäkrings-distribution </a:t>
          </a:r>
        </a:p>
        <a:p>
          <a:pPr marL="0" lvl="0" indent="0" algn="ctr" defTabSz="533400">
            <a:lnSpc>
              <a:spcPct val="90000"/>
            </a:lnSpc>
            <a:spcBef>
              <a:spcPct val="0"/>
            </a:spcBef>
            <a:spcAft>
              <a:spcPct val="35000"/>
            </a:spcAft>
            <a:buNone/>
          </a:pPr>
          <a:r>
            <a:rPr lang="sv-SE" sz="1200" b="1" kern="1200" dirty="0">
              <a:solidFill>
                <a:schemeClr val="tx1"/>
              </a:solidFill>
            </a:rPr>
            <a:t>(LFD)</a:t>
          </a:r>
        </a:p>
      </dsp:txBody>
      <dsp:txXfrm rot="5400000">
        <a:off x="0" y="19116"/>
        <a:ext cx="1462973" cy="1204046"/>
      </dsp:txXfrm>
    </dsp:sp>
    <dsp:sp modelId="{56B9E745-CEBD-4C16-BE11-3EF8F202277D}">
      <dsp:nvSpPr>
        <dsp:cNvPr id="0" name=""/>
        <dsp:cNvSpPr/>
      </dsp:nvSpPr>
      <dsp:spPr>
        <a:xfrm>
          <a:off x="1462973" y="19124"/>
          <a:ext cx="1462973" cy="1681860"/>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Förordningar om bl.a. produktfakta och information</a:t>
          </a:r>
          <a:endParaRPr lang="sv-SE" sz="1400" b="1" kern="1200" dirty="0"/>
        </a:p>
      </dsp:txBody>
      <dsp:txXfrm>
        <a:off x="1462973" y="19124"/>
        <a:ext cx="1462973" cy="1261395"/>
      </dsp:txXfrm>
    </dsp:sp>
    <dsp:sp modelId="{0C5A7719-A18F-48B9-9D13-C0C538C2F8A4}">
      <dsp:nvSpPr>
        <dsp:cNvPr id="0" name=""/>
        <dsp:cNvSpPr/>
      </dsp:nvSpPr>
      <dsp:spPr>
        <a:xfrm rot="10800000">
          <a:off x="0" y="1624511"/>
          <a:ext cx="1462973" cy="1605395"/>
        </a:xfrm>
        <a:prstGeom prst="round1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Finans-inspektionens föreskrifter och allmänna råd (FFFS)   </a:t>
          </a:r>
          <a:endParaRPr lang="sv-SE" sz="1400" b="1" kern="1200" dirty="0"/>
        </a:p>
      </dsp:txBody>
      <dsp:txXfrm rot="10800000">
        <a:off x="0" y="2025860"/>
        <a:ext cx="1462973" cy="1204046"/>
      </dsp:txXfrm>
    </dsp:sp>
    <dsp:sp modelId="{79862A6A-DADA-4E14-94D4-9CC679BFB379}">
      <dsp:nvSpPr>
        <dsp:cNvPr id="0" name=""/>
        <dsp:cNvSpPr/>
      </dsp:nvSpPr>
      <dsp:spPr>
        <a:xfrm rot="5400000">
          <a:off x="1394965" y="1695722"/>
          <a:ext cx="1598989" cy="1462973"/>
        </a:xfrm>
        <a:prstGeom prst="round1Rect">
          <a:avLst/>
        </a:prstGeom>
        <a:solidFill>
          <a:schemeClr val="accent2">
            <a:hueOff val="1119116"/>
            <a:satOff val="70103"/>
            <a:lumOff val="-5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EIOPA-riktlinjer om klagomål och strukturerade produkter</a:t>
          </a:r>
        </a:p>
      </dsp:txBody>
      <dsp:txXfrm rot="-5400000">
        <a:off x="1462974" y="2027461"/>
        <a:ext cx="1462973" cy="1199242"/>
      </dsp:txXfrm>
    </dsp:sp>
    <dsp:sp modelId="{8599DEF3-3759-4208-BEE3-09A54CE5710F}">
      <dsp:nvSpPr>
        <dsp:cNvPr id="0" name=""/>
        <dsp:cNvSpPr/>
      </dsp:nvSpPr>
      <dsp:spPr>
        <a:xfrm>
          <a:off x="813255" y="1284316"/>
          <a:ext cx="1299436" cy="642158"/>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IDD</a:t>
          </a:r>
        </a:p>
      </dsp:txBody>
      <dsp:txXfrm>
        <a:off x="844603" y="1315664"/>
        <a:ext cx="1236740" cy="5794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27FC3-4107-4BE8-8D30-630ED6856800}">
      <dsp:nvSpPr>
        <dsp:cNvPr id="0" name=""/>
        <dsp:cNvSpPr/>
      </dsp:nvSpPr>
      <dsp:spPr>
        <a:xfrm rot="16200000">
          <a:off x="-178735" y="197602"/>
          <a:ext cx="1584411" cy="1226939"/>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solidFill>
                <a:schemeClr val="tx1"/>
              </a:solidFill>
            </a:rPr>
            <a:t>Lag om värdepappers-marknaden </a:t>
          </a:r>
        </a:p>
        <a:p>
          <a:pPr marL="0" lvl="0" indent="0" algn="ctr" defTabSz="533400">
            <a:lnSpc>
              <a:spcPct val="90000"/>
            </a:lnSpc>
            <a:spcBef>
              <a:spcPct val="0"/>
            </a:spcBef>
            <a:spcAft>
              <a:spcPct val="35000"/>
            </a:spcAft>
            <a:buNone/>
          </a:pPr>
          <a:r>
            <a:rPr lang="sv-SE" sz="1200" b="1" kern="1200" dirty="0">
              <a:solidFill>
                <a:schemeClr val="tx1"/>
              </a:solidFill>
            </a:rPr>
            <a:t>(LVM</a:t>
          </a:r>
          <a:r>
            <a:rPr lang="sv-SE" sz="1200" b="1" kern="1200" dirty="0"/>
            <a:t>)</a:t>
          </a:r>
        </a:p>
      </dsp:txBody>
      <dsp:txXfrm rot="5400000">
        <a:off x="0" y="18866"/>
        <a:ext cx="1226939" cy="1188308"/>
      </dsp:txXfrm>
    </dsp:sp>
    <dsp:sp modelId="{56B9E745-CEBD-4C16-BE11-3EF8F202277D}">
      <dsp:nvSpPr>
        <dsp:cNvPr id="0" name=""/>
        <dsp:cNvSpPr/>
      </dsp:nvSpPr>
      <dsp:spPr>
        <a:xfrm>
          <a:off x="1226939" y="18874"/>
          <a:ext cx="1226939" cy="1659877"/>
        </a:xfrm>
        <a:prstGeom prst="round1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err="1"/>
            <a:t>MiFIR</a:t>
          </a:r>
          <a:endParaRPr lang="sv-SE" sz="1400" b="1" kern="1200" dirty="0"/>
        </a:p>
      </dsp:txBody>
      <dsp:txXfrm>
        <a:off x="1226939" y="18874"/>
        <a:ext cx="1226939" cy="1244907"/>
      </dsp:txXfrm>
    </dsp:sp>
    <dsp:sp modelId="{0C5A7719-A18F-48B9-9D13-C0C538C2F8A4}">
      <dsp:nvSpPr>
        <dsp:cNvPr id="0" name=""/>
        <dsp:cNvSpPr/>
      </dsp:nvSpPr>
      <dsp:spPr>
        <a:xfrm rot="10800000">
          <a:off x="0" y="1603277"/>
          <a:ext cx="1226939" cy="1584411"/>
        </a:xfrm>
        <a:prstGeom prst="round1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Finans-inspektionens föreskrifter och allmänna råd (FFFS)   </a:t>
          </a:r>
        </a:p>
      </dsp:txBody>
      <dsp:txXfrm rot="10800000">
        <a:off x="0" y="1999380"/>
        <a:ext cx="1226939" cy="1188308"/>
      </dsp:txXfrm>
    </dsp:sp>
    <dsp:sp modelId="{79862A6A-DADA-4E14-94D4-9CC679BFB379}">
      <dsp:nvSpPr>
        <dsp:cNvPr id="0" name=""/>
        <dsp:cNvSpPr/>
      </dsp:nvSpPr>
      <dsp:spPr>
        <a:xfrm rot="5400000">
          <a:off x="1051365" y="1782013"/>
          <a:ext cx="1578089" cy="1226939"/>
        </a:xfrm>
        <a:prstGeom prst="round1Rect">
          <a:avLst/>
        </a:prstGeom>
        <a:solidFill>
          <a:schemeClr val="accent2">
            <a:hueOff val="1119116"/>
            <a:satOff val="70103"/>
            <a:lumOff val="-5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11 samlingar av </a:t>
          </a:r>
        </a:p>
        <a:p>
          <a:pPr marL="0" lvl="0" indent="0" algn="ctr" defTabSz="533400">
            <a:lnSpc>
              <a:spcPct val="90000"/>
            </a:lnSpc>
            <a:spcBef>
              <a:spcPct val="0"/>
            </a:spcBef>
            <a:spcAft>
              <a:spcPct val="35000"/>
            </a:spcAft>
            <a:buNone/>
          </a:pPr>
          <a:r>
            <a:rPr lang="sv-SE" sz="1200" b="1" kern="1200" dirty="0"/>
            <a:t>ESMA-riktlinjer</a:t>
          </a:r>
        </a:p>
      </dsp:txBody>
      <dsp:txXfrm rot="-5400000">
        <a:off x="1226940" y="2000960"/>
        <a:ext cx="1226939" cy="1183567"/>
      </dsp:txXfrm>
    </dsp:sp>
    <dsp:sp modelId="{8599DEF3-3759-4208-BEE3-09A54CE5710F}">
      <dsp:nvSpPr>
        <dsp:cNvPr id="0" name=""/>
        <dsp:cNvSpPr/>
      </dsp:nvSpPr>
      <dsp:spPr>
        <a:xfrm>
          <a:off x="682046" y="1267529"/>
          <a:ext cx="1089787" cy="633764"/>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b="1" kern="1200" dirty="0" err="1"/>
            <a:t>MiFID</a:t>
          </a:r>
          <a:r>
            <a:rPr lang="sv-SE" sz="1700" b="1" kern="1200" dirty="0"/>
            <a:t> II</a:t>
          </a:r>
        </a:p>
      </dsp:txBody>
      <dsp:txXfrm>
        <a:off x="712984" y="1298467"/>
        <a:ext cx="1027911" cy="5718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8EBBB-B942-497B-AF50-679BA46DD6A0}">
      <dsp:nvSpPr>
        <dsp:cNvPr id="0" name=""/>
        <dsp:cNvSpPr/>
      </dsp:nvSpPr>
      <dsp:spPr>
        <a:xfrm rot="10800000">
          <a:off x="0" y="21927"/>
          <a:ext cx="8208000" cy="754264"/>
        </a:xfrm>
        <a:prstGeom prst="trapezoid">
          <a:avLst>
            <a:gd name="adj" fmla="val 69338"/>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sv-SE" sz="2000" kern="1200" dirty="0"/>
        </a:p>
        <a:p>
          <a:pPr marL="0" lvl="0" indent="0" algn="ctr" defTabSz="889000">
            <a:lnSpc>
              <a:spcPct val="90000"/>
            </a:lnSpc>
            <a:spcBef>
              <a:spcPct val="0"/>
            </a:spcBef>
            <a:spcAft>
              <a:spcPct val="35000"/>
            </a:spcAft>
            <a:buNone/>
          </a:pPr>
          <a:r>
            <a:rPr lang="sv-SE" sz="1400" b="1" kern="1200" dirty="0">
              <a:latin typeface="Times New Roman" panose="02020603050405020304" pitchFamily="18" charset="0"/>
              <a:cs typeface="Times New Roman" panose="02020603050405020304" pitchFamily="18" charset="0"/>
            </a:rPr>
            <a:t>EU:s förordningar                              </a:t>
          </a:r>
        </a:p>
        <a:p>
          <a:pPr marL="0" lvl="0" indent="0" algn="ctr" defTabSz="889000">
            <a:lnSpc>
              <a:spcPct val="90000"/>
            </a:lnSpc>
            <a:spcBef>
              <a:spcPct val="0"/>
            </a:spcBef>
            <a:spcAft>
              <a:spcPct val="35000"/>
            </a:spcAft>
            <a:buNone/>
          </a:pPr>
          <a:r>
            <a:rPr lang="sv-SE" sz="1400" kern="1200" dirty="0">
              <a:latin typeface="Times New Roman" panose="02020603050405020304" pitchFamily="18" charset="0"/>
              <a:cs typeface="Times New Roman" panose="02020603050405020304" pitchFamily="18" charset="0"/>
            </a:rPr>
            <a:t>t.ex. Solvens II-förordningen, GDPR, POG och </a:t>
          </a:r>
          <a:r>
            <a:rPr lang="sv-SE" sz="1400" kern="1200" dirty="0" err="1">
              <a:latin typeface="Times New Roman" panose="02020603050405020304" pitchFamily="18" charset="0"/>
              <a:cs typeface="Times New Roman" panose="02020603050405020304" pitchFamily="18" charset="0"/>
            </a:rPr>
            <a:t>MiFIR</a:t>
          </a:r>
          <a:r>
            <a:rPr lang="sv-SE" sz="1400" kern="1200" dirty="0">
              <a:latin typeface="Times New Roman" panose="02020603050405020304" pitchFamily="18" charset="0"/>
              <a:cs typeface="Times New Roman" panose="02020603050405020304" pitchFamily="18" charset="0"/>
            </a:rPr>
            <a:t> </a:t>
          </a:r>
        </a:p>
        <a:p>
          <a:pPr marL="0" lvl="0" indent="0" algn="ctr" defTabSz="889000">
            <a:lnSpc>
              <a:spcPct val="90000"/>
            </a:lnSpc>
            <a:spcBef>
              <a:spcPct val="0"/>
            </a:spcBef>
            <a:spcAft>
              <a:spcPct val="35000"/>
            </a:spcAft>
            <a:buNone/>
          </a:pPr>
          <a:endParaRPr lang="sv-SE" sz="1100" kern="120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endParaRPr lang="sv-SE" sz="1100" kern="1200" dirty="0">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endParaRPr lang="sv-SE" sz="600" kern="1200" dirty="0"/>
        </a:p>
      </dsp:txBody>
      <dsp:txXfrm rot="-10800000">
        <a:off x="1436399" y="21927"/>
        <a:ext cx="5335200" cy="754264"/>
      </dsp:txXfrm>
    </dsp:sp>
    <dsp:sp modelId="{922441DE-C2F6-4A2C-8B6F-4FEF024075D2}">
      <dsp:nvSpPr>
        <dsp:cNvPr id="0" name=""/>
        <dsp:cNvSpPr/>
      </dsp:nvSpPr>
      <dsp:spPr>
        <a:xfrm rot="10800000">
          <a:off x="522995" y="754264"/>
          <a:ext cx="7162009" cy="676395"/>
        </a:xfrm>
        <a:prstGeom prst="trapezoid">
          <a:avLst>
            <a:gd name="adj" fmla="val 69338"/>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latin typeface="Times New Roman" panose="02020603050405020304" pitchFamily="18" charset="0"/>
              <a:cs typeface="Times New Roman" panose="02020603050405020304" pitchFamily="18" charset="0"/>
            </a:rPr>
            <a:t>EU:s direktiv</a:t>
          </a:r>
        </a:p>
        <a:p>
          <a:pPr marL="0" lvl="0" indent="0" algn="ctr" defTabSz="622300">
            <a:lnSpc>
              <a:spcPct val="90000"/>
            </a:lnSpc>
            <a:spcBef>
              <a:spcPct val="0"/>
            </a:spcBef>
            <a:spcAft>
              <a:spcPct val="35000"/>
            </a:spcAft>
            <a:buNone/>
          </a:pPr>
          <a:r>
            <a:rPr lang="sv-SE" sz="1400" kern="1200" dirty="0">
              <a:latin typeface="Times New Roman" panose="02020603050405020304" pitchFamily="18" charset="0"/>
              <a:cs typeface="Times New Roman" panose="02020603050405020304" pitchFamily="18" charset="0"/>
            </a:rPr>
            <a:t>t.ex. Solvens II-direktivet, IDD och </a:t>
          </a:r>
          <a:r>
            <a:rPr lang="sv-SE" sz="1400" kern="1200" dirty="0" err="1">
              <a:latin typeface="Times New Roman" panose="02020603050405020304" pitchFamily="18" charset="0"/>
              <a:cs typeface="Times New Roman" panose="02020603050405020304" pitchFamily="18" charset="0"/>
            </a:rPr>
            <a:t>MiFID</a:t>
          </a:r>
          <a:endParaRPr lang="sv-SE" sz="1000" kern="1200" dirty="0">
            <a:latin typeface="Times New Roman" panose="02020603050405020304" pitchFamily="18" charset="0"/>
            <a:cs typeface="Times New Roman" panose="02020603050405020304" pitchFamily="18" charset="0"/>
          </a:endParaRPr>
        </a:p>
      </dsp:txBody>
      <dsp:txXfrm rot="-10800000">
        <a:off x="1776346" y="754264"/>
        <a:ext cx="4655306" cy="676395"/>
      </dsp:txXfrm>
    </dsp:sp>
    <dsp:sp modelId="{3C0CE2BF-C62A-480D-B15F-5C6743A3F304}">
      <dsp:nvSpPr>
        <dsp:cNvPr id="0" name=""/>
        <dsp:cNvSpPr/>
      </dsp:nvSpPr>
      <dsp:spPr>
        <a:xfrm rot="10800000">
          <a:off x="991997" y="1430659"/>
          <a:ext cx="6224005" cy="607591"/>
        </a:xfrm>
        <a:prstGeom prst="trapezoid">
          <a:avLst>
            <a:gd name="adj" fmla="val 69338"/>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latin typeface="Times New Roman" panose="02020603050405020304" pitchFamily="18" charset="0"/>
              <a:cs typeface="Times New Roman" panose="02020603050405020304" pitchFamily="18" charset="0"/>
            </a:rPr>
            <a:t>Svensk lag</a:t>
          </a:r>
        </a:p>
        <a:p>
          <a:pPr marL="0" lvl="0" indent="0" algn="ctr" defTabSz="622300">
            <a:lnSpc>
              <a:spcPct val="90000"/>
            </a:lnSpc>
            <a:spcBef>
              <a:spcPct val="0"/>
            </a:spcBef>
            <a:spcAft>
              <a:spcPct val="35000"/>
            </a:spcAft>
            <a:buNone/>
          </a:pPr>
          <a:r>
            <a:rPr lang="sv-SE" sz="1400" kern="1200" dirty="0">
              <a:latin typeface="Times New Roman" panose="02020603050405020304" pitchFamily="18" charset="0"/>
              <a:cs typeface="Times New Roman" panose="02020603050405020304" pitchFamily="18" charset="0"/>
            </a:rPr>
            <a:t>t.ex. FRL, LTF, LFD, LVM och rådgivningslagen</a:t>
          </a:r>
          <a:endParaRPr lang="sv-SE" sz="1100" kern="1200" dirty="0">
            <a:latin typeface="Times New Roman" panose="02020603050405020304" pitchFamily="18" charset="0"/>
            <a:cs typeface="Times New Roman" panose="02020603050405020304" pitchFamily="18" charset="0"/>
          </a:endParaRPr>
        </a:p>
      </dsp:txBody>
      <dsp:txXfrm rot="-10800000">
        <a:off x="2081198" y="1430659"/>
        <a:ext cx="4045603" cy="607591"/>
      </dsp:txXfrm>
    </dsp:sp>
    <dsp:sp modelId="{59B6A440-965B-43A7-AB82-3039CC478C16}">
      <dsp:nvSpPr>
        <dsp:cNvPr id="0" name=""/>
        <dsp:cNvSpPr/>
      </dsp:nvSpPr>
      <dsp:spPr>
        <a:xfrm rot="10800000">
          <a:off x="1413291" y="2038251"/>
          <a:ext cx="5381416" cy="607591"/>
        </a:xfrm>
        <a:prstGeom prst="trapezoid">
          <a:avLst>
            <a:gd name="adj" fmla="val 69338"/>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latin typeface="Times New Roman" panose="02020603050405020304" pitchFamily="18" charset="0"/>
              <a:cs typeface="Times New Roman" panose="02020603050405020304" pitchFamily="18" charset="0"/>
            </a:rPr>
            <a:t>Finansinspektionens föreskrifter </a:t>
          </a:r>
          <a:r>
            <a:rPr lang="sv-SE" sz="1400" kern="1200" dirty="0">
              <a:latin typeface="Times New Roman" panose="02020603050405020304" pitchFamily="18" charset="0"/>
              <a:cs typeface="Times New Roman" panose="02020603050405020304" pitchFamily="18" charset="0"/>
            </a:rPr>
            <a:t>(FFFS) och </a:t>
          </a:r>
          <a:r>
            <a:rPr lang="sv-SE" sz="1400" b="1" kern="1200" dirty="0">
              <a:latin typeface="Times New Roman" panose="02020603050405020304" pitchFamily="18" charset="0"/>
              <a:cs typeface="Times New Roman" panose="02020603050405020304" pitchFamily="18" charset="0"/>
            </a:rPr>
            <a:t>beslut</a:t>
          </a:r>
        </a:p>
      </dsp:txBody>
      <dsp:txXfrm rot="-10800000">
        <a:off x="2355039" y="2038251"/>
        <a:ext cx="3497920" cy="607591"/>
      </dsp:txXfrm>
    </dsp:sp>
    <dsp:sp modelId="{F2313244-D6A5-46B5-A5C9-CBC3D716A8C2}">
      <dsp:nvSpPr>
        <dsp:cNvPr id="0" name=""/>
        <dsp:cNvSpPr/>
      </dsp:nvSpPr>
      <dsp:spPr>
        <a:xfrm rot="10800000">
          <a:off x="1834586" y="2645842"/>
          <a:ext cx="4538826" cy="607591"/>
        </a:xfrm>
        <a:prstGeom prst="trapezoid">
          <a:avLst>
            <a:gd name="adj" fmla="val 69338"/>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latin typeface="Times New Roman" panose="02020603050405020304" pitchFamily="18" charset="0"/>
              <a:cs typeface="Times New Roman" panose="02020603050405020304" pitchFamily="18" charset="0"/>
            </a:rPr>
            <a:t>Branschens egna regelverk och övervakning </a:t>
          </a:r>
          <a:r>
            <a:rPr lang="sv-SE" sz="1400" kern="1200" dirty="0">
              <a:latin typeface="Times New Roman" panose="02020603050405020304" pitchFamily="18" charset="0"/>
              <a:cs typeface="Times New Roman" panose="02020603050405020304" pitchFamily="18" charset="0"/>
            </a:rPr>
            <a:t>genom Svensk Försäkring, SFM, </a:t>
          </a:r>
          <a:r>
            <a:rPr lang="sv-SE" sz="1400" kern="1200" dirty="0" err="1">
              <a:latin typeface="Times New Roman" panose="02020603050405020304" pitchFamily="18" charset="0"/>
              <a:cs typeface="Times New Roman" panose="02020603050405020304" pitchFamily="18" charset="0"/>
            </a:rPr>
            <a:t>InsureSec</a:t>
          </a:r>
          <a:r>
            <a:rPr lang="sv-SE" sz="1400" kern="1200" dirty="0">
              <a:latin typeface="Times New Roman" panose="02020603050405020304" pitchFamily="18" charset="0"/>
              <a:cs typeface="Times New Roman" panose="02020603050405020304" pitchFamily="18" charset="0"/>
            </a:rPr>
            <a:t> och </a:t>
          </a:r>
          <a:r>
            <a:rPr lang="sv-SE" sz="1400" kern="1200" dirty="0" err="1">
              <a:latin typeface="Times New Roman" panose="02020603050405020304" pitchFamily="18" charset="0"/>
              <a:cs typeface="Times New Roman" panose="02020603050405020304" pitchFamily="18" charset="0"/>
            </a:rPr>
            <a:t>SwedSec</a:t>
          </a:r>
          <a:endParaRPr lang="sv-SE" sz="1400" kern="1200" dirty="0">
            <a:latin typeface="Times New Roman" panose="02020603050405020304" pitchFamily="18" charset="0"/>
            <a:cs typeface="Times New Roman" panose="02020603050405020304" pitchFamily="18" charset="0"/>
          </a:endParaRPr>
        </a:p>
      </dsp:txBody>
      <dsp:txXfrm rot="-10800000">
        <a:off x="2628881" y="2645842"/>
        <a:ext cx="2950237" cy="607591"/>
      </dsp:txXfrm>
    </dsp:sp>
    <dsp:sp modelId="{53C66D37-2F2E-48E5-B429-C6EC5666097E}">
      <dsp:nvSpPr>
        <dsp:cNvPr id="0" name=""/>
        <dsp:cNvSpPr/>
      </dsp:nvSpPr>
      <dsp:spPr>
        <a:xfrm rot="10800000">
          <a:off x="2255881" y="3253434"/>
          <a:ext cx="3696237" cy="607591"/>
        </a:xfrm>
        <a:prstGeom prst="trapezoid">
          <a:avLst>
            <a:gd name="adj" fmla="val 69338"/>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latin typeface="Times New Roman" panose="02020603050405020304" pitchFamily="18" charset="0"/>
              <a:cs typeface="Times New Roman" panose="02020603050405020304" pitchFamily="18" charset="0"/>
            </a:rPr>
            <a:t>God Standard </a:t>
          </a:r>
          <a:r>
            <a:rPr lang="sv-SE" sz="1400" kern="1200" dirty="0">
              <a:latin typeface="Times New Roman" panose="02020603050405020304" pitchFamily="18" charset="0"/>
              <a:cs typeface="Times New Roman" panose="02020603050405020304" pitchFamily="18" charset="0"/>
            </a:rPr>
            <a:t>(FRL och LTF) och </a:t>
          </a:r>
          <a:r>
            <a:rPr lang="sv-SE" sz="1400" b="1" kern="1200" dirty="0">
              <a:latin typeface="Times New Roman" panose="02020603050405020304" pitchFamily="18" charset="0"/>
              <a:cs typeface="Times New Roman" panose="02020603050405020304" pitchFamily="18" charset="0"/>
            </a:rPr>
            <a:t>God Sed </a:t>
          </a:r>
          <a:r>
            <a:rPr lang="sv-SE" sz="1400" kern="1200" dirty="0">
              <a:latin typeface="Times New Roman" panose="02020603050405020304" pitchFamily="18" charset="0"/>
              <a:cs typeface="Times New Roman" panose="02020603050405020304" pitchFamily="18" charset="0"/>
            </a:rPr>
            <a:t>(LFD och LVM)</a:t>
          </a:r>
        </a:p>
      </dsp:txBody>
      <dsp:txXfrm rot="-10800000">
        <a:off x="2902722" y="3253434"/>
        <a:ext cx="2402554" cy="607591"/>
      </dsp:txXfrm>
    </dsp:sp>
    <dsp:sp modelId="{3E37584A-9BFD-4D25-B1E7-DD49F01994D0}">
      <dsp:nvSpPr>
        <dsp:cNvPr id="0" name=""/>
        <dsp:cNvSpPr/>
      </dsp:nvSpPr>
      <dsp:spPr>
        <a:xfrm rot="10800000">
          <a:off x="2677176" y="3861026"/>
          <a:ext cx="2853647" cy="556280"/>
        </a:xfrm>
        <a:prstGeom prst="trapezoid">
          <a:avLst>
            <a:gd name="adj" fmla="val 69338"/>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latin typeface="Times New Roman" panose="02020603050405020304" pitchFamily="18" charset="0"/>
              <a:cs typeface="Times New Roman" panose="02020603050405020304" pitchFamily="18" charset="0"/>
            </a:rPr>
            <a:t>Finansinspektionens      allmänna råd</a:t>
          </a:r>
        </a:p>
      </dsp:txBody>
      <dsp:txXfrm rot="-10800000">
        <a:off x="3176564" y="3861026"/>
        <a:ext cx="1854871" cy="556280"/>
      </dsp:txXfrm>
    </dsp:sp>
    <dsp:sp modelId="{2690D705-6707-43F4-9F08-B61B9D7E57B8}">
      <dsp:nvSpPr>
        <dsp:cNvPr id="0" name=""/>
        <dsp:cNvSpPr/>
      </dsp:nvSpPr>
      <dsp:spPr>
        <a:xfrm rot="10800000">
          <a:off x="3062892" y="4417306"/>
          <a:ext cx="2082215" cy="607591"/>
        </a:xfrm>
        <a:prstGeom prst="trapezoid">
          <a:avLst>
            <a:gd name="adj" fmla="val 69338"/>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latin typeface="Times New Roman" panose="02020603050405020304" pitchFamily="18" charset="0"/>
              <a:cs typeface="Times New Roman" panose="02020603050405020304" pitchFamily="18" charset="0"/>
            </a:rPr>
            <a:t>EIOPA, ESMA och </a:t>
          </a:r>
          <a:r>
            <a:rPr lang="sv-SE" sz="1400" b="1" kern="1200" dirty="0" err="1">
              <a:latin typeface="Times New Roman" panose="02020603050405020304" pitchFamily="18" charset="0"/>
              <a:cs typeface="Times New Roman" panose="02020603050405020304" pitchFamily="18" charset="0"/>
            </a:rPr>
            <a:t>EBA:s</a:t>
          </a:r>
          <a:r>
            <a:rPr lang="sv-SE" sz="1400" b="1" kern="1200" dirty="0">
              <a:latin typeface="Times New Roman" panose="02020603050405020304" pitchFamily="18" charset="0"/>
              <a:cs typeface="Times New Roman" panose="02020603050405020304" pitchFamily="18" charset="0"/>
            </a:rPr>
            <a:t> riktlinjer</a:t>
          </a:r>
        </a:p>
      </dsp:txBody>
      <dsp:txXfrm rot="-10800000">
        <a:off x="3427280" y="4417306"/>
        <a:ext cx="1353439" cy="607591"/>
      </dsp:txXfrm>
    </dsp:sp>
    <dsp:sp modelId="{0CAB5365-9999-4580-9ED5-95A54E1304EF}">
      <dsp:nvSpPr>
        <dsp:cNvPr id="0" name=""/>
        <dsp:cNvSpPr/>
      </dsp:nvSpPr>
      <dsp:spPr>
        <a:xfrm rot="10800000">
          <a:off x="3484187" y="5024898"/>
          <a:ext cx="1239625" cy="893894"/>
        </a:xfrm>
        <a:prstGeom prst="trapezoid">
          <a:avLst>
            <a:gd name="adj" fmla="val 69338"/>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b="1" kern="1200" dirty="0">
              <a:latin typeface="Times New Roman" panose="02020603050405020304" pitchFamily="18" charset="0"/>
              <a:cs typeface="Times New Roman" panose="02020603050405020304" pitchFamily="18" charset="0"/>
            </a:rPr>
            <a:t>Företagets egna riktlinjer</a:t>
          </a:r>
        </a:p>
      </dsp:txBody>
      <dsp:txXfrm rot="-10800000">
        <a:off x="3484187" y="5024898"/>
        <a:ext cx="1239625" cy="8938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27FC3-4107-4BE8-8D30-630ED6856800}">
      <dsp:nvSpPr>
        <dsp:cNvPr id="0" name=""/>
        <dsp:cNvSpPr/>
      </dsp:nvSpPr>
      <dsp:spPr>
        <a:xfrm rot="16200000">
          <a:off x="-90320" y="90320"/>
          <a:ext cx="1584411" cy="1403771"/>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Försäkrings-rörelselagen </a:t>
          </a:r>
        </a:p>
        <a:p>
          <a:pPr marL="0" lvl="0" indent="0" algn="ctr" defTabSz="533400">
            <a:lnSpc>
              <a:spcPct val="90000"/>
            </a:lnSpc>
            <a:spcBef>
              <a:spcPct val="0"/>
            </a:spcBef>
            <a:spcAft>
              <a:spcPct val="35000"/>
            </a:spcAft>
            <a:buNone/>
          </a:pPr>
          <a:r>
            <a:rPr lang="sv-SE" sz="1200" b="1" kern="1200" dirty="0"/>
            <a:t>(FRL)</a:t>
          </a:r>
        </a:p>
      </dsp:txBody>
      <dsp:txXfrm rot="5400000">
        <a:off x="0" y="0"/>
        <a:ext cx="1403771" cy="1188308"/>
      </dsp:txXfrm>
    </dsp:sp>
    <dsp:sp modelId="{56B9E745-CEBD-4C16-BE11-3EF8F202277D}">
      <dsp:nvSpPr>
        <dsp:cNvPr id="0" name=""/>
        <dsp:cNvSpPr/>
      </dsp:nvSpPr>
      <dsp:spPr>
        <a:xfrm>
          <a:off x="1403771" y="0"/>
          <a:ext cx="1403771" cy="1541315"/>
        </a:xfrm>
        <a:prstGeom prst="round1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endParaRPr lang="sv-SE" sz="900" b="1" kern="1200" dirty="0"/>
        </a:p>
        <a:p>
          <a:pPr marL="0" lvl="0" indent="0" algn="ctr" defTabSz="400050">
            <a:lnSpc>
              <a:spcPct val="90000"/>
            </a:lnSpc>
            <a:spcBef>
              <a:spcPct val="0"/>
            </a:spcBef>
            <a:spcAft>
              <a:spcPct val="35000"/>
            </a:spcAft>
            <a:buNone/>
          </a:pPr>
          <a:r>
            <a:rPr lang="sv-SE" sz="1050" b="1" kern="1200" dirty="0"/>
            <a:t>Solvens II-förordningen</a:t>
          </a:r>
        </a:p>
        <a:p>
          <a:pPr marL="0" lvl="0" indent="0" algn="ctr" defTabSz="400050">
            <a:lnSpc>
              <a:spcPct val="90000"/>
            </a:lnSpc>
            <a:spcBef>
              <a:spcPct val="0"/>
            </a:spcBef>
            <a:spcAft>
              <a:spcPct val="35000"/>
            </a:spcAft>
            <a:buNone/>
          </a:pPr>
          <a:r>
            <a:rPr lang="sv-SE" sz="1050" b="1" kern="1200" dirty="0"/>
            <a:t>och</a:t>
          </a:r>
        </a:p>
        <a:p>
          <a:pPr marL="0" lvl="0" indent="0" algn="ctr" defTabSz="400050">
            <a:lnSpc>
              <a:spcPct val="90000"/>
            </a:lnSpc>
            <a:spcBef>
              <a:spcPct val="0"/>
            </a:spcBef>
            <a:spcAft>
              <a:spcPct val="35000"/>
            </a:spcAft>
            <a:buNone/>
          </a:pPr>
          <a:r>
            <a:rPr lang="sv-SE" sz="1050" b="1" kern="1200" dirty="0"/>
            <a:t>19 tekniska standarder för genomförande (ITS)</a:t>
          </a:r>
          <a:endParaRPr lang="sv-SE" sz="1100" b="1" kern="1200" dirty="0"/>
        </a:p>
      </dsp:txBody>
      <dsp:txXfrm>
        <a:off x="1403771" y="0"/>
        <a:ext cx="1403771" cy="1155986"/>
      </dsp:txXfrm>
    </dsp:sp>
    <dsp:sp modelId="{0C5A7719-A18F-48B9-9D13-C0C538C2F8A4}">
      <dsp:nvSpPr>
        <dsp:cNvPr id="0" name=""/>
        <dsp:cNvSpPr/>
      </dsp:nvSpPr>
      <dsp:spPr>
        <a:xfrm rot="10800000">
          <a:off x="0" y="1584411"/>
          <a:ext cx="1403771" cy="1584411"/>
        </a:xfrm>
        <a:prstGeom prst="round1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Finansinspektionens föreskrifter och allmänna råd (FFFS)   </a:t>
          </a:r>
          <a:endParaRPr lang="sv-SE" sz="1050" b="1" kern="1200" dirty="0"/>
        </a:p>
      </dsp:txBody>
      <dsp:txXfrm rot="10800000">
        <a:off x="0" y="1980514"/>
        <a:ext cx="1403771" cy="1188308"/>
      </dsp:txXfrm>
    </dsp:sp>
    <dsp:sp modelId="{79862A6A-DADA-4E14-94D4-9CC679BFB379}">
      <dsp:nvSpPr>
        <dsp:cNvPr id="0" name=""/>
        <dsp:cNvSpPr/>
      </dsp:nvSpPr>
      <dsp:spPr>
        <a:xfrm rot="5400000">
          <a:off x="1316612" y="1674731"/>
          <a:ext cx="1578089" cy="1403771"/>
        </a:xfrm>
        <a:prstGeom prst="round1Rect">
          <a:avLst/>
        </a:prstGeom>
        <a:solidFill>
          <a:schemeClr val="accent2">
            <a:hueOff val="1119116"/>
            <a:satOff val="70103"/>
            <a:lumOff val="-5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29 samlingar av </a:t>
          </a:r>
        </a:p>
        <a:p>
          <a:pPr marL="0" lvl="0" indent="0" algn="ctr" defTabSz="533400">
            <a:lnSpc>
              <a:spcPct val="90000"/>
            </a:lnSpc>
            <a:spcBef>
              <a:spcPct val="0"/>
            </a:spcBef>
            <a:spcAft>
              <a:spcPct val="35000"/>
            </a:spcAft>
            <a:buNone/>
          </a:pPr>
          <a:r>
            <a:rPr lang="sv-SE" sz="1200" b="1" kern="1200" dirty="0"/>
            <a:t>EIOPA-riktlinjer</a:t>
          </a:r>
        </a:p>
      </dsp:txBody>
      <dsp:txXfrm rot="-5400000">
        <a:off x="1403771" y="1982094"/>
        <a:ext cx="1403771" cy="1183567"/>
      </dsp:txXfrm>
    </dsp:sp>
    <dsp:sp modelId="{8599DEF3-3759-4208-BEE3-09A54CE5710F}">
      <dsp:nvSpPr>
        <dsp:cNvPr id="0" name=""/>
        <dsp:cNvSpPr/>
      </dsp:nvSpPr>
      <dsp:spPr>
        <a:xfrm>
          <a:off x="780345" y="1267529"/>
          <a:ext cx="1246852" cy="633764"/>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Solvens II</a:t>
          </a:r>
        </a:p>
      </dsp:txBody>
      <dsp:txXfrm>
        <a:off x="811283" y="1298467"/>
        <a:ext cx="1184976" cy="5718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27FC3-4107-4BE8-8D30-630ED6856800}">
      <dsp:nvSpPr>
        <dsp:cNvPr id="0" name=""/>
        <dsp:cNvSpPr/>
      </dsp:nvSpPr>
      <dsp:spPr>
        <a:xfrm rot="16200000">
          <a:off x="-71211" y="90327"/>
          <a:ext cx="1605395" cy="1462973"/>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Lagen om försäkringsdistribution </a:t>
          </a:r>
        </a:p>
        <a:p>
          <a:pPr marL="0" lvl="0" indent="0" algn="ctr" defTabSz="533400">
            <a:lnSpc>
              <a:spcPct val="90000"/>
            </a:lnSpc>
            <a:spcBef>
              <a:spcPct val="0"/>
            </a:spcBef>
            <a:spcAft>
              <a:spcPct val="35000"/>
            </a:spcAft>
            <a:buNone/>
          </a:pPr>
          <a:r>
            <a:rPr lang="sv-SE" sz="1200" b="1" kern="1200" dirty="0"/>
            <a:t>(LFD)</a:t>
          </a:r>
        </a:p>
      </dsp:txBody>
      <dsp:txXfrm rot="5400000">
        <a:off x="0" y="19116"/>
        <a:ext cx="1462973" cy="1204046"/>
      </dsp:txXfrm>
    </dsp:sp>
    <dsp:sp modelId="{56B9E745-CEBD-4C16-BE11-3EF8F202277D}">
      <dsp:nvSpPr>
        <dsp:cNvPr id="0" name=""/>
        <dsp:cNvSpPr/>
      </dsp:nvSpPr>
      <dsp:spPr>
        <a:xfrm>
          <a:off x="1462973" y="19124"/>
          <a:ext cx="1462973" cy="1681860"/>
        </a:xfrm>
        <a:prstGeom prst="round1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Förordningar om bl.a. produktfakta och information</a:t>
          </a:r>
          <a:endParaRPr lang="sv-SE" sz="1400" b="1" kern="1200" dirty="0"/>
        </a:p>
      </dsp:txBody>
      <dsp:txXfrm>
        <a:off x="1462973" y="19124"/>
        <a:ext cx="1462973" cy="1261395"/>
      </dsp:txXfrm>
    </dsp:sp>
    <dsp:sp modelId="{0C5A7719-A18F-48B9-9D13-C0C538C2F8A4}">
      <dsp:nvSpPr>
        <dsp:cNvPr id="0" name=""/>
        <dsp:cNvSpPr/>
      </dsp:nvSpPr>
      <dsp:spPr>
        <a:xfrm rot="10800000">
          <a:off x="0" y="1624511"/>
          <a:ext cx="1462973" cy="1605395"/>
        </a:xfrm>
        <a:prstGeom prst="round1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Finansinspektionens föreskrifter och allmänna råd (FFFS)   </a:t>
          </a:r>
          <a:endParaRPr lang="sv-SE" sz="1400" b="1" kern="1200" dirty="0"/>
        </a:p>
      </dsp:txBody>
      <dsp:txXfrm rot="10800000">
        <a:off x="0" y="2025860"/>
        <a:ext cx="1462973" cy="1204046"/>
      </dsp:txXfrm>
    </dsp:sp>
    <dsp:sp modelId="{79862A6A-DADA-4E14-94D4-9CC679BFB379}">
      <dsp:nvSpPr>
        <dsp:cNvPr id="0" name=""/>
        <dsp:cNvSpPr/>
      </dsp:nvSpPr>
      <dsp:spPr>
        <a:xfrm rot="5400000">
          <a:off x="1394965" y="1695722"/>
          <a:ext cx="1598989" cy="1462973"/>
        </a:xfrm>
        <a:prstGeom prst="round1Rect">
          <a:avLst/>
        </a:prstGeom>
        <a:solidFill>
          <a:schemeClr val="accent2">
            <a:hueOff val="1119116"/>
            <a:satOff val="70103"/>
            <a:lumOff val="-5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EIOPA-riktlinjer om klagomål och strukturerade produkter</a:t>
          </a:r>
        </a:p>
      </dsp:txBody>
      <dsp:txXfrm rot="-5400000">
        <a:off x="1462974" y="2027461"/>
        <a:ext cx="1462973" cy="1199242"/>
      </dsp:txXfrm>
    </dsp:sp>
    <dsp:sp modelId="{8599DEF3-3759-4208-BEE3-09A54CE5710F}">
      <dsp:nvSpPr>
        <dsp:cNvPr id="0" name=""/>
        <dsp:cNvSpPr/>
      </dsp:nvSpPr>
      <dsp:spPr>
        <a:xfrm>
          <a:off x="813255" y="1284316"/>
          <a:ext cx="1299436" cy="642158"/>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sv-SE" sz="1800" b="1" kern="1200" dirty="0"/>
            <a:t>IDD</a:t>
          </a:r>
        </a:p>
      </dsp:txBody>
      <dsp:txXfrm>
        <a:off x="844603" y="1315664"/>
        <a:ext cx="1236740" cy="5794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27FC3-4107-4BE8-8D30-630ED6856800}">
      <dsp:nvSpPr>
        <dsp:cNvPr id="0" name=""/>
        <dsp:cNvSpPr/>
      </dsp:nvSpPr>
      <dsp:spPr>
        <a:xfrm rot="16200000">
          <a:off x="-178735" y="197602"/>
          <a:ext cx="1584411" cy="1226939"/>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Lag om värdepappersmarknaden </a:t>
          </a:r>
        </a:p>
        <a:p>
          <a:pPr marL="0" lvl="0" indent="0" algn="ctr" defTabSz="533400">
            <a:lnSpc>
              <a:spcPct val="90000"/>
            </a:lnSpc>
            <a:spcBef>
              <a:spcPct val="0"/>
            </a:spcBef>
            <a:spcAft>
              <a:spcPct val="35000"/>
            </a:spcAft>
            <a:buNone/>
          </a:pPr>
          <a:r>
            <a:rPr lang="sv-SE" sz="1200" b="1" kern="1200" dirty="0"/>
            <a:t>(LVM)</a:t>
          </a:r>
        </a:p>
      </dsp:txBody>
      <dsp:txXfrm rot="5400000">
        <a:off x="0" y="18866"/>
        <a:ext cx="1226939" cy="1188308"/>
      </dsp:txXfrm>
    </dsp:sp>
    <dsp:sp modelId="{56B9E745-CEBD-4C16-BE11-3EF8F202277D}">
      <dsp:nvSpPr>
        <dsp:cNvPr id="0" name=""/>
        <dsp:cNvSpPr/>
      </dsp:nvSpPr>
      <dsp:spPr>
        <a:xfrm>
          <a:off x="1226939" y="18874"/>
          <a:ext cx="1226939" cy="1659877"/>
        </a:xfrm>
        <a:prstGeom prst="round1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err="1"/>
            <a:t>MiFIR</a:t>
          </a:r>
          <a:endParaRPr lang="sv-SE" sz="1400" b="1" kern="1200" dirty="0"/>
        </a:p>
      </dsp:txBody>
      <dsp:txXfrm>
        <a:off x="1226939" y="18874"/>
        <a:ext cx="1226939" cy="1244907"/>
      </dsp:txXfrm>
    </dsp:sp>
    <dsp:sp modelId="{0C5A7719-A18F-48B9-9D13-C0C538C2F8A4}">
      <dsp:nvSpPr>
        <dsp:cNvPr id="0" name=""/>
        <dsp:cNvSpPr/>
      </dsp:nvSpPr>
      <dsp:spPr>
        <a:xfrm rot="10800000">
          <a:off x="0" y="1603277"/>
          <a:ext cx="1226939" cy="1584411"/>
        </a:xfrm>
        <a:prstGeom prst="round1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Finans-inspektionens föreskrifter och allmänna råd (FFFS)   </a:t>
          </a:r>
        </a:p>
      </dsp:txBody>
      <dsp:txXfrm rot="10800000">
        <a:off x="0" y="1999380"/>
        <a:ext cx="1226939" cy="1188308"/>
      </dsp:txXfrm>
    </dsp:sp>
    <dsp:sp modelId="{79862A6A-DADA-4E14-94D4-9CC679BFB379}">
      <dsp:nvSpPr>
        <dsp:cNvPr id="0" name=""/>
        <dsp:cNvSpPr/>
      </dsp:nvSpPr>
      <dsp:spPr>
        <a:xfrm rot="5400000">
          <a:off x="1051365" y="1782013"/>
          <a:ext cx="1578089" cy="1226939"/>
        </a:xfrm>
        <a:prstGeom prst="round1Rect">
          <a:avLst/>
        </a:prstGeom>
        <a:solidFill>
          <a:schemeClr val="accent2">
            <a:hueOff val="1119116"/>
            <a:satOff val="70103"/>
            <a:lumOff val="-539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sv-SE" sz="1200" b="1" kern="1200" dirty="0"/>
            <a:t>11 samlingar av </a:t>
          </a:r>
        </a:p>
        <a:p>
          <a:pPr marL="0" lvl="0" indent="0" algn="ctr" defTabSz="533400">
            <a:lnSpc>
              <a:spcPct val="90000"/>
            </a:lnSpc>
            <a:spcBef>
              <a:spcPct val="0"/>
            </a:spcBef>
            <a:spcAft>
              <a:spcPct val="35000"/>
            </a:spcAft>
            <a:buNone/>
          </a:pPr>
          <a:r>
            <a:rPr lang="sv-SE" sz="1200" b="1" kern="1200" dirty="0"/>
            <a:t>ESMA-riktlinjer</a:t>
          </a:r>
        </a:p>
      </dsp:txBody>
      <dsp:txXfrm rot="-5400000">
        <a:off x="1226940" y="2000960"/>
        <a:ext cx="1226939" cy="1183567"/>
      </dsp:txXfrm>
    </dsp:sp>
    <dsp:sp modelId="{8599DEF3-3759-4208-BEE3-09A54CE5710F}">
      <dsp:nvSpPr>
        <dsp:cNvPr id="0" name=""/>
        <dsp:cNvSpPr/>
      </dsp:nvSpPr>
      <dsp:spPr>
        <a:xfrm>
          <a:off x="682046" y="1267529"/>
          <a:ext cx="1089787" cy="633764"/>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SE" sz="1600" b="1" kern="1200" dirty="0" err="1"/>
            <a:t>MiFID</a:t>
          </a:r>
          <a:r>
            <a:rPr lang="sv-SE" sz="1600" b="1" kern="1200" dirty="0"/>
            <a:t> II</a:t>
          </a:r>
        </a:p>
      </dsp:txBody>
      <dsp:txXfrm>
        <a:off x="712984" y="1298467"/>
        <a:ext cx="1027911" cy="57188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80" cy="496252"/>
          </a:xfrm>
          <a:prstGeom prst="rect">
            <a:avLst/>
          </a:prstGeom>
        </p:spPr>
        <p:txBody>
          <a:bodyPr vert="horz" lIns="91989" tIns="45994" rIns="91989" bIns="45994" rtlCol="0"/>
          <a:lstStyle>
            <a:lvl1pPr algn="l">
              <a:defRPr sz="1200"/>
            </a:lvl1pPr>
          </a:lstStyle>
          <a:p>
            <a:endParaRPr lang="en-GB"/>
          </a:p>
        </p:txBody>
      </p:sp>
      <p:sp>
        <p:nvSpPr>
          <p:cNvPr id="3" name="Date Placeholder 2"/>
          <p:cNvSpPr>
            <a:spLocks noGrp="1"/>
          </p:cNvSpPr>
          <p:nvPr>
            <p:ph type="dt" sz="quarter" idx="1"/>
          </p:nvPr>
        </p:nvSpPr>
        <p:spPr>
          <a:xfrm>
            <a:off x="3850095" y="2"/>
            <a:ext cx="2945980" cy="496252"/>
          </a:xfrm>
          <a:prstGeom prst="rect">
            <a:avLst/>
          </a:prstGeom>
        </p:spPr>
        <p:txBody>
          <a:bodyPr vert="horz" lIns="91989" tIns="45994" rIns="91989" bIns="45994" rtlCol="0"/>
          <a:lstStyle>
            <a:lvl1pPr algn="r">
              <a:defRPr sz="1200"/>
            </a:lvl1pPr>
          </a:lstStyle>
          <a:p>
            <a:fld id="{2A8639EA-F810-4E72-A50F-59530802FDC3}" type="datetimeFigureOut">
              <a:rPr lang="en-GB" smtClean="0"/>
              <a:t>29/07/2025</a:t>
            </a:fld>
            <a:endParaRPr lang="en-GB"/>
          </a:p>
        </p:txBody>
      </p:sp>
      <p:sp>
        <p:nvSpPr>
          <p:cNvPr id="4" name="Footer Placeholder 3"/>
          <p:cNvSpPr>
            <a:spLocks noGrp="1"/>
          </p:cNvSpPr>
          <p:nvPr>
            <p:ph type="ftr" sz="quarter" idx="2"/>
          </p:nvPr>
        </p:nvSpPr>
        <p:spPr>
          <a:xfrm>
            <a:off x="0" y="9428790"/>
            <a:ext cx="2945980" cy="496251"/>
          </a:xfrm>
          <a:prstGeom prst="rect">
            <a:avLst/>
          </a:prstGeom>
        </p:spPr>
        <p:txBody>
          <a:bodyPr vert="horz" lIns="91989" tIns="45994" rIns="91989" bIns="45994" rtlCol="0" anchor="b"/>
          <a:lstStyle>
            <a:lvl1pPr algn="l">
              <a:defRPr sz="1200"/>
            </a:lvl1pPr>
          </a:lstStyle>
          <a:p>
            <a:endParaRPr lang="en-GB"/>
          </a:p>
        </p:txBody>
      </p:sp>
      <p:sp>
        <p:nvSpPr>
          <p:cNvPr id="5" name="Slide Number Placeholder 4"/>
          <p:cNvSpPr>
            <a:spLocks noGrp="1"/>
          </p:cNvSpPr>
          <p:nvPr>
            <p:ph type="sldNum" sz="quarter" idx="3"/>
          </p:nvPr>
        </p:nvSpPr>
        <p:spPr>
          <a:xfrm>
            <a:off x="3850095" y="9428790"/>
            <a:ext cx="2945980" cy="496251"/>
          </a:xfrm>
          <a:prstGeom prst="rect">
            <a:avLst/>
          </a:prstGeom>
        </p:spPr>
        <p:txBody>
          <a:bodyPr vert="horz" lIns="91989" tIns="45994" rIns="91989" bIns="45994" rtlCol="0" anchor="b"/>
          <a:lstStyle>
            <a:lvl1pPr algn="r">
              <a:defRPr sz="1200"/>
            </a:lvl1pPr>
          </a:lstStyle>
          <a:p>
            <a:fld id="{79C2C53A-50C1-496A-BA51-86795CD50134}" type="slidenum">
              <a:rPr lang="en-GB" smtClean="0"/>
              <a:t>‹#›</a:t>
            </a:fld>
            <a:endParaRPr lang="en-GB"/>
          </a:p>
        </p:txBody>
      </p:sp>
      <p:sp>
        <p:nvSpPr>
          <p:cNvPr id="6" name="DokRef"/>
          <p:cNvSpPr txBox="1"/>
          <p:nvPr/>
        </p:nvSpPr>
        <p:spPr>
          <a:xfrm>
            <a:off x="0" y="8747741"/>
            <a:ext cx="169277" cy="861498"/>
          </a:xfrm>
          <a:prstGeom prst="rect">
            <a:avLst/>
          </a:prstGeom>
          <a:noFill/>
        </p:spPr>
        <p:txBody>
          <a:bodyPr vert="vert270" lIns="0" bIns="190500" rtlCol="0">
            <a:spAutoFit/>
          </a:bodyPr>
          <a:lstStyle/>
          <a:p>
            <a:endParaRPr lang="en-GB" sz="500">
              <a:solidFill>
                <a:srgbClr val="898989"/>
              </a:solidFill>
            </a:endParaRPr>
          </a:p>
        </p:txBody>
      </p:sp>
    </p:spTree>
    <p:extLst>
      <p:ext uri="{BB962C8B-B14F-4D97-AF65-F5344CB8AC3E}">
        <p14:creationId xmlns:p14="http://schemas.microsoft.com/office/powerpoint/2010/main" val="2575790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5980" cy="496252"/>
          </a:xfrm>
          <a:prstGeom prst="rect">
            <a:avLst/>
          </a:prstGeom>
        </p:spPr>
        <p:txBody>
          <a:bodyPr vert="horz" lIns="91989" tIns="45994" rIns="91989" bIns="45994" rtlCol="0"/>
          <a:lstStyle>
            <a:lvl1pPr algn="l">
              <a:defRPr sz="1200"/>
            </a:lvl1pPr>
          </a:lstStyle>
          <a:p>
            <a:endParaRPr lang="en-GB"/>
          </a:p>
        </p:txBody>
      </p:sp>
      <p:sp>
        <p:nvSpPr>
          <p:cNvPr id="3" name="Date Placeholder 2"/>
          <p:cNvSpPr>
            <a:spLocks noGrp="1"/>
          </p:cNvSpPr>
          <p:nvPr>
            <p:ph type="dt" idx="1"/>
          </p:nvPr>
        </p:nvSpPr>
        <p:spPr>
          <a:xfrm>
            <a:off x="3850095" y="2"/>
            <a:ext cx="2945980" cy="496252"/>
          </a:xfrm>
          <a:prstGeom prst="rect">
            <a:avLst/>
          </a:prstGeom>
        </p:spPr>
        <p:txBody>
          <a:bodyPr vert="horz" lIns="91989" tIns="45994" rIns="91989" bIns="45994" rtlCol="0"/>
          <a:lstStyle>
            <a:lvl1pPr algn="r">
              <a:defRPr sz="1200"/>
            </a:lvl1pPr>
          </a:lstStyle>
          <a:p>
            <a:fld id="{44589DDE-F0A6-4A30-8FE1-DB6E2ADF1A97}" type="datetimeFigureOut">
              <a:rPr lang="en-GB" smtClean="0"/>
              <a:t>29/07/2025</a:t>
            </a:fld>
            <a:endParaRPr lang="en-GB"/>
          </a:p>
        </p:txBody>
      </p:sp>
      <p:sp>
        <p:nvSpPr>
          <p:cNvPr id="4" name="Slide Image Placeholder 3"/>
          <p:cNvSpPr>
            <a:spLocks noGrp="1" noRot="1" noChangeAspect="1"/>
          </p:cNvSpPr>
          <p:nvPr>
            <p:ph type="sldImg" idx="2"/>
          </p:nvPr>
        </p:nvSpPr>
        <p:spPr>
          <a:xfrm>
            <a:off x="92075" y="746125"/>
            <a:ext cx="6613525" cy="3719513"/>
          </a:xfrm>
          <a:prstGeom prst="rect">
            <a:avLst/>
          </a:prstGeom>
          <a:noFill/>
          <a:ln w="12700">
            <a:solidFill>
              <a:prstClr val="black"/>
            </a:solidFill>
          </a:ln>
        </p:spPr>
        <p:txBody>
          <a:bodyPr vert="horz" lIns="91989" tIns="45994" rIns="91989" bIns="45994" rtlCol="0" anchor="ctr"/>
          <a:lstStyle/>
          <a:p>
            <a:endParaRPr lang="en-GB"/>
          </a:p>
        </p:txBody>
      </p:sp>
      <p:sp>
        <p:nvSpPr>
          <p:cNvPr id="5" name="Notes Placeholder 4"/>
          <p:cNvSpPr>
            <a:spLocks noGrp="1"/>
          </p:cNvSpPr>
          <p:nvPr>
            <p:ph type="body" sz="quarter" idx="3"/>
          </p:nvPr>
        </p:nvSpPr>
        <p:spPr>
          <a:xfrm>
            <a:off x="680092" y="4715196"/>
            <a:ext cx="5437500" cy="4466268"/>
          </a:xfrm>
          <a:prstGeom prst="rect">
            <a:avLst/>
          </a:prstGeom>
        </p:spPr>
        <p:txBody>
          <a:bodyPr vert="horz" lIns="91989" tIns="45994" rIns="91989" bIns="459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790"/>
            <a:ext cx="2945980" cy="496251"/>
          </a:xfrm>
          <a:prstGeom prst="rect">
            <a:avLst/>
          </a:prstGeom>
        </p:spPr>
        <p:txBody>
          <a:bodyPr vert="horz" lIns="91989" tIns="45994" rIns="91989" bIns="45994" rtlCol="0" anchor="b"/>
          <a:lstStyle>
            <a:lvl1pPr algn="l">
              <a:defRPr sz="1200"/>
            </a:lvl1pPr>
          </a:lstStyle>
          <a:p>
            <a:endParaRPr lang="en-GB"/>
          </a:p>
        </p:txBody>
      </p:sp>
      <p:sp>
        <p:nvSpPr>
          <p:cNvPr id="7" name="Slide Number Placeholder 6"/>
          <p:cNvSpPr>
            <a:spLocks noGrp="1"/>
          </p:cNvSpPr>
          <p:nvPr>
            <p:ph type="sldNum" sz="quarter" idx="5"/>
          </p:nvPr>
        </p:nvSpPr>
        <p:spPr>
          <a:xfrm>
            <a:off x="3850095" y="9428790"/>
            <a:ext cx="2945980" cy="496251"/>
          </a:xfrm>
          <a:prstGeom prst="rect">
            <a:avLst/>
          </a:prstGeom>
        </p:spPr>
        <p:txBody>
          <a:bodyPr vert="horz" lIns="91989" tIns="45994" rIns="91989" bIns="45994" rtlCol="0" anchor="b"/>
          <a:lstStyle>
            <a:lvl1pPr algn="r">
              <a:defRPr sz="1200"/>
            </a:lvl1pPr>
          </a:lstStyle>
          <a:p>
            <a:fld id="{77104D41-494D-488D-9D14-906A1AA3E4FB}" type="slidenum">
              <a:rPr lang="en-GB" smtClean="0"/>
              <a:t>‹#›</a:t>
            </a:fld>
            <a:endParaRPr lang="en-GB"/>
          </a:p>
        </p:txBody>
      </p:sp>
      <p:sp>
        <p:nvSpPr>
          <p:cNvPr id="8" name="DokRef"/>
          <p:cNvSpPr txBox="1"/>
          <p:nvPr/>
        </p:nvSpPr>
        <p:spPr>
          <a:xfrm>
            <a:off x="0" y="8747741"/>
            <a:ext cx="169277" cy="861498"/>
          </a:xfrm>
          <a:prstGeom prst="rect">
            <a:avLst/>
          </a:prstGeom>
          <a:noFill/>
        </p:spPr>
        <p:txBody>
          <a:bodyPr vert="vert270" lIns="0" bIns="190500" rtlCol="0">
            <a:spAutoFit/>
          </a:bodyPr>
          <a:lstStyle/>
          <a:p>
            <a:endParaRPr lang="en-GB" sz="500">
              <a:solidFill>
                <a:srgbClr val="898989"/>
              </a:solidFill>
            </a:endParaRPr>
          </a:p>
        </p:txBody>
      </p:sp>
    </p:spTree>
    <p:extLst>
      <p:ext uri="{BB962C8B-B14F-4D97-AF65-F5344CB8AC3E}">
        <p14:creationId xmlns:p14="http://schemas.microsoft.com/office/powerpoint/2010/main" val="3471407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1</a:t>
            </a:fld>
            <a:endParaRPr lang="sv-SE" dirty="0"/>
          </a:p>
        </p:txBody>
      </p:sp>
    </p:spTree>
    <p:extLst>
      <p:ext uri="{BB962C8B-B14F-4D97-AF65-F5344CB8AC3E}">
        <p14:creationId xmlns:p14="http://schemas.microsoft.com/office/powerpoint/2010/main" val="314952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2</a:t>
            </a:fld>
            <a:endParaRPr lang="sv-SE" dirty="0"/>
          </a:p>
        </p:txBody>
      </p:sp>
    </p:spTree>
    <p:extLst>
      <p:ext uri="{BB962C8B-B14F-4D97-AF65-F5344CB8AC3E}">
        <p14:creationId xmlns:p14="http://schemas.microsoft.com/office/powerpoint/2010/main" val="3365911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6</a:t>
            </a:fld>
            <a:endParaRPr lang="sv-SE" dirty="0"/>
          </a:p>
        </p:txBody>
      </p:sp>
    </p:spTree>
    <p:extLst>
      <p:ext uri="{BB962C8B-B14F-4D97-AF65-F5344CB8AC3E}">
        <p14:creationId xmlns:p14="http://schemas.microsoft.com/office/powerpoint/2010/main" val="127966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7</a:t>
            </a:fld>
            <a:endParaRPr lang="sv-SE" dirty="0"/>
          </a:p>
        </p:txBody>
      </p:sp>
    </p:spTree>
    <p:extLst>
      <p:ext uri="{BB962C8B-B14F-4D97-AF65-F5344CB8AC3E}">
        <p14:creationId xmlns:p14="http://schemas.microsoft.com/office/powerpoint/2010/main" val="3713607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86</a:t>
            </a:fld>
            <a:endParaRPr lang="sv-SE" dirty="0"/>
          </a:p>
        </p:txBody>
      </p:sp>
    </p:spTree>
    <p:extLst>
      <p:ext uri="{BB962C8B-B14F-4D97-AF65-F5344CB8AC3E}">
        <p14:creationId xmlns:p14="http://schemas.microsoft.com/office/powerpoint/2010/main" val="60857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87</a:t>
            </a:fld>
            <a:endParaRPr lang="sv-SE" dirty="0"/>
          </a:p>
        </p:txBody>
      </p:sp>
    </p:spTree>
    <p:extLst>
      <p:ext uri="{BB962C8B-B14F-4D97-AF65-F5344CB8AC3E}">
        <p14:creationId xmlns:p14="http://schemas.microsoft.com/office/powerpoint/2010/main" val="242290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77104D41-494D-488D-9D14-906A1AA3E4FB}" type="slidenum">
              <a:rPr lang="sv-SE" smtClean="0"/>
              <a:t>113</a:t>
            </a:fld>
            <a:endParaRPr lang="sv-SE" dirty="0"/>
          </a:p>
        </p:txBody>
      </p:sp>
    </p:spTree>
    <p:extLst>
      <p:ext uri="{BB962C8B-B14F-4D97-AF65-F5344CB8AC3E}">
        <p14:creationId xmlns:p14="http://schemas.microsoft.com/office/powerpoint/2010/main" val="201484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irst page">
    <p:bg>
      <p:bgPr>
        <a:solidFill>
          <a:schemeClr val="tx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a:noFill/>
        </p:spPr>
        <p:txBody>
          <a:bodyPr anchor="t" anchorCtr="0"/>
          <a:lstStyle>
            <a:lvl1pPr marL="0" indent="0" algn="ctr">
              <a:buFontTx/>
              <a:buNone/>
              <a:defRPr baseline="0">
                <a:solidFill>
                  <a:schemeClr val="bg1"/>
                </a:solidFill>
              </a:defRPr>
            </a:lvl1pPr>
          </a:lstStyle>
          <a:p>
            <a:r>
              <a:rPr lang="sv-SE"/>
              <a:t>Select image placeholder to add picture</a:t>
            </a:r>
            <a:endParaRPr lang="sv-SE" dirty="0"/>
          </a:p>
        </p:txBody>
      </p:sp>
      <p:sp>
        <p:nvSpPr>
          <p:cNvPr id="2" name="Title 1"/>
          <p:cNvSpPr>
            <a:spLocks noGrp="1"/>
          </p:cNvSpPr>
          <p:nvPr>
            <p:ph type="ctrTitle" hasCustomPrompt="1"/>
          </p:nvPr>
        </p:nvSpPr>
        <p:spPr>
          <a:xfrm>
            <a:off x="1631950" y="2636912"/>
            <a:ext cx="8928100" cy="1008112"/>
          </a:xfrm>
        </p:spPr>
        <p:txBody>
          <a:bodyPr tIns="0" bIns="0" anchor="b" anchorCtr="0">
            <a:normAutofit/>
          </a:bodyPr>
          <a:lstStyle>
            <a:lvl1pPr algn="ctr">
              <a:defRPr sz="4000" b="1" cap="none" baseline="0">
                <a:solidFill>
                  <a:schemeClr val="bg1"/>
                </a:solidFill>
              </a:defRPr>
            </a:lvl1pPr>
          </a:lstStyle>
          <a:p>
            <a:r>
              <a:rPr lang="sv-SE" noProof="0"/>
              <a:t>Presentation Name</a:t>
            </a:r>
            <a:endParaRPr lang="sv-SE" noProof="0" dirty="0"/>
          </a:p>
        </p:txBody>
      </p:sp>
      <p:sp>
        <p:nvSpPr>
          <p:cNvPr id="3" name="Subtitle 2"/>
          <p:cNvSpPr>
            <a:spLocks noGrp="1"/>
          </p:cNvSpPr>
          <p:nvPr>
            <p:ph type="subTitle" idx="1" hasCustomPrompt="1"/>
          </p:nvPr>
        </p:nvSpPr>
        <p:spPr>
          <a:xfrm>
            <a:off x="1631950" y="3750161"/>
            <a:ext cx="8928100" cy="744849"/>
          </a:xfrm>
        </p:spPr>
        <p:txBody>
          <a:bodyPr tIns="0">
            <a:noAutofit/>
          </a:bodyPr>
          <a:lstStyle>
            <a:lvl1pPr marL="0" indent="0" algn="ctr">
              <a:spcBef>
                <a:spcPts val="0"/>
              </a:spcBef>
              <a:spcAft>
                <a:spcPts val="0"/>
              </a:spcAft>
              <a:buNone/>
              <a:defRPr sz="180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Subtitle</a:t>
            </a:r>
            <a:endParaRPr lang="sv-SE" noProof="0" dirty="0"/>
          </a:p>
        </p:txBody>
      </p:sp>
      <p:sp>
        <p:nvSpPr>
          <p:cNvPr id="11" name="Text Placeholder 6"/>
          <p:cNvSpPr>
            <a:spLocks noGrp="1"/>
          </p:cNvSpPr>
          <p:nvPr>
            <p:ph type="body" sz="quarter" idx="12" hasCustomPrompt="1"/>
          </p:nvPr>
        </p:nvSpPr>
        <p:spPr>
          <a:xfrm>
            <a:off x="1631950" y="5249249"/>
            <a:ext cx="8928100" cy="1357114"/>
          </a:xfrm>
        </p:spPr>
        <p:txBody>
          <a:bodyPr wrap="square" lIns="0" tIns="0" rIns="0" bIns="0" anchor="b" anchorCtr="0">
            <a:noAutofit/>
          </a:bodyPr>
          <a:lstStyle>
            <a:lvl1pPr marL="0" indent="0" algn="ctr">
              <a:spcBef>
                <a:spcPts val="0"/>
              </a:spcBef>
              <a:spcAft>
                <a:spcPts val="0"/>
              </a:spcAft>
              <a:buFontTx/>
              <a:buNone/>
              <a:defRPr sz="800" i="1">
                <a:solidFill>
                  <a:schemeClr val="bg1"/>
                </a:solidFill>
              </a:defRPr>
            </a:lvl1pPr>
            <a:lvl2pPr marL="360612" indent="0">
              <a:buFontTx/>
              <a:buNone/>
              <a:defRPr/>
            </a:lvl2pPr>
            <a:lvl3pPr marL="540612" indent="0">
              <a:buFontTx/>
              <a:buNone/>
              <a:defRPr/>
            </a:lvl3pPr>
            <a:lvl4pPr marL="720612" indent="0">
              <a:buFontTx/>
              <a:buNone/>
              <a:defRPr/>
            </a:lvl4pPr>
            <a:lvl5pPr marL="900612" indent="0">
              <a:buFontTx/>
              <a:buNone/>
              <a:defRPr/>
            </a:lvl5pPr>
          </a:lstStyle>
          <a:p>
            <a:pPr lvl="0"/>
            <a:r>
              <a:rPr lang="sv-SE"/>
              <a:t>Disclaimer text in here</a:t>
            </a:r>
            <a:endParaRPr lang="sv-SE" dirty="0"/>
          </a:p>
        </p:txBody>
      </p:sp>
      <p:sp>
        <p:nvSpPr>
          <p:cNvPr id="17" name="Vinge"/>
          <p:cNvSpPr>
            <a:spLocks noEditPoints="1"/>
          </p:cNvSpPr>
          <p:nvPr userDrawn="1"/>
        </p:nvSpPr>
        <p:spPr bwMode="auto">
          <a:xfrm>
            <a:off x="5564555" y="1271471"/>
            <a:ext cx="1059360" cy="212338"/>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127415511"/>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f contents (image frame)">
    <p:bg>
      <p:bgPr>
        <a:solidFill>
          <a:schemeClr val="tx2"/>
        </a:solidFill>
        <a:effectLst/>
      </p:bgPr>
    </p:bg>
    <p:spTree>
      <p:nvGrpSpPr>
        <p:cNvPr id="1" name=""/>
        <p:cNvGrpSpPr/>
        <p:nvPr/>
      </p:nvGrpSpPr>
      <p:grpSpPr>
        <a:xfrm>
          <a:off x="0" y="0"/>
          <a:ext cx="0" cy="0"/>
          <a:chOff x="0" y="0"/>
          <a:chExt cx="0" cy="0"/>
        </a:xfrm>
      </p:grpSpPr>
      <p:sp>
        <p:nvSpPr>
          <p:cNvPr id="12" name="Rectangle 11"/>
          <p:cNvSpPr/>
          <p:nvPr userDrawn="1"/>
        </p:nvSpPr>
        <p:spPr>
          <a:xfrm>
            <a:off x="876301" y="809624"/>
            <a:ext cx="10439400" cy="5314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11" name="Picture Placeholder 10"/>
          <p:cNvSpPr>
            <a:spLocks noGrp="1"/>
          </p:cNvSpPr>
          <p:nvPr>
            <p:ph type="pic" sz="quarter" idx="17" hasCustomPrompt="1"/>
          </p:nvPr>
        </p:nvSpPr>
        <p:spPr>
          <a:xfrm>
            <a:off x="0" y="0"/>
            <a:ext cx="12192000" cy="6858000"/>
          </a:xfrm>
          <a:custGeom>
            <a:avLst/>
            <a:gdLst>
              <a:gd name="connsiteX0" fmla="*/ 876300 w 12192000"/>
              <a:gd name="connsiteY0" fmla="*/ 819150 h 6858000"/>
              <a:gd name="connsiteX1" fmla="*/ 876300 w 12192000"/>
              <a:gd name="connsiteY1" fmla="*/ 6115050 h 6858000"/>
              <a:gd name="connsiteX2" fmla="*/ 11315700 w 12192000"/>
              <a:gd name="connsiteY2" fmla="*/ 6115050 h 6858000"/>
              <a:gd name="connsiteX3" fmla="*/ 11315700 w 12192000"/>
              <a:gd name="connsiteY3" fmla="*/ 8191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76300" y="819150"/>
                </a:moveTo>
                <a:lnTo>
                  <a:pt x="876300" y="6115050"/>
                </a:lnTo>
                <a:lnTo>
                  <a:pt x="11315700" y="6115050"/>
                </a:lnTo>
                <a:lnTo>
                  <a:pt x="11315700" y="819150"/>
                </a:lnTo>
                <a:close/>
                <a:moveTo>
                  <a:pt x="0" y="0"/>
                </a:moveTo>
                <a:lnTo>
                  <a:pt x="12192000" y="0"/>
                </a:lnTo>
                <a:lnTo>
                  <a:pt x="12192000" y="6858000"/>
                </a:lnTo>
                <a:lnTo>
                  <a:pt x="0" y="6858000"/>
                </a:lnTo>
                <a:close/>
              </a:path>
            </a:pathLst>
          </a:custGeom>
          <a:noFill/>
        </p:spPr>
        <p:txBody>
          <a:bodyPr wrap="square" tIns="72000">
            <a:noAutofit/>
          </a:bodyPr>
          <a:lstStyle>
            <a:lvl1pPr marL="0" indent="0" algn="ctr">
              <a:buNone/>
              <a:defRPr>
                <a:solidFill>
                  <a:srgbClr val="FFFFFF"/>
                </a:solidFill>
              </a:defRPr>
            </a:lvl1pPr>
          </a:lstStyle>
          <a:p>
            <a:r>
              <a:rPr lang="sv-SE"/>
              <a:t>Select image placeholder to add picture</a:t>
            </a:r>
            <a:endParaRPr lang="sv-SE" dirty="0"/>
          </a:p>
        </p:txBody>
      </p:sp>
      <p:sp>
        <p:nvSpPr>
          <p:cNvPr id="2" name="Date Placeholder 1"/>
          <p:cNvSpPr>
            <a:spLocks noGrp="1"/>
          </p:cNvSpPr>
          <p:nvPr>
            <p:ph type="dt" sz="half" idx="14"/>
          </p:nvPr>
        </p:nvSpPr>
        <p:spPr>
          <a:xfrm>
            <a:off x="9803011" y="6394450"/>
            <a:ext cx="1512690" cy="162000"/>
          </a:xfrm>
        </p:spPr>
        <p:txBody>
          <a:bodyPr/>
          <a:lstStyle>
            <a:lvl1pPr>
              <a:defRPr>
                <a:solidFill>
                  <a:srgbClr val="FFFFFF"/>
                </a:solidFill>
              </a:defRPr>
            </a:lvl1pPr>
          </a:lstStyle>
          <a:p>
            <a:r>
              <a:rPr lang="sv-SE"/>
              <a:t>7 mars 2022</a:t>
            </a:r>
            <a:endParaRPr lang="sv-SE" dirty="0"/>
          </a:p>
        </p:txBody>
      </p:sp>
      <p:sp>
        <p:nvSpPr>
          <p:cNvPr id="3" name="Footer Placeholder 2"/>
          <p:cNvSpPr>
            <a:spLocks noGrp="1"/>
          </p:cNvSpPr>
          <p:nvPr>
            <p:ph type="ftr" sz="quarter" idx="15"/>
          </p:nvPr>
        </p:nvSpPr>
        <p:spPr/>
        <p:txBody>
          <a:bodyPr/>
          <a:lstStyle>
            <a:lvl1pPr>
              <a:defRPr>
                <a:solidFill>
                  <a:srgbClr val="FFFFFF"/>
                </a:solidFill>
              </a:defRPr>
            </a:lvl1pPr>
          </a:lstStyle>
          <a:p>
            <a:r>
              <a:rPr lang="sv-SE"/>
              <a:t>Footer Lorem ipsum dolor sit amet</a:t>
            </a:r>
            <a:endParaRPr lang="sv-SE" dirty="0"/>
          </a:p>
        </p:txBody>
      </p:sp>
      <p:sp>
        <p:nvSpPr>
          <p:cNvPr id="6" name="Slide Number Placeholder 5"/>
          <p:cNvSpPr>
            <a:spLocks noGrp="1"/>
          </p:cNvSpPr>
          <p:nvPr>
            <p:ph type="sldNum" sz="quarter" idx="16"/>
          </p:nvPr>
        </p:nvSpPr>
        <p:spPr/>
        <p:txBody>
          <a:bodyPr/>
          <a:lstStyle>
            <a:lvl1pPr>
              <a:defRPr>
                <a:solidFill>
                  <a:srgbClr val="FFFFFF"/>
                </a:solidFill>
              </a:defRPr>
            </a:lvl1pPr>
          </a:lstStyle>
          <a:p>
            <a:fld id="{68468C2E-472A-43C3-926E-5A5CF00B7762}" type="slidenum">
              <a:rPr lang="sv-SE" smtClean="0"/>
              <a:pPr/>
              <a:t>‹#›</a:t>
            </a:fld>
            <a:endParaRPr lang="sv-SE" dirty="0"/>
          </a:p>
        </p:txBody>
      </p:sp>
      <p:sp>
        <p:nvSpPr>
          <p:cNvPr id="7" name="Title 6"/>
          <p:cNvSpPr>
            <a:spLocks noGrp="1"/>
          </p:cNvSpPr>
          <p:nvPr>
            <p:ph type="title" hasCustomPrompt="1"/>
          </p:nvPr>
        </p:nvSpPr>
        <p:spPr/>
        <p:txBody>
          <a:bodyPr/>
          <a:lstStyle>
            <a:lvl1pPr>
              <a:defRPr>
                <a:solidFill>
                  <a:schemeClr val="bg2"/>
                </a:solidFill>
              </a:defRPr>
            </a:lvl1pPr>
          </a:lstStyle>
          <a:p>
            <a:r>
              <a:rPr lang="sv-SE"/>
              <a:t>Click to add title</a:t>
            </a:r>
            <a:endParaRPr lang="sv-SE" dirty="0"/>
          </a:p>
        </p:txBody>
      </p:sp>
      <p:sp>
        <p:nvSpPr>
          <p:cNvPr id="10"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3" name="Content Placeholder 4"/>
          <p:cNvSpPr>
            <a:spLocks noGrp="1"/>
          </p:cNvSpPr>
          <p:nvPr>
            <p:ph sz="quarter" idx="13" hasCustomPrompt="1"/>
          </p:nvPr>
        </p:nvSpPr>
        <p:spPr>
          <a:xfrm>
            <a:off x="1631950" y="1884897"/>
            <a:ext cx="8928100" cy="3992027"/>
          </a:xfrm>
        </p:spPr>
        <p:txBody>
          <a:bodyPr>
            <a:noAutofit/>
          </a:bodyPr>
          <a:lstStyle>
            <a:lvl1pPr marL="357188" indent="-357188">
              <a:buClr>
                <a:schemeClr val="bg2"/>
              </a:buClr>
              <a:buFont typeface="+mj-lt"/>
              <a:buAutoNum type="romanUcPeriod"/>
              <a:defRPr sz="1600">
                <a:solidFill>
                  <a:schemeClr val="bg2"/>
                </a:solidFill>
              </a:defRPr>
            </a:lvl1pPr>
            <a:lvl2pPr marL="808038" indent="-360363">
              <a:buFont typeface="+mj-lt"/>
              <a:buAutoNum type="romanUcPeriod"/>
              <a:defRPr/>
            </a:lvl2pPr>
            <a:lvl3pPr marL="1254125" indent="-271463">
              <a:buFont typeface="+mj-lt"/>
              <a:buAutoNum type="romanUcPeriod"/>
              <a:defRPr/>
            </a:lvl3pPr>
            <a:lvl4pPr marL="1063512" indent="-342900">
              <a:buFont typeface="+mj-lt"/>
              <a:buAutoNum type="romanUcPeriod"/>
              <a:defRPr/>
            </a:lvl4pPr>
            <a:lvl5pPr marL="1243512" indent="-342900">
              <a:buFont typeface="+mj-lt"/>
              <a:buAutoNum type="romanUcPeriod"/>
              <a:defRPr/>
            </a:lvl5pPr>
          </a:lstStyle>
          <a:p>
            <a:pPr lvl="0"/>
            <a:r>
              <a:rPr lang="sv-SE"/>
              <a:t>Click to edit Chapter name</a:t>
            </a:r>
          </a:p>
          <a:p>
            <a:pPr lvl="1"/>
            <a:r>
              <a:rPr lang="sv-SE"/>
              <a:t>Level 2</a:t>
            </a:r>
          </a:p>
          <a:p>
            <a:pPr lvl="2"/>
            <a:r>
              <a:rPr lang="sv-SE"/>
              <a:t>Level 3</a:t>
            </a:r>
            <a:endParaRPr lang="sv-SE" dirty="0"/>
          </a:p>
        </p:txBody>
      </p:sp>
    </p:spTree>
    <p:extLst>
      <p:ext uri="{BB962C8B-B14F-4D97-AF65-F5344CB8AC3E}">
        <p14:creationId xmlns:p14="http://schemas.microsoft.com/office/powerpoint/2010/main" val="4190093643"/>
      </p:ext>
    </p:extLst>
  </p:cSld>
  <p:clrMapOvr>
    <a:masterClrMapping/>
  </p:clrMapOvr>
  <p:hf hdr="0" ftr="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slide (image frame)">
    <p:bg>
      <p:bgPr>
        <a:solidFill>
          <a:schemeClr val="tx2"/>
        </a:solidFill>
        <a:effectLst/>
      </p:bgPr>
    </p:bg>
    <p:spTree>
      <p:nvGrpSpPr>
        <p:cNvPr id="1" name=""/>
        <p:cNvGrpSpPr/>
        <p:nvPr/>
      </p:nvGrpSpPr>
      <p:grpSpPr>
        <a:xfrm>
          <a:off x="0" y="0"/>
          <a:ext cx="0" cy="0"/>
          <a:chOff x="0" y="0"/>
          <a:chExt cx="0" cy="0"/>
        </a:xfrm>
      </p:grpSpPr>
      <p:sp>
        <p:nvSpPr>
          <p:cNvPr id="11" name="Rectangle 10"/>
          <p:cNvSpPr/>
          <p:nvPr userDrawn="1"/>
        </p:nvSpPr>
        <p:spPr>
          <a:xfrm>
            <a:off x="876301" y="809624"/>
            <a:ext cx="10439400" cy="5314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8" name="Picture Placeholder 7"/>
          <p:cNvSpPr>
            <a:spLocks noGrp="1"/>
          </p:cNvSpPr>
          <p:nvPr>
            <p:ph type="pic" sz="quarter" idx="18" hasCustomPrompt="1"/>
          </p:nvPr>
        </p:nvSpPr>
        <p:spPr>
          <a:xfrm>
            <a:off x="0" y="0"/>
            <a:ext cx="12192000" cy="6858000"/>
          </a:xfrm>
          <a:custGeom>
            <a:avLst/>
            <a:gdLst>
              <a:gd name="connsiteX0" fmla="*/ 876300 w 12192000"/>
              <a:gd name="connsiteY0" fmla="*/ 819150 h 6858000"/>
              <a:gd name="connsiteX1" fmla="*/ 876300 w 12192000"/>
              <a:gd name="connsiteY1" fmla="*/ 6115050 h 6858000"/>
              <a:gd name="connsiteX2" fmla="*/ 11315700 w 12192000"/>
              <a:gd name="connsiteY2" fmla="*/ 6115050 h 6858000"/>
              <a:gd name="connsiteX3" fmla="*/ 11315700 w 12192000"/>
              <a:gd name="connsiteY3" fmla="*/ 8191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76300" y="819150"/>
                </a:moveTo>
                <a:lnTo>
                  <a:pt x="876300" y="6115050"/>
                </a:lnTo>
                <a:lnTo>
                  <a:pt x="11315700" y="6115050"/>
                </a:lnTo>
                <a:lnTo>
                  <a:pt x="11315700" y="819150"/>
                </a:lnTo>
                <a:close/>
                <a:moveTo>
                  <a:pt x="0" y="0"/>
                </a:moveTo>
                <a:lnTo>
                  <a:pt x="12192000" y="0"/>
                </a:lnTo>
                <a:lnTo>
                  <a:pt x="12192000" y="6858000"/>
                </a:lnTo>
                <a:lnTo>
                  <a:pt x="0" y="6858000"/>
                </a:lnTo>
                <a:close/>
              </a:path>
            </a:pathLst>
          </a:custGeom>
          <a:noFill/>
        </p:spPr>
        <p:txBody>
          <a:bodyPr wrap="square" tIns="72000">
            <a:noAutofit/>
          </a:bodyPr>
          <a:lstStyle>
            <a:lvl1pPr marL="0" indent="0" algn="ctr">
              <a:buNone/>
              <a:defRPr>
                <a:solidFill>
                  <a:srgbClr val="FFFFFF"/>
                </a:solidFill>
              </a:defRPr>
            </a:lvl1pPr>
          </a:lstStyle>
          <a:p>
            <a:r>
              <a:rPr lang="sv-SE"/>
              <a:t>Select image placeholder to add picture</a:t>
            </a:r>
            <a:endParaRPr lang="sv-SE" dirty="0"/>
          </a:p>
        </p:txBody>
      </p:sp>
      <p:sp>
        <p:nvSpPr>
          <p:cNvPr id="10" name="Text Placeholder 4"/>
          <p:cNvSpPr>
            <a:spLocks noGrp="1"/>
          </p:cNvSpPr>
          <p:nvPr>
            <p:ph type="body" sz="quarter" idx="14" hasCustomPrompt="1"/>
          </p:nvPr>
        </p:nvSpPr>
        <p:spPr>
          <a:xfrm>
            <a:off x="1631950" y="1773238"/>
            <a:ext cx="8928100" cy="505342"/>
          </a:xfrm>
        </p:spPr>
        <p:txBody>
          <a:bodyPr rIns="0" anchor="ctr"/>
          <a:lstStyle>
            <a:lvl1pPr marL="0" indent="0" algn="ctr">
              <a:buFontTx/>
              <a:buNone/>
              <a:defRPr sz="2000" b="0" i="1">
                <a:solidFill>
                  <a:schemeClr val="bg2"/>
                </a:solidFill>
                <a:latin typeface="+mj-lt"/>
              </a:defRPr>
            </a:lvl1pPr>
          </a:lstStyle>
          <a:p>
            <a:pPr lvl="0"/>
            <a:r>
              <a:rPr lang="sv-SE"/>
              <a:t>Subtitle</a:t>
            </a:r>
            <a:endParaRPr lang="sv-SE" dirty="0"/>
          </a:p>
        </p:txBody>
      </p:sp>
      <p:sp>
        <p:nvSpPr>
          <p:cNvPr id="5" name="Content Placeholder 4"/>
          <p:cNvSpPr>
            <a:spLocks noGrp="1"/>
          </p:cNvSpPr>
          <p:nvPr>
            <p:ph sz="quarter" idx="13" hasCustomPrompt="1"/>
          </p:nvPr>
        </p:nvSpPr>
        <p:spPr>
          <a:xfrm>
            <a:off x="1631950" y="2349499"/>
            <a:ext cx="8928100" cy="352742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baseline="0"/>
            </a:lvl6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 name="Date Placeholder 1"/>
          <p:cNvSpPr>
            <a:spLocks noGrp="1"/>
          </p:cNvSpPr>
          <p:nvPr>
            <p:ph type="dt" sz="half" idx="15"/>
          </p:nvPr>
        </p:nvSpPr>
        <p:spPr/>
        <p:txBody>
          <a:bodyPr/>
          <a:lstStyle>
            <a:lvl1pPr>
              <a:defRPr>
                <a:solidFill>
                  <a:srgbClr val="FFFFFF"/>
                </a:solidFill>
              </a:defRPr>
            </a:lvl1pPr>
          </a:lstStyle>
          <a:p>
            <a:r>
              <a:rPr lang="sv-SE"/>
              <a:t>7 mars 2022</a:t>
            </a:r>
            <a:endParaRPr lang="sv-SE" dirty="0"/>
          </a:p>
        </p:txBody>
      </p:sp>
      <p:sp>
        <p:nvSpPr>
          <p:cNvPr id="3" name="Footer Placeholder 2"/>
          <p:cNvSpPr>
            <a:spLocks noGrp="1"/>
          </p:cNvSpPr>
          <p:nvPr>
            <p:ph type="ftr" sz="quarter" idx="16"/>
          </p:nvPr>
        </p:nvSpPr>
        <p:spPr/>
        <p:txBody>
          <a:bodyPr/>
          <a:lstStyle>
            <a:lvl1pPr>
              <a:defRPr>
                <a:solidFill>
                  <a:srgbClr val="FFFFFF"/>
                </a:solidFill>
              </a:defRPr>
            </a:lvl1pPr>
          </a:lstStyle>
          <a:p>
            <a:r>
              <a:rPr lang="sv-SE"/>
              <a:t>Footer Lorem ipsum dolor sit amet</a:t>
            </a:r>
            <a:endParaRPr lang="sv-SE" dirty="0"/>
          </a:p>
        </p:txBody>
      </p:sp>
      <p:sp>
        <p:nvSpPr>
          <p:cNvPr id="6" name="Slide Number Placeholder 5"/>
          <p:cNvSpPr>
            <a:spLocks noGrp="1"/>
          </p:cNvSpPr>
          <p:nvPr>
            <p:ph type="sldNum" sz="quarter" idx="17"/>
          </p:nvPr>
        </p:nvSpPr>
        <p:spPr/>
        <p:txBody>
          <a:bodyPr/>
          <a:lstStyle>
            <a:lvl1pPr>
              <a:defRPr>
                <a:solidFill>
                  <a:srgbClr val="FFFFFF"/>
                </a:solidFill>
              </a:defRPr>
            </a:lvl1pPr>
          </a:lstStyle>
          <a:p>
            <a:fld id="{68468C2E-472A-43C3-926E-5A5CF00B7762}" type="slidenum">
              <a:rPr lang="sv-SE" smtClean="0"/>
              <a:pPr/>
              <a:t>‹#›</a:t>
            </a:fld>
            <a:endParaRPr lang="sv-SE" dirty="0"/>
          </a:p>
        </p:txBody>
      </p:sp>
      <p:sp>
        <p:nvSpPr>
          <p:cNvPr id="7" name="Title 6"/>
          <p:cNvSpPr>
            <a:spLocks noGrp="1"/>
          </p:cNvSpPr>
          <p:nvPr>
            <p:ph type="title" hasCustomPrompt="1"/>
          </p:nvPr>
        </p:nvSpPr>
        <p:spPr/>
        <p:txBody>
          <a:bodyPr/>
          <a:lstStyle>
            <a:lvl1pPr>
              <a:defRPr>
                <a:solidFill>
                  <a:schemeClr val="bg2"/>
                </a:solidFill>
              </a:defRPr>
            </a:lvl1pPr>
          </a:lstStyle>
          <a:p>
            <a:r>
              <a:rPr lang="sv-SE"/>
              <a:t>Click to add title</a:t>
            </a:r>
            <a:endParaRPr lang="sv-SE" dirty="0"/>
          </a:p>
        </p:txBody>
      </p:sp>
      <p:sp>
        <p:nvSpPr>
          <p:cNvPr id="12"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910223469"/>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with two columns (image frame)">
    <p:bg>
      <p:bgPr>
        <a:solidFill>
          <a:schemeClr val="tx2"/>
        </a:solidFill>
        <a:effectLst/>
      </p:bgPr>
    </p:bg>
    <p:spTree>
      <p:nvGrpSpPr>
        <p:cNvPr id="1" name=""/>
        <p:cNvGrpSpPr/>
        <p:nvPr/>
      </p:nvGrpSpPr>
      <p:grpSpPr>
        <a:xfrm>
          <a:off x="0" y="0"/>
          <a:ext cx="0" cy="0"/>
          <a:chOff x="0" y="0"/>
          <a:chExt cx="0" cy="0"/>
        </a:xfrm>
      </p:grpSpPr>
      <p:sp>
        <p:nvSpPr>
          <p:cNvPr id="18" name="Rectangle 17"/>
          <p:cNvSpPr/>
          <p:nvPr userDrawn="1"/>
        </p:nvSpPr>
        <p:spPr>
          <a:xfrm>
            <a:off x="876301" y="809624"/>
            <a:ext cx="10439400" cy="5314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13" name="Picture Placeholder 12"/>
          <p:cNvSpPr>
            <a:spLocks noGrp="1"/>
          </p:cNvSpPr>
          <p:nvPr>
            <p:ph type="pic" sz="quarter" idx="21" hasCustomPrompt="1"/>
          </p:nvPr>
        </p:nvSpPr>
        <p:spPr>
          <a:xfrm>
            <a:off x="0" y="0"/>
            <a:ext cx="12192000" cy="6858000"/>
          </a:xfrm>
          <a:custGeom>
            <a:avLst/>
            <a:gdLst>
              <a:gd name="connsiteX0" fmla="*/ 876300 w 12192000"/>
              <a:gd name="connsiteY0" fmla="*/ 819150 h 6858000"/>
              <a:gd name="connsiteX1" fmla="*/ 876300 w 12192000"/>
              <a:gd name="connsiteY1" fmla="*/ 6115050 h 6858000"/>
              <a:gd name="connsiteX2" fmla="*/ 11315700 w 12192000"/>
              <a:gd name="connsiteY2" fmla="*/ 6115050 h 6858000"/>
              <a:gd name="connsiteX3" fmla="*/ 11315700 w 12192000"/>
              <a:gd name="connsiteY3" fmla="*/ 8191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76300" y="819150"/>
                </a:moveTo>
                <a:lnTo>
                  <a:pt x="876300" y="6115050"/>
                </a:lnTo>
                <a:lnTo>
                  <a:pt x="11315700" y="6115050"/>
                </a:lnTo>
                <a:lnTo>
                  <a:pt x="11315700" y="819150"/>
                </a:lnTo>
                <a:close/>
                <a:moveTo>
                  <a:pt x="0" y="0"/>
                </a:moveTo>
                <a:lnTo>
                  <a:pt x="12192000" y="0"/>
                </a:lnTo>
                <a:lnTo>
                  <a:pt x="12192000" y="6858000"/>
                </a:lnTo>
                <a:lnTo>
                  <a:pt x="0" y="6858000"/>
                </a:lnTo>
                <a:close/>
              </a:path>
            </a:pathLst>
          </a:custGeom>
          <a:noFill/>
        </p:spPr>
        <p:txBody>
          <a:bodyPr wrap="square" tIns="72000">
            <a:noAutofit/>
          </a:bodyPr>
          <a:lstStyle>
            <a:lvl1pPr marL="0" indent="0" algn="ctr">
              <a:buNone/>
              <a:defRPr>
                <a:solidFill>
                  <a:srgbClr val="FFFFFF"/>
                </a:solidFill>
              </a:defRPr>
            </a:lvl1pPr>
          </a:lstStyle>
          <a:p>
            <a:r>
              <a:rPr lang="sv-SE"/>
              <a:t>Select image placeholder to add picture</a:t>
            </a:r>
            <a:endParaRPr lang="sv-SE" dirty="0"/>
          </a:p>
        </p:txBody>
      </p:sp>
      <p:sp>
        <p:nvSpPr>
          <p:cNvPr id="5" name="Text Placeholder 4"/>
          <p:cNvSpPr>
            <a:spLocks noGrp="1"/>
          </p:cNvSpPr>
          <p:nvPr>
            <p:ph type="body" sz="quarter" idx="13" hasCustomPrompt="1"/>
          </p:nvPr>
        </p:nvSpPr>
        <p:spPr>
          <a:xfrm>
            <a:off x="1631949" y="1773238"/>
            <a:ext cx="8928101" cy="503634"/>
          </a:xfrm>
        </p:spPr>
        <p:txBody>
          <a:bodyPr rIns="0" anchor="ctr">
            <a:noAutofit/>
          </a:bodyPr>
          <a:lstStyle>
            <a:lvl1pPr marL="0" indent="0" algn="ctr">
              <a:buFontTx/>
              <a:buNone/>
              <a:defRPr sz="2000" b="0" i="1">
                <a:solidFill>
                  <a:schemeClr val="bg2"/>
                </a:solidFill>
                <a:latin typeface="+mj-lt"/>
              </a:defRPr>
            </a:lvl1pPr>
          </a:lstStyle>
          <a:p>
            <a:pPr lvl="0"/>
            <a:r>
              <a:rPr lang="sv-SE"/>
              <a:t>Subtitle</a:t>
            </a:r>
            <a:endParaRPr lang="sv-SE" dirty="0"/>
          </a:p>
        </p:txBody>
      </p:sp>
      <p:sp>
        <p:nvSpPr>
          <p:cNvPr id="3" name="Text Placeholder 2"/>
          <p:cNvSpPr>
            <a:spLocks noGrp="1"/>
          </p:cNvSpPr>
          <p:nvPr>
            <p:ph type="body" sz="quarter" idx="16" hasCustomPrompt="1"/>
          </p:nvPr>
        </p:nvSpPr>
        <p:spPr>
          <a:xfrm>
            <a:off x="1631769" y="2348431"/>
            <a:ext cx="4319769" cy="396000"/>
          </a:xfrm>
          <a:prstGeom prst="rect">
            <a:avLst/>
          </a:prstGeom>
          <a:noFill/>
          <a:ln>
            <a:noFill/>
          </a:ln>
        </p:spPr>
        <p:txBody>
          <a:bodyPr lIns="0" rIns="0" anchor="ctr" anchorCtr="0">
            <a:noAutofit/>
          </a:bodyPr>
          <a:lstStyle>
            <a:lvl1pPr marL="0" indent="0" algn="l">
              <a:buFontTx/>
              <a:buNone/>
              <a:defRPr sz="1800" b="1" baseline="0">
                <a:solidFill>
                  <a:schemeClr val="bg2"/>
                </a:solidFill>
              </a:defRPr>
            </a:lvl1pPr>
          </a:lstStyle>
          <a:p>
            <a:pPr lvl="0"/>
            <a:r>
              <a:rPr lang="sv-SE"/>
              <a:t>Click to add heading</a:t>
            </a:r>
            <a:endParaRPr lang="sv-SE" dirty="0"/>
          </a:p>
        </p:txBody>
      </p:sp>
      <p:sp>
        <p:nvSpPr>
          <p:cNvPr id="10" name="Content Placeholder 4"/>
          <p:cNvSpPr>
            <a:spLocks noGrp="1"/>
          </p:cNvSpPr>
          <p:nvPr>
            <p:ph sz="quarter" idx="14" hasCustomPrompt="1"/>
          </p:nvPr>
        </p:nvSpPr>
        <p:spPr>
          <a:xfrm>
            <a:off x="1631949" y="2780479"/>
            <a:ext cx="4320614" cy="3096446"/>
          </a:xfrm>
        </p:spPr>
        <p:txBody>
          <a:bodyPr>
            <a:noAutofit/>
          </a:bodyPr>
          <a:lstStyle>
            <a:lvl1pPr>
              <a:defRPr sz="16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12" name="Text Placeholder 2"/>
          <p:cNvSpPr>
            <a:spLocks noGrp="1"/>
          </p:cNvSpPr>
          <p:nvPr>
            <p:ph type="body" sz="quarter" idx="17" hasCustomPrompt="1"/>
          </p:nvPr>
        </p:nvSpPr>
        <p:spPr>
          <a:xfrm>
            <a:off x="6240463" y="2348431"/>
            <a:ext cx="4319587" cy="396000"/>
          </a:xfrm>
          <a:prstGeom prst="rect">
            <a:avLst/>
          </a:prstGeom>
          <a:noFill/>
          <a:ln>
            <a:noFill/>
          </a:ln>
        </p:spPr>
        <p:txBody>
          <a:bodyPr lIns="0" rIns="0" anchor="ctr" anchorCtr="0">
            <a:noAutofit/>
          </a:bodyPr>
          <a:lstStyle>
            <a:lvl1pPr marL="0" indent="0" algn="l">
              <a:buFontTx/>
              <a:buNone/>
              <a:defRPr sz="1800" b="1">
                <a:solidFill>
                  <a:schemeClr val="bg2"/>
                </a:solidFill>
              </a:defRPr>
            </a:lvl1pPr>
          </a:lstStyle>
          <a:p>
            <a:pPr lvl="0"/>
            <a:r>
              <a:rPr lang="sv-SE"/>
              <a:t>Click to add heading</a:t>
            </a:r>
            <a:endParaRPr lang="sv-SE" dirty="0"/>
          </a:p>
        </p:txBody>
      </p:sp>
      <p:sp>
        <p:nvSpPr>
          <p:cNvPr id="11" name="Content Placeholder 4"/>
          <p:cNvSpPr>
            <a:spLocks noGrp="1"/>
          </p:cNvSpPr>
          <p:nvPr>
            <p:ph sz="quarter" idx="15" hasCustomPrompt="1"/>
          </p:nvPr>
        </p:nvSpPr>
        <p:spPr>
          <a:xfrm>
            <a:off x="6239429" y="2780479"/>
            <a:ext cx="4320432" cy="3096446"/>
          </a:xfrm>
        </p:spPr>
        <p:txBody>
          <a:bodyPr>
            <a:noAutofit/>
          </a:bodyPr>
          <a:lstStyle>
            <a:lvl1pPr>
              <a:defRPr sz="16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 name="Title 1"/>
          <p:cNvSpPr>
            <a:spLocks noGrp="1"/>
          </p:cNvSpPr>
          <p:nvPr>
            <p:ph type="title" hasCustomPrompt="1"/>
          </p:nvPr>
        </p:nvSpPr>
        <p:spPr/>
        <p:txBody>
          <a:bodyPr/>
          <a:lstStyle>
            <a:lvl1pPr>
              <a:defRPr>
                <a:solidFill>
                  <a:schemeClr val="bg2"/>
                </a:solidFill>
              </a:defRPr>
            </a:lvl1pPr>
          </a:lstStyle>
          <a:p>
            <a:r>
              <a:rPr lang="sv-SE"/>
              <a:t>Click to add title</a:t>
            </a:r>
            <a:endParaRPr lang="sv-SE" dirty="0"/>
          </a:p>
        </p:txBody>
      </p:sp>
      <p:sp>
        <p:nvSpPr>
          <p:cNvPr id="4" name="Date Placeholder 3"/>
          <p:cNvSpPr>
            <a:spLocks noGrp="1"/>
          </p:cNvSpPr>
          <p:nvPr>
            <p:ph type="dt" sz="half" idx="22"/>
          </p:nvPr>
        </p:nvSpPr>
        <p:spPr/>
        <p:txBody>
          <a:bodyPr/>
          <a:lstStyle>
            <a:lvl1pPr>
              <a:defRPr>
                <a:solidFill>
                  <a:schemeClr val="bg1"/>
                </a:solidFill>
              </a:defRPr>
            </a:lvl1pPr>
          </a:lstStyle>
          <a:p>
            <a:r>
              <a:rPr lang="sv-SE"/>
              <a:t>7 mars 2022</a:t>
            </a:r>
            <a:endParaRPr lang="sv-SE" dirty="0"/>
          </a:p>
        </p:txBody>
      </p:sp>
      <p:sp>
        <p:nvSpPr>
          <p:cNvPr id="6" name="Footer Placeholder 5"/>
          <p:cNvSpPr>
            <a:spLocks noGrp="1"/>
          </p:cNvSpPr>
          <p:nvPr>
            <p:ph type="ftr" sz="quarter" idx="23"/>
          </p:nvPr>
        </p:nvSpPr>
        <p:spPr/>
        <p:txBody>
          <a:bodyPr/>
          <a:lstStyle>
            <a:lvl1pPr>
              <a:defRPr>
                <a:solidFill>
                  <a:schemeClr val="bg1"/>
                </a:solidFill>
              </a:defRPr>
            </a:lvl1pPr>
          </a:lstStyle>
          <a:p>
            <a:r>
              <a:rPr lang="sv-SE"/>
              <a:t>Footer Lorem ipsum dolor sit amet</a:t>
            </a:r>
            <a:endParaRPr lang="sv-SE" dirty="0"/>
          </a:p>
        </p:txBody>
      </p:sp>
      <p:sp>
        <p:nvSpPr>
          <p:cNvPr id="7" name="Slide Number Placeholder 6"/>
          <p:cNvSpPr>
            <a:spLocks noGrp="1"/>
          </p:cNvSpPr>
          <p:nvPr>
            <p:ph type="sldNum" sz="quarter" idx="24"/>
          </p:nvPr>
        </p:nvSpPr>
        <p:spPr/>
        <p:txBody>
          <a:bodyPr/>
          <a:lstStyle>
            <a:lvl1pPr>
              <a:defRPr>
                <a:solidFill>
                  <a:schemeClr val="bg1"/>
                </a:solidFill>
              </a:defRPr>
            </a:lvl1pPr>
          </a:lstStyle>
          <a:p>
            <a:fld id="{68468C2E-472A-43C3-926E-5A5CF00B7762}" type="slidenum">
              <a:rPr lang="sv-SE" smtClean="0"/>
              <a:pPr/>
              <a:t>‹#›</a:t>
            </a:fld>
            <a:endParaRPr lang="sv-SE" dirty="0"/>
          </a:p>
        </p:txBody>
      </p:sp>
      <p:sp>
        <p:nvSpPr>
          <p:cNvPr id="17"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4004033332"/>
      </p:ext>
    </p:extLst>
  </p:cSld>
  <p:clrMapOvr>
    <a:masterClrMapping/>
  </p:clrMapOvr>
  <p:hf hdr="0" ftr="0"/>
  <p:extLst>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with picture left">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4152378"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a:t>Select image placeholder to add picture</a:t>
            </a:r>
            <a:endParaRPr lang="sv-SE" noProof="0" dirty="0"/>
          </a:p>
        </p:txBody>
      </p:sp>
      <p:sp>
        <p:nvSpPr>
          <p:cNvPr id="4" name="Date Placeholder 3"/>
          <p:cNvSpPr>
            <a:spLocks noGrp="1"/>
          </p:cNvSpPr>
          <p:nvPr>
            <p:ph type="dt" sz="half" idx="14"/>
          </p:nvPr>
        </p:nvSpPr>
        <p:spPr/>
        <p:txBody>
          <a:bodyPr/>
          <a:lstStyle>
            <a:lvl1pPr>
              <a:defRPr>
                <a:solidFill>
                  <a:schemeClr val="bg2"/>
                </a:solidFill>
              </a:defRPr>
            </a:lvl1pPr>
          </a:lstStyle>
          <a:p>
            <a:r>
              <a:rPr lang="sv-SE"/>
              <a:t>7 mars 2022</a:t>
            </a:r>
            <a:endParaRPr lang="sv-SE" dirty="0"/>
          </a:p>
        </p:txBody>
      </p:sp>
      <p:sp>
        <p:nvSpPr>
          <p:cNvPr id="9" name="Footer Placeholder 8"/>
          <p:cNvSpPr>
            <a:spLocks noGrp="1"/>
          </p:cNvSpPr>
          <p:nvPr>
            <p:ph type="ftr" sz="quarter" idx="15"/>
          </p:nvPr>
        </p:nvSpPr>
        <p:spPr>
          <a:xfrm>
            <a:off x="5015880" y="6394450"/>
            <a:ext cx="4572000" cy="162000"/>
          </a:xfrm>
        </p:spPr>
        <p:txBody>
          <a:bodyPr/>
          <a:lstStyle>
            <a:lvl1pPr>
              <a:defRPr>
                <a:solidFill>
                  <a:schemeClr val="bg2"/>
                </a:solidFill>
              </a:defRPr>
            </a:lvl1pPr>
          </a:lstStyle>
          <a:p>
            <a:r>
              <a:rPr lang="sv-SE"/>
              <a:t>Footer Lorem ipsum dolor sit amet</a:t>
            </a:r>
            <a:endParaRPr lang="sv-SE" dirty="0"/>
          </a:p>
        </p:txBody>
      </p:sp>
      <p:sp>
        <p:nvSpPr>
          <p:cNvPr id="10" name="Slide Number Placeholder 9"/>
          <p:cNvSpPr>
            <a:spLocks noGrp="1"/>
          </p:cNvSpPr>
          <p:nvPr>
            <p:ph type="sldNum" sz="quarter" idx="16"/>
          </p:nvPr>
        </p:nvSpPr>
        <p:spPr/>
        <p:txBody>
          <a:bodyPr/>
          <a:lstStyle>
            <a:lvl1pPr>
              <a:defRPr>
                <a:solidFill>
                  <a:schemeClr val="bg2"/>
                </a:solidFill>
              </a:defRPr>
            </a:lvl1pPr>
          </a:lstStyle>
          <a:p>
            <a:fld id="{68468C2E-472A-43C3-926E-5A5CF00B7762}" type="slidenum">
              <a:rPr lang="sv-SE" smtClean="0"/>
              <a:pPr/>
              <a:t>‹#›</a:t>
            </a:fld>
            <a:endParaRPr lang="sv-SE" dirty="0"/>
          </a:p>
        </p:txBody>
      </p:sp>
      <p:sp>
        <p:nvSpPr>
          <p:cNvPr id="12"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3" name="Title 6"/>
          <p:cNvSpPr>
            <a:spLocks noGrp="1"/>
          </p:cNvSpPr>
          <p:nvPr>
            <p:ph type="title" hasCustomPrompt="1"/>
          </p:nvPr>
        </p:nvSpPr>
        <p:spPr>
          <a:xfrm>
            <a:off x="5016500" y="981075"/>
            <a:ext cx="5543550" cy="714893"/>
          </a:xfrm>
        </p:spPr>
        <p:txBody>
          <a:bodyPr/>
          <a:lstStyle>
            <a:lvl1pPr algn="l">
              <a:defRPr>
                <a:solidFill>
                  <a:schemeClr val="bg2"/>
                </a:solidFill>
              </a:defRPr>
            </a:lvl1pPr>
          </a:lstStyle>
          <a:p>
            <a:r>
              <a:rPr lang="sv-SE"/>
              <a:t>Click to add title</a:t>
            </a:r>
            <a:endParaRPr lang="sv-SE" dirty="0"/>
          </a:p>
        </p:txBody>
      </p:sp>
      <p:sp>
        <p:nvSpPr>
          <p:cNvPr id="14" name="Text Placeholder 4"/>
          <p:cNvSpPr>
            <a:spLocks noGrp="1"/>
          </p:cNvSpPr>
          <p:nvPr>
            <p:ph type="body" sz="quarter" idx="17" hasCustomPrompt="1"/>
          </p:nvPr>
        </p:nvSpPr>
        <p:spPr>
          <a:xfrm>
            <a:off x="5016500" y="1773238"/>
            <a:ext cx="5543550" cy="505342"/>
          </a:xfrm>
        </p:spPr>
        <p:txBody>
          <a:bodyPr rIns="0" anchor="ctr"/>
          <a:lstStyle>
            <a:lvl1pPr marL="0" indent="0" algn="l">
              <a:buFontTx/>
              <a:buNone/>
              <a:defRPr sz="2000" b="0" i="1">
                <a:solidFill>
                  <a:schemeClr val="bg2"/>
                </a:solidFill>
                <a:latin typeface="+mj-lt"/>
              </a:defRPr>
            </a:lvl1pPr>
          </a:lstStyle>
          <a:p>
            <a:pPr lvl="0"/>
            <a:r>
              <a:rPr lang="sv-SE"/>
              <a:t>Subtitle</a:t>
            </a:r>
            <a:endParaRPr lang="sv-SE" dirty="0"/>
          </a:p>
        </p:txBody>
      </p:sp>
      <p:sp>
        <p:nvSpPr>
          <p:cNvPr id="5" name="Text Placeholder 4"/>
          <p:cNvSpPr>
            <a:spLocks noGrp="1"/>
          </p:cNvSpPr>
          <p:nvPr>
            <p:ph type="body" sz="quarter" idx="18" hasCustomPrompt="1"/>
          </p:nvPr>
        </p:nvSpPr>
        <p:spPr>
          <a:xfrm>
            <a:off x="5016500" y="2349500"/>
            <a:ext cx="5543550" cy="3527425"/>
          </a:xfrm>
        </p:spPr>
        <p:txBody>
          <a:bodyPr/>
          <a:lstStyle>
            <a:lvl1pPr>
              <a:defRPr baseline="0"/>
            </a:lvl1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2793235349"/>
      </p:ext>
    </p:extLst>
  </p:cSld>
  <p:clrMapOvr>
    <a:masterClrMapping/>
  </p:clrMapOvr>
  <p:hf hdr="0" ftr="0"/>
  <p:extLst>
    <p:ext uri="{DCECCB84-F9BA-43D5-87BE-67443E8EF086}">
      <p15:sldGuideLst xmlns:p15="http://schemas.microsoft.com/office/powerpoint/2012/main">
        <p15:guide id="1" pos="3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al with picture right">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8039622" y="0"/>
            <a:ext cx="4152378"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a:t>Select image placeholder to add picture</a:t>
            </a:r>
            <a:endParaRPr lang="sv-SE" noProof="0" dirty="0"/>
          </a:p>
        </p:txBody>
      </p:sp>
      <p:sp>
        <p:nvSpPr>
          <p:cNvPr id="2" name="Date Placeholder 1"/>
          <p:cNvSpPr>
            <a:spLocks noGrp="1"/>
          </p:cNvSpPr>
          <p:nvPr>
            <p:ph type="dt" sz="half" idx="19"/>
          </p:nvPr>
        </p:nvSpPr>
        <p:spPr>
          <a:xfrm>
            <a:off x="5133730" y="6394450"/>
            <a:ext cx="1512690" cy="162000"/>
          </a:xfrm>
        </p:spPr>
        <p:txBody>
          <a:bodyPr/>
          <a:lstStyle>
            <a:lvl1pPr>
              <a:defRPr>
                <a:solidFill>
                  <a:schemeClr val="tx1"/>
                </a:solidFill>
              </a:defRPr>
            </a:lvl1pPr>
          </a:lstStyle>
          <a:p>
            <a:r>
              <a:rPr lang="sv-SE"/>
              <a:t>7 mars 2022</a:t>
            </a:r>
            <a:endParaRPr lang="sv-SE" dirty="0"/>
          </a:p>
        </p:txBody>
      </p:sp>
      <p:sp>
        <p:nvSpPr>
          <p:cNvPr id="5" name="Footer Placeholder 4"/>
          <p:cNvSpPr>
            <a:spLocks noGrp="1"/>
          </p:cNvSpPr>
          <p:nvPr>
            <p:ph type="ftr" sz="quarter" idx="20"/>
          </p:nvPr>
        </p:nvSpPr>
        <p:spPr>
          <a:xfrm>
            <a:off x="1631950" y="6394450"/>
            <a:ext cx="3204000" cy="162000"/>
          </a:xfrm>
        </p:spPr>
        <p:txBody>
          <a:bodyPr/>
          <a:lstStyle/>
          <a:p>
            <a:r>
              <a:rPr lang="sv-SE"/>
              <a:t>Footer Lorem ipsum dolor sit amet</a:t>
            </a:r>
            <a:endParaRPr lang="sv-SE" dirty="0"/>
          </a:p>
        </p:txBody>
      </p:sp>
      <p:sp>
        <p:nvSpPr>
          <p:cNvPr id="7" name="Slide Number Placeholder 6"/>
          <p:cNvSpPr>
            <a:spLocks noGrp="1"/>
          </p:cNvSpPr>
          <p:nvPr>
            <p:ph type="sldNum" sz="quarter" idx="21"/>
          </p:nvPr>
        </p:nvSpPr>
        <p:spPr>
          <a:xfrm>
            <a:off x="6971857" y="6394450"/>
            <a:ext cx="215046" cy="162000"/>
          </a:xfrm>
        </p:spPr>
        <p:txBody>
          <a:bodyPr/>
          <a:lstStyle>
            <a:lvl1pPr>
              <a:defRPr>
                <a:solidFill>
                  <a:schemeClr val="tx1"/>
                </a:solidFill>
              </a:defRPr>
            </a:lvl1pPr>
          </a:lstStyle>
          <a:p>
            <a:fld id="{68468C2E-472A-43C3-926E-5A5CF00B7762}" type="slidenum">
              <a:rPr lang="sv-SE" smtClean="0"/>
              <a:pPr/>
              <a:t>‹#›</a:t>
            </a:fld>
            <a:endParaRPr lang="sv-SE" dirty="0"/>
          </a:p>
        </p:txBody>
      </p:sp>
      <p:sp>
        <p:nvSpPr>
          <p:cNvPr id="9" name="Title 6"/>
          <p:cNvSpPr>
            <a:spLocks noGrp="1"/>
          </p:cNvSpPr>
          <p:nvPr>
            <p:ph type="title" hasCustomPrompt="1"/>
          </p:nvPr>
        </p:nvSpPr>
        <p:spPr>
          <a:xfrm>
            <a:off x="876300" y="981075"/>
            <a:ext cx="5543550" cy="714893"/>
          </a:xfrm>
        </p:spPr>
        <p:txBody>
          <a:bodyPr/>
          <a:lstStyle>
            <a:lvl1pPr algn="l">
              <a:defRPr>
                <a:solidFill>
                  <a:schemeClr val="bg2"/>
                </a:solidFill>
              </a:defRPr>
            </a:lvl1pPr>
          </a:lstStyle>
          <a:p>
            <a:r>
              <a:rPr lang="sv-SE"/>
              <a:t>Click to add title</a:t>
            </a:r>
            <a:endParaRPr lang="sv-SE" dirty="0"/>
          </a:p>
        </p:txBody>
      </p:sp>
      <p:sp>
        <p:nvSpPr>
          <p:cNvPr id="10" name="Text Placeholder 4"/>
          <p:cNvSpPr>
            <a:spLocks noGrp="1"/>
          </p:cNvSpPr>
          <p:nvPr>
            <p:ph type="body" sz="quarter" idx="17" hasCustomPrompt="1"/>
          </p:nvPr>
        </p:nvSpPr>
        <p:spPr>
          <a:xfrm>
            <a:off x="876300" y="1773238"/>
            <a:ext cx="5543550" cy="505342"/>
          </a:xfrm>
        </p:spPr>
        <p:txBody>
          <a:bodyPr rIns="0" anchor="ctr"/>
          <a:lstStyle>
            <a:lvl1pPr marL="0" indent="0" algn="l">
              <a:buFontTx/>
              <a:buNone/>
              <a:defRPr sz="2000" b="0" i="1">
                <a:solidFill>
                  <a:schemeClr val="bg2"/>
                </a:solidFill>
                <a:latin typeface="+mj-lt"/>
              </a:defRPr>
            </a:lvl1pPr>
          </a:lstStyle>
          <a:p>
            <a:pPr lvl="0"/>
            <a:r>
              <a:rPr lang="sv-SE"/>
              <a:t>Subtitle</a:t>
            </a:r>
            <a:endParaRPr lang="sv-SE" dirty="0"/>
          </a:p>
        </p:txBody>
      </p:sp>
      <p:sp>
        <p:nvSpPr>
          <p:cNvPr id="13" name="Text Placeholder 2"/>
          <p:cNvSpPr>
            <a:spLocks noGrp="1"/>
          </p:cNvSpPr>
          <p:nvPr>
            <p:ph type="body" sz="quarter" idx="18" hasCustomPrompt="1"/>
          </p:nvPr>
        </p:nvSpPr>
        <p:spPr>
          <a:xfrm>
            <a:off x="876300" y="2349499"/>
            <a:ext cx="5543550" cy="3527425"/>
          </a:xfrm>
        </p:spPr>
        <p:txBody>
          <a:body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8878389"/>
      </p:ext>
    </p:extLst>
  </p:cSld>
  <p:clrMapOvr>
    <a:masterClrMapping/>
  </p:clrMapOvr>
  <p:hf hdr="0" ftr="0"/>
  <p:extLst>
    <p:ext uri="{DCECCB84-F9BA-43D5-87BE-67443E8EF086}">
      <p15:sldGuideLst xmlns:p15="http://schemas.microsoft.com/office/powerpoint/2012/main">
        <p15:guide id="1"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eft, text right">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6889944"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a:t>Select image placeholder to add picture</a:t>
            </a:r>
            <a:endParaRPr lang="sv-SE" noProof="0" dirty="0"/>
          </a:p>
        </p:txBody>
      </p:sp>
      <p:sp>
        <p:nvSpPr>
          <p:cNvPr id="4" name="Date Placeholder 3"/>
          <p:cNvSpPr>
            <a:spLocks noGrp="1"/>
          </p:cNvSpPr>
          <p:nvPr>
            <p:ph type="dt" sz="half" idx="14"/>
          </p:nvPr>
        </p:nvSpPr>
        <p:spPr>
          <a:xfrm>
            <a:off x="9803011" y="6394450"/>
            <a:ext cx="1512690" cy="162000"/>
          </a:xfrm>
        </p:spPr>
        <p:txBody>
          <a:bodyPr/>
          <a:lstStyle/>
          <a:p>
            <a:r>
              <a:rPr lang="sv-SE" noProof="0"/>
              <a:t>7 mars 2022</a:t>
            </a:r>
            <a:endParaRPr lang="sv-SE" noProof="0" dirty="0"/>
          </a:p>
        </p:txBody>
      </p:sp>
      <p:sp>
        <p:nvSpPr>
          <p:cNvPr id="9" name="Footer Placeholder 8"/>
          <p:cNvSpPr>
            <a:spLocks noGrp="1"/>
          </p:cNvSpPr>
          <p:nvPr>
            <p:ph type="ftr" sz="quarter" idx="15"/>
          </p:nvPr>
        </p:nvSpPr>
        <p:spPr>
          <a:xfrm>
            <a:off x="7248128" y="6394450"/>
            <a:ext cx="2340000" cy="162000"/>
          </a:xfrm>
        </p:spPr>
        <p:txBody>
          <a:bodyPr/>
          <a:lstStyle/>
          <a:p>
            <a:r>
              <a:rPr lang="sv-SE" noProof="0"/>
              <a:t>Footer Lorem ipsum dolor sit amet</a:t>
            </a:r>
            <a:endParaRPr lang="sv-SE" noProof="0" dirty="0"/>
          </a:p>
        </p:txBody>
      </p:sp>
      <p:sp>
        <p:nvSpPr>
          <p:cNvPr id="10" name="Slide Number Placeholder 9"/>
          <p:cNvSpPr>
            <a:spLocks noGrp="1"/>
          </p:cNvSpPr>
          <p:nvPr>
            <p:ph type="sldNum" sz="quarter" idx="16"/>
          </p:nvPr>
        </p:nvSpPr>
        <p:spPr/>
        <p:txBody>
          <a:bodyPr/>
          <a:lstStyle/>
          <a:p>
            <a:fld id="{68468C2E-472A-43C3-926E-5A5CF00B7762}" type="slidenum">
              <a:rPr lang="sv-SE" noProof="0" smtClean="0"/>
              <a:pPr/>
              <a:t>‹#›</a:t>
            </a:fld>
            <a:endParaRPr lang="sv-SE" noProof="0" dirty="0"/>
          </a:p>
        </p:txBody>
      </p:sp>
      <p:sp>
        <p:nvSpPr>
          <p:cNvPr id="15"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4" name="Title 6"/>
          <p:cNvSpPr>
            <a:spLocks noGrp="1"/>
          </p:cNvSpPr>
          <p:nvPr>
            <p:ph type="title" hasCustomPrompt="1"/>
          </p:nvPr>
        </p:nvSpPr>
        <p:spPr>
          <a:xfrm>
            <a:off x="7248524" y="981075"/>
            <a:ext cx="4608514" cy="714893"/>
          </a:xfrm>
        </p:spPr>
        <p:txBody>
          <a:bodyPr/>
          <a:lstStyle>
            <a:lvl1pPr algn="l">
              <a:defRPr>
                <a:solidFill>
                  <a:schemeClr val="bg2"/>
                </a:solidFill>
              </a:defRPr>
            </a:lvl1pPr>
          </a:lstStyle>
          <a:p>
            <a:r>
              <a:rPr lang="sv-SE"/>
              <a:t>Click to add title</a:t>
            </a:r>
            <a:endParaRPr lang="sv-SE" dirty="0"/>
          </a:p>
        </p:txBody>
      </p:sp>
      <p:sp>
        <p:nvSpPr>
          <p:cNvPr id="16" name="Text Placeholder 4"/>
          <p:cNvSpPr>
            <a:spLocks noGrp="1"/>
          </p:cNvSpPr>
          <p:nvPr>
            <p:ph type="body" sz="quarter" idx="17" hasCustomPrompt="1"/>
          </p:nvPr>
        </p:nvSpPr>
        <p:spPr>
          <a:xfrm>
            <a:off x="7248524" y="1773238"/>
            <a:ext cx="4608514" cy="505342"/>
          </a:xfrm>
        </p:spPr>
        <p:txBody>
          <a:bodyPr rIns="0" anchor="ctr"/>
          <a:lstStyle>
            <a:lvl1pPr marL="0" indent="0" algn="l">
              <a:buFontTx/>
              <a:buNone/>
              <a:defRPr sz="2000" b="0" i="1">
                <a:solidFill>
                  <a:schemeClr val="bg2"/>
                </a:solidFill>
                <a:latin typeface="+mj-lt"/>
              </a:defRPr>
            </a:lvl1pPr>
          </a:lstStyle>
          <a:p>
            <a:pPr lvl="0"/>
            <a:r>
              <a:rPr lang="sv-SE"/>
              <a:t>Subtitle</a:t>
            </a:r>
            <a:endParaRPr lang="sv-SE" dirty="0"/>
          </a:p>
        </p:txBody>
      </p:sp>
      <p:sp>
        <p:nvSpPr>
          <p:cNvPr id="11" name="Text Placeholder 2"/>
          <p:cNvSpPr>
            <a:spLocks noGrp="1"/>
          </p:cNvSpPr>
          <p:nvPr>
            <p:ph type="body" sz="quarter" idx="18" hasCustomPrompt="1"/>
          </p:nvPr>
        </p:nvSpPr>
        <p:spPr>
          <a:xfrm>
            <a:off x="7248128" y="2349499"/>
            <a:ext cx="4608056" cy="3527425"/>
          </a:xfrm>
        </p:spPr>
        <p:txBody>
          <a:body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3871455598"/>
      </p:ext>
    </p:extLst>
  </p:cSld>
  <p:clrMapOvr>
    <a:masterClrMapping/>
  </p:clrMapOvr>
  <p:hf hdr="0" ftr="0"/>
  <p:extLst>
    <p:ext uri="{DCECCB84-F9BA-43D5-87BE-67443E8EF086}">
      <p15:sldGuideLst xmlns:p15="http://schemas.microsoft.com/office/powerpoint/2012/main">
        <p15:guide id="1" pos="456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neral with picture left (dark)">
    <p:bg>
      <p:bgPr>
        <a:solidFill>
          <a:schemeClr val="tx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4152378"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a:t>Select image placeholder to add picture</a:t>
            </a:r>
            <a:endParaRPr lang="sv-SE" noProof="0" dirty="0"/>
          </a:p>
        </p:txBody>
      </p:sp>
      <p:sp>
        <p:nvSpPr>
          <p:cNvPr id="4" name="Date Placeholder 3"/>
          <p:cNvSpPr>
            <a:spLocks noGrp="1"/>
          </p:cNvSpPr>
          <p:nvPr>
            <p:ph type="dt" sz="half" idx="14"/>
          </p:nvPr>
        </p:nvSpPr>
        <p:spPr/>
        <p:txBody>
          <a:bodyPr/>
          <a:lstStyle>
            <a:lvl1pPr>
              <a:defRPr>
                <a:solidFill>
                  <a:srgbClr val="FFFFFF"/>
                </a:solidFill>
              </a:defRPr>
            </a:lvl1pPr>
          </a:lstStyle>
          <a:p>
            <a:r>
              <a:rPr lang="sv-SE"/>
              <a:t>7 mars 2022</a:t>
            </a:r>
            <a:endParaRPr lang="sv-SE" dirty="0"/>
          </a:p>
        </p:txBody>
      </p:sp>
      <p:sp>
        <p:nvSpPr>
          <p:cNvPr id="9" name="Footer Placeholder 8"/>
          <p:cNvSpPr>
            <a:spLocks noGrp="1"/>
          </p:cNvSpPr>
          <p:nvPr>
            <p:ph type="ftr" sz="quarter" idx="15"/>
          </p:nvPr>
        </p:nvSpPr>
        <p:spPr>
          <a:xfrm>
            <a:off x="5015879" y="6394450"/>
            <a:ext cx="4536000" cy="162000"/>
          </a:xfrm>
        </p:spPr>
        <p:txBody>
          <a:bodyPr/>
          <a:lstStyle>
            <a:lvl1pPr>
              <a:defRPr>
                <a:solidFill>
                  <a:srgbClr val="FFFFFF"/>
                </a:solidFill>
              </a:defRPr>
            </a:lvl1pPr>
          </a:lstStyle>
          <a:p>
            <a:r>
              <a:rPr lang="sv-SE"/>
              <a:t>Footer Lorem ipsum dolor sit amet</a:t>
            </a:r>
            <a:endParaRPr lang="sv-SE" dirty="0"/>
          </a:p>
        </p:txBody>
      </p:sp>
      <p:sp>
        <p:nvSpPr>
          <p:cNvPr id="10" name="Slide Number Placeholder 9"/>
          <p:cNvSpPr>
            <a:spLocks noGrp="1"/>
          </p:cNvSpPr>
          <p:nvPr>
            <p:ph type="sldNum" sz="quarter" idx="16"/>
          </p:nvPr>
        </p:nvSpPr>
        <p:spPr/>
        <p:txBody>
          <a:bodyPr/>
          <a:lstStyle>
            <a:lvl1pPr>
              <a:defRPr>
                <a:solidFill>
                  <a:srgbClr val="FFFFFF"/>
                </a:solidFill>
              </a:defRPr>
            </a:lvl1pPr>
          </a:lstStyle>
          <a:p>
            <a:fld id="{68468C2E-472A-43C3-926E-5A5CF00B7762}" type="slidenum">
              <a:rPr lang="sv-SE" smtClean="0"/>
              <a:pPr/>
              <a:t>‹#›</a:t>
            </a:fld>
            <a:endParaRPr lang="sv-SE" dirty="0"/>
          </a:p>
        </p:txBody>
      </p:sp>
      <p:sp>
        <p:nvSpPr>
          <p:cNvPr id="12"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3" name="Title 6"/>
          <p:cNvSpPr>
            <a:spLocks noGrp="1"/>
          </p:cNvSpPr>
          <p:nvPr>
            <p:ph type="title" hasCustomPrompt="1"/>
          </p:nvPr>
        </p:nvSpPr>
        <p:spPr>
          <a:xfrm>
            <a:off x="5016500" y="981075"/>
            <a:ext cx="5543550" cy="714893"/>
          </a:xfrm>
        </p:spPr>
        <p:txBody>
          <a:bodyPr/>
          <a:lstStyle>
            <a:lvl1pPr algn="l">
              <a:defRPr>
                <a:solidFill>
                  <a:schemeClr val="bg1"/>
                </a:solidFill>
              </a:defRPr>
            </a:lvl1pPr>
          </a:lstStyle>
          <a:p>
            <a:r>
              <a:rPr lang="sv-SE"/>
              <a:t>Click to add title</a:t>
            </a:r>
            <a:endParaRPr lang="sv-SE" dirty="0"/>
          </a:p>
        </p:txBody>
      </p:sp>
      <p:sp>
        <p:nvSpPr>
          <p:cNvPr id="14" name="Text Placeholder 4"/>
          <p:cNvSpPr>
            <a:spLocks noGrp="1"/>
          </p:cNvSpPr>
          <p:nvPr>
            <p:ph type="body" sz="quarter" idx="17" hasCustomPrompt="1"/>
          </p:nvPr>
        </p:nvSpPr>
        <p:spPr>
          <a:xfrm>
            <a:off x="5016500" y="1773238"/>
            <a:ext cx="5543550" cy="505342"/>
          </a:xfrm>
        </p:spPr>
        <p:txBody>
          <a:bodyPr rIns="0" anchor="ctr"/>
          <a:lstStyle>
            <a:lvl1pPr marL="0" indent="0" algn="l">
              <a:buFontTx/>
              <a:buNone/>
              <a:defRPr sz="2000" b="0" i="1">
                <a:solidFill>
                  <a:schemeClr val="bg1"/>
                </a:solidFill>
                <a:latin typeface="+mj-lt"/>
              </a:defRPr>
            </a:lvl1pPr>
          </a:lstStyle>
          <a:p>
            <a:pPr lvl="0"/>
            <a:r>
              <a:rPr lang="sv-SE"/>
              <a:t>Subtitle</a:t>
            </a:r>
            <a:endParaRPr lang="sv-SE" dirty="0"/>
          </a:p>
        </p:txBody>
      </p:sp>
      <p:sp>
        <p:nvSpPr>
          <p:cNvPr id="11" name="Text Placeholder 2"/>
          <p:cNvSpPr>
            <a:spLocks noGrp="1"/>
          </p:cNvSpPr>
          <p:nvPr>
            <p:ph type="body" sz="quarter" idx="18" hasCustomPrompt="1"/>
          </p:nvPr>
        </p:nvSpPr>
        <p:spPr>
          <a:xfrm>
            <a:off x="5016500" y="2349499"/>
            <a:ext cx="5543550" cy="35274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871692778"/>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neral with picture right (dark)">
    <p:bg>
      <p:bgPr>
        <a:solidFill>
          <a:schemeClr val="tx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8039622" y="0"/>
            <a:ext cx="4152378"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a:t>Select image placeholder to add picture</a:t>
            </a:r>
            <a:endParaRPr lang="sv-SE" noProof="0" dirty="0"/>
          </a:p>
        </p:txBody>
      </p:sp>
      <p:sp>
        <p:nvSpPr>
          <p:cNvPr id="15"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9" name="Date Placeholder 1"/>
          <p:cNvSpPr>
            <a:spLocks noGrp="1"/>
          </p:cNvSpPr>
          <p:nvPr>
            <p:ph type="dt" sz="half" idx="19"/>
          </p:nvPr>
        </p:nvSpPr>
        <p:spPr>
          <a:xfrm>
            <a:off x="5133730" y="6394450"/>
            <a:ext cx="1512690" cy="162000"/>
          </a:xfrm>
        </p:spPr>
        <p:txBody>
          <a:bodyPr/>
          <a:lstStyle>
            <a:lvl1pPr>
              <a:defRPr>
                <a:solidFill>
                  <a:schemeClr val="bg1"/>
                </a:solidFill>
              </a:defRPr>
            </a:lvl1pPr>
          </a:lstStyle>
          <a:p>
            <a:r>
              <a:rPr lang="sv-SE"/>
              <a:t>7 mars 2022</a:t>
            </a:r>
            <a:endParaRPr lang="sv-SE" dirty="0"/>
          </a:p>
        </p:txBody>
      </p:sp>
      <p:sp>
        <p:nvSpPr>
          <p:cNvPr id="20" name="Footer Placeholder 4"/>
          <p:cNvSpPr>
            <a:spLocks noGrp="1"/>
          </p:cNvSpPr>
          <p:nvPr>
            <p:ph type="ftr" sz="quarter" idx="20"/>
          </p:nvPr>
        </p:nvSpPr>
        <p:spPr>
          <a:xfrm>
            <a:off x="1631950" y="6394450"/>
            <a:ext cx="3204000" cy="162000"/>
          </a:xfrm>
        </p:spPr>
        <p:txBody>
          <a:bodyPr/>
          <a:lstStyle>
            <a:lvl1pPr>
              <a:defRPr>
                <a:solidFill>
                  <a:schemeClr val="bg1"/>
                </a:solidFill>
              </a:defRPr>
            </a:lvl1pPr>
          </a:lstStyle>
          <a:p>
            <a:r>
              <a:rPr lang="sv-SE"/>
              <a:t>Footer Lorem ipsum dolor sit amet</a:t>
            </a:r>
            <a:endParaRPr lang="sv-SE" dirty="0"/>
          </a:p>
        </p:txBody>
      </p:sp>
      <p:sp>
        <p:nvSpPr>
          <p:cNvPr id="21" name="Slide Number Placeholder 6"/>
          <p:cNvSpPr>
            <a:spLocks noGrp="1"/>
          </p:cNvSpPr>
          <p:nvPr>
            <p:ph type="sldNum" sz="quarter" idx="21"/>
          </p:nvPr>
        </p:nvSpPr>
        <p:spPr>
          <a:xfrm>
            <a:off x="6971857" y="6394450"/>
            <a:ext cx="215046" cy="162000"/>
          </a:xfrm>
        </p:spPr>
        <p:txBody>
          <a:bodyPr/>
          <a:lstStyle>
            <a:lvl1pPr>
              <a:defRPr>
                <a:solidFill>
                  <a:schemeClr val="bg1"/>
                </a:solidFill>
              </a:defRPr>
            </a:lvl1pPr>
          </a:lstStyle>
          <a:p>
            <a:fld id="{68468C2E-472A-43C3-926E-5A5CF00B7762}" type="slidenum">
              <a:rPr lang="sv-SE" smtClean="0"/>
              <a:pPr/>
              <a:t>‹#›</a:t>
            </a:fld>
            <a:endParaRPr lang="sv-SE" dirty="0"/>
          </a:p>
        </p:txBody>
      </p:sp>
      <p:sp>
        <p:nvSpPr>
          <p:cNvPr id="10" name="Title 6"/>
          <p:cNvSpPr>
            <a:spLocks noGrp="1"/>
          </p:cNvSpPr>
          <p:nvPr>
            <p:ph type="title" hasCustomPrompt="1"/>
          </p:nvPr>
        </p:nvSpPr>
        <p:spPr>
          <a:xfrm>
            <a:off x="876300" y="981075"/>
            <a:ext cx="5543550" cy="714893"/>
          </a:xfrm>
        </p:spPr>
        <p:txBody>
          <a:bodyPr/>
          <a:lstStyle>
            <a:lvl1pPr algn="l">
              <a:defRPr>
                <a:solidFill>
                  <a:schemeClr val="bg1"/>
                </a:solidFill>
              </a:defRPr>
            </a:lvl1pPr>
          </a:lstStyle>
          <a:p>
            <a:r>
              <a:rPr lang="sv-SE"/>
              <a:t>Click to add title</a:t>
            </a:r>
            <a:endParaRPr lang="sv-SE" dirty="0"/>
          </a:p>
        </p:txBody>
      </p:sp>
      <p:sp>
        <p:nvSpPr>
          <p:cNvPr id="12" name="Text Placeholder 4"/>
          <p:cNvSpPr>
            <a:spLocks noGrp="1"/>
          </p:cNvSpPr>
          <p:nvPr>
            <p:ph type="body" sz="quarter" idx="17" hasCustomPrompt="1"/>
          </p:nvPr>
        </p:nvSpPr>
        <p:spPr>
          <a:xfrm>
            <a:off x="876300" y="1773238"/>
            <a:ext cx="5543550" cy="505342"/>
          </a:xfrm>
        </p:spPr>
        <p:txBody>
          <a:bodyPr rIns="0" anchor="ctr"/>
          <a:lstStyle>
            <a:lvl1pPr marL="0" indent="0" algn="l">
              <a:buFontTx/>
              <a:buNone/>
              <a:defRPr sz="2000" b="0" i="1">
                <a:solidFill>
                  <a:schemeClr val="bg1"/>
                </a:solidFill>
                <a:latin typeface="+mj-lt"/>
              </a:defRPr>
            </a:lvl1pPr>
          </a:lstStyle>
          <a:p>
            <a:pPr lvl="0"/>
            <a:r>
              <a:rPr lang="sv-SE"/>
              <a:t>Subtitle</a:t>
            </a:r>
            <a:endParaRPr lang="sv-SE" dirty="0"/>
          </a:p>
        </p:txBody>
      </p:sp>
      <p:sp>
        <p:nvSpPr>
          <p:cNvPr id="11" name="Text Placeholder 2"/>
          <p:cNvSpPr>
            <a:spLocks noGrp="1"/>
          </p:cNvSpPr>
          <p:nvPr>
            <p:ph type="body" sz="quarter" idx="18" hasCustomPrompt="1"/>
          </p:nvPr>
        </p:nvSpPr>
        <p:spPr>
          <a:xfrm>
            <a:off x="876300" y="2349499"/>
            <a:ext cx="5543550" cy="35274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2211765344"/>
      </p:ext>
    </p:extLst>
  </p:cSld>
  <p:clrMapOvr>
    <a:masterClrMapping/>
  </p:clrMapOvr>
  <p:hf hdr="0" ftr="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eft, large text (dark)">
    <p:bg>
      <p:bgPr>
        <a:solidFill>
          <a:schemeClr val="tx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0"/>
            <a:ext cx="6889944" cy="6858000"/>
          </a:xfrm>
          <a:solidFill>
            <a:schemeClr val="bg1">
              <a:lumMod val="85000"/>
            </a:schemeClr>
          </a:solidFill>
          <a:ln>
            <a:noFill/>
          </a:ln>
          <a:effectLst/>
        </p:spPr>
        <p:txBody>
          <a:bodyPr>
            <a:noAutofit/>
          </a:bodyPr>
          <a:lstStyle>
            <a:lvl1pPr marL="0" indent="0" algn="ctr">
              <a:buFontTx/>
              <a:buNone/>
              <a:defRPr sz="1200">
                <a:solidFill>
                  <a:schemeClr val="bg2"/>
                </a:solidFill>
              </a:defRPr>
            </a:lvl1pPr>
          </a:lstStyle>
          <a:p>
            <a:r>
              <a:rPr lang="sv-SE"/>
              <a:t>Select image placeholder to add picture</a:t>
            </a:r>
            <a:endParaRPr lang="sv-SE" noProof="0" dirty="0"/>
          </a:p>
        </p:txBody>
      </p:sp>
      <p:sp>
        <p:nvSpPr>
          <p:cNvPr id="4" name="Date Placeholder 3"/>
          <p:cNvSpPr>
            <a:spLocks noGrp="1"/>
          </p:cNvSpPr>
          <p:nvPr>
            <p:ph type="dt" sz="half" idx="14"/>
          </p:nvPr>
        </p:nvSpPr>
        <p:spPr>
          <a:xfrm>
            <a:off x="9803011" y="6394450"/>
            <a:ext cx="1512690" cy="162000"/>
          </a:xfrm>
        </p:spPr>
        <p:txBody>
          <a:bodyPr/>
          <a:lstStyle>
            <a:lvl1pPr>
              <a:defRPr>
                <a:solidFill>
                  <a:schemeClr val="bg1"/>
                </a:solidFill>
              </a:defRPr>
            </a:lvl1pPr>
          </a:lstStyle>
          <a:p>
            <a:r>
              <a:rPr lang="sv-SE"/>
              <a:t>7 mars 2022</a:t>
            </a:r>
            <a:endParaRPr lang="sv-SE" dirty="0"/>
          </a:p>
        </p:txBody>
      </p:sp>
      <p:sp>
        <p:nvSpPr>
          <p:cNvPr id="9" name="Footer Placeholder 8"/>
          <p:cNvSpPr>
            <a:spLocks noGrp="1"/>
          </p:cNvSpPr>
          <p:nvPr>
            <p:ph type="ftr" sz="quarter" idx="15"/>
          </p:nvPr>
        </p:nvSpPr>
        <p:spPr>
          <a:xfrm>
            <a:off x="7248128" y="6394450"/>
            <a:ext cx="2304000" cy="162000"/>
          </a:xfrm>
        </p:spPr>
        <p:txBody>
          <a:bodyPr/>
          <a:lstStyle>
            <a:lvl1pPr>
              <a:defRPr>
                <a:solidFill>
                  <a:schemeClr val="bg1"/>
                </a:solidFill>
              </a:defRPr>
            </a:lvl1pPr>
          </a:lstStyle>
          <a:p>
            <a:r>
              <a:rPr lang="sv-SE"/>
              <a:t>Footer Lorem ipsum dolor sit amet</a:t>
            </a:r>
            <a:endParaRPr lang="sv-SE" dirty="0"/>
          </a:p>
        </p:txBody>
      </p:sp>
      <p:sp>
        <p:nvSpPr>
          <p:cNvPr id="10" name="Slide Number Placeholder 9"/>
          <p:cNvSpPr>
            <a:spLocks noGrp="1"/>
          </p:cNvSpPr>
          <p:nvPr>
            <p:ph type="sldNum" sz="quarter" idx="16"/>
          </p:nvPr>
        </p:nvSpPr>
        <p:spPr/>
        <p:txBody>
          <a:bodyPr/>
          <a:lstStyle>
            <a:lvl1pPr>
              <a:defRPr>
                <a:solidFill>
                  <a:schemeClr val="bg1"/>
                </a:solidFill>
              </a:defRPr>
            </a:lvl1pPr>
          </a:lstStyle>
          <a:p>
            <a:fld id="{68468C2E-472A-43C3-926E-5A5CF00B7762}" type="slidenum">
              <a:rPr lang="sv-SE" smtClean="0"/>
              <a:pPr/>
              <a:t>‹#›</a:t>
            </a:fld>
            <a:endParaRPr lang="sv-SE" dirty="0"/>
          </a:p>
        </p:txBody>
      </p:sp>
      <p:sp>
        <p:nvSpPr>
          <p:cNvPr id="15"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2" name="Title 6"/>
          <p:cNvSpPr>
            <a:spLocks noGrp="1"/>
          </p:cNvSpPr>
          <p:nvPr>
            <p:ph type="title" hasCustomPrompt="1"/>
          </p:nvPr>
        </p:nvSpPr>
        <p:spPr>
          <a:xfrm>
            <a:off x="7248524" y="981075"/>
            <a:ext cx="4608514" cy="714893"/>
          </a:xfrm>
        </p:spPr>
        <p:txBody>
          <a:bodyPr/>
          <a:lstStyle>
            <a:lvl1pPr algn="l">
              <a:defRPr>
                <a:solidFill>
                  <a:schemeClr val="bg1"/>
                </a:solidFill>
              </a:defRPr>
            </a:lvl1pPr>
          </a:lstStyle>
          <a:p>
            <a:r>
              <a:rPr lang="sv-SE"/>
              <a:t>Click to add title</a:t>
            </a:r>
            <a:endParaRPr lang="sv-SE" dirty="0"/>
          </a:p>
        </p:txBody>
      </p:sp>
      <p:sp>
        <p:nvSpPr>
          <p:cNvPr id="16" name="Text Placeholder 4"/>
          <p:cNvSpPr>
            <a:spLocks noGrp="1"/>
          </p:cNvSpPr>
          <p:nvPr>
            <p:ph type="body" sz="quarter" idx="17" hasCustomPrompt="1"/>
          </p:nvPr>
        </p:nvSpPr>
        <p:spPr>
          <a:xfrm>
            <a:off x="7248524" y="1773238"/>
            <a:ext cx="4608514" cy="505342"/>
          </a:xfrm>
        </p:spPr>
        <p:txBody>
          <a:bodyPr rIns="0" anchor="ctr"/>
          <a:lstStyle>
            <a:lvl1pPr marL="0" indent="0" algn="l">
              <a:buFontTx/>
              <a:buNone/>
              <a:defRPr sz="2000" b="0" i="1">
                <a:solidFill>
                  <a:schemeClr val="bg1"/>
                </a:solidFill>
                <a:latin typeface="+mj-lt"/>
              </a:defRPr>
            </a:lvl1pPr>
          </a:lstStyle>
          <a:p>
            <a:pPr lvl="0"/>
            <a:r>
              <a:rPr lang="sv-SE"/>
              <a:t>Subtitle</a:t>
            </a:r>
            <a:endParaRPr lang="sv-SE" dirty="0"/>
          </a:p>
        </p:txBody>
      </p:sp>
      <p:sp>
        <p:nvSpPr>
          <p:cNvPr id="11" name="Text Placeholder 2"/>
          <p:cNvSpPr>
            <a:spLocks noGrp="1"/>
          </p:cNvSpPr>
          <p:nvPr>
            <p:ph type="body" sz="quarter" idx="18" hasCustomPrompt="1"/>
          </p:nvPr>
        </p:nvSpPr>
        <p:spPr>
          <a:xfrm>
            <a:off x="7248128" y="2349499"/>
            <a:ext cx="4608056" cy="35274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805071445"/>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Quote or Chapter slide">
    <p:bg>
      <p:bgPr>
        <a:solidFill>
          <a:schemeClr val="bg1"/>
        </a:solidFill>
        <a:effectLst/>
      </p:bgPr>
    </p:bg>
    <p:spTree>
      <p:nvGrpSpPr>
        <p:cNvPr id="1" name=""/>
        <p:cNvGrpSpPr/>
        <p:nvPr/>
      </p:nvGrpSpPr>
      <p:grpSpPr>
        <a:xfrm>
          <a:off x="0" y="0"/>
          <a:ext cx="0" cy="0"/>
          <a:chOff x="0" y="0"/>
          <a:chExt cx="0" cy="0"/>
        </a:xfrm>
      </p:grpSpPr>
      <p:sp>
        <p:nvSpPr>
          <p:cNvPr id="5" name="Picture Placeholder 9"/>
          <p:cNvSpPr>
            <a:spLocks noGrp="1"/>
          </p:cNvSpPr>
          <p:nvPr>
            <p:ph type="pic" sz="quarter" idx="21" hasCustomPrompt="1"/>
          </p:nvPr>
        </p:nvSpPr>
        <p:spPr>
          <a:xfrm>
            <a:off x="0" y="0"/>
            <a:ext cx="12192000" cy="6858000"/>
          </a:xfrm>
        </p:spPr>
        <p:txBody>
          <a:bodyPr tIns="72000"/>
          <a:lstStyle>
            <a:lvl1pPr marL="0" marR="0" indent="0" algn="ctr" defTabSz="914400" rtl="0" eaLnBrk="1" fontAlgn="auto" latinLnBrk="0" hangingPunct="1">
              <a:lnSpc>
                <a:spcPct val="100000"/>
              </a:lnSpc>
              <a:spcBef>
                <a:spcPts val="1200"/>
              </a:spcBef>
              <a:spcAft>
                <a:spcPts val="600"/>
              </a:spcAft>
              <a:buClr>
                <a:schemeClr val="accent1"/>
              </a:buClr>
              <a:buSzTx/>
              <a:buFont typeface="Arial" pitchFamily="34" charset="0"/>
              <a:buNone/>
              <a:tabLst/>
              <a:defRPr>
                <a:solidFill>
                  <a:schemeClr val="bg2"/>
                </a:solidFill>
              </a:defRPr>
            </a:lvl1pPr>
          </a:lstStyle>
          <a:p>
            <a:r>
              <a:rPr lang="sv-SE"/>
              <a:t>Select image placeholder to add picture</a:t>
            </a:r>
            <a:endParaRPr lang="sv-SE" dirty="0"/>
          </a:p>
        </p:txBody>
      </p:sp>
      <p:sp>
        <p:nvSpPr>
          <p:cNvPr id="2" name="Title 1"/>
          <p:cNvSpPr>
            <a:spLocks noGrp="1"/>
          </p:cNvSpPr>
          <p:nvPr>
            <p:ph type="ctrTitle" hasCustomPrompt="1"/>
          </p:nvPr>
        </p:nvSpPr>
        <p:spPr>
          <a:xfrm>
            <a:off x="1631950" y="1700213"/>
            <a:ext cx="8928100" cy="4176712"/>
          </a:xfrm>
        </p:spPr>
        <p:txBody>
          <a:bodyPr tIns="0" bIns="0" anchor="t" anchorCtr="0">
            <a:noAutofit/>
          </a:bodyPr>
          <a:lstStyle>
            <a:lvl1pPr algn="ctr">
              <a:defRPr sz="8000" b="0" cap="none" baseline="0">
                <a:solidFill>
                  <a:schemeClr val="bg2"/>
                </a:solidFill>
              </a:defRPr>
            </a:lvl1pPr>
          </a:lstStyle>
          <a:p>
            <a:r>
              <a:rPr lang="sv-SE" noProof="0"/>
              <a:t>Text</a:t>
            </a:r>
            <a:endParaRPr lang="sv-SE" noProof="0" dirty="0"/>
          </a:p>
        </p:txBody>
      </p:sp>
      <p:sp>
        <p:nvSpPr>
          <p:cNvPr id="3" name="Subtitle 2"/>
          <p:cNvSpPr>
            <a:spLocks noGrp="1"/>
          </p:cNvSpPr>
          <p:nvPr>
            <p:ph type="subTitle" idx="1" hasCustomPrompt="1"/>
          </p:nvPr>
        </p:nvSpPr>
        <p:spPr>
          <a:xfrm>
            <a:off x="1631950" y="604926"/>
            <a:ext cx="8928100" cy="591826"/>
          </a:xfrm>
        </p:spPr>
        <p:txBody>
          <a:bodyPr tIns="0" anchor="b" anchorCtr="0">
            <a:noAutofit/>
          </a:bodyPr>
          <a:lstStyle>
            <a:lvl1pPr marL="0" indent="0" algn="ctr">
              <a:buNone/>
              <a:defRPr sz="2000" baseline="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Title</a:t>
            </a:r>
            <a:endParaRPr lang="sv-SE" noProof="0" dirty="0"/>
          </a:p>
        </p:txBody>
      </p:sp>
    </p:spTree>
    <p:extLst>
      <p:ext uri="{BB962C8B-B14F-4D97-AF65-F5344CB8AC3E}">
        <p14:creationId xmlns:p14="http://schemas.microsoft.com/office/powerpoint/2010/main" val="1091476846"/>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irst page (image fram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31950" y="2636912"/>
            <a:ext cx="8928100" cy="1008112"/>
          </a:xfrm>
        </p:spPr>
        <p:txBody>
          <a:bodyPr tIns="0" bIns="0" anchor="b" anchorCtr="0">
            <a:normAutofit/>
          </a:bodyPr>
          <a:lstStyle>
            <a:lvl1pPr algn="ctr">
              <a:defRPr sz="4000" b="1" cap="none" baseline="0">
                <a:solidFill>
                  <a:schemeClr val="bg1"/>
                </a:solidFill>
              </a:defRPr>
            </a:lvl1pPr>
          </a:lstStyle>
          <a:p>
            <a:r>
              <a:rPr lang="sv-SE" noProof="0"/>
              <a:t>Presentation Name</a:t>
            </a:r>
            <a:endParaRPr lang="sv-SE" noProof="0" dirty="0"/>
          </a:p>
        </p:txBody>
      </p:sp>
      <p:sp>
        <p:nvSpPr>
          <p:cNvPr id="3" name="Subtitle 2"/>
          <p:cNvSpPr>
            <a:spLocks noGrp="1"/>
          </p:cNvSpPr>
          <p:nvPr>
            <p:ph type="subTitle" idx="1" hasCustomPrompt="1"/>
          </p:nvPr>
        </p:nvSpPr>
        <p:spPr>
          <a:xfrm>
            <a:off x="1631950" y="3750161"/>
            <a:ext cx="8928100" cy="744849"/>
          </a:xfrm>
        </p:spPr>
        <p:txBody>
          <a:bodyPr tIns="0">
            <a:noAutofit/>
          </a:bodyPr>
          <a:lstStyle>
            <a:lvl1pPr marL="0" indent="0" algn="ctr">
              <a:spcBef>
                <a:spcPts val="0"/>
              </a:spcBef>
              <a:spcAft>
                <a:spcPts val="0"/>
              </a:spcAft>
              <a:buNone/>
              <a:defRPr sz="180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Subtitle</a:t>
            </a:r>
            <a:endParaRPr lang="sv-SE" noProof="0" dirty="0"/>
          </a:p>
        </p:txBody>
      </p:sp>
      <p:sp>
        <p:nvSpPr>
          <p:cNvPr id="11" name="Text Placeholder 6"/>
          <p:cNvSpPr>
            <a:spLocks noGrp="1"/>
          </p:cNvSpPr>
          <p:nvPr>
            <p:ph type="body" sz="quarter" idx="12" hasCustomPrompt="1"/>
          </p:nvPr>
        </p:nvSpPr>
        <p:spPr>
          <a:xfrm>
            <a:off x="1631950" y="5013177"/>
            <a:ext cx="8928100" cy="936104"/>
          </a:xfrm>
        </p:spPr>
        <p:txBody>
          <a:bodyPr wrap="square" lIns="0" tIns="0" rIns="0" bIns="0" anchor="b" anchorCtr="0">
            <a:noAutofit/>
          </a:bodyPr>
          <a:lstStyle>
            <a:lvl1pPr marL="0" indent="0" algn="ctr">
              <a:spcBef>
                <a:spcPts val="0"/>
              </a:spcBef>
              <a:spcAft>
                <a:spcPts val="0"/>
              </a:spcAft>
              <a:buFontTx/>
              <a:buNone/>
              <a:defRPr sz="800" i="1">
                <a:solidFill>
                  <a:schemeClr val="bg1"/>
                </a:solidFill>
              </a:defRPr>
            </a:lvl1pPr>
            <a:lvl2pPr marL="360612" indent="0">
              <a:buFontTx/>
              <a:buNone/>
              <a:defRPr/>
            </a:lvl2pPr>
            <a:lvl3pPr marL="540612" indent="0">
              <a:buFontTx/>
              <a:buNone/>
              <a:defRPr/>
            </a:lvl3pPr>
            <a:lvl4pPr marL="720612" indent="0">
              <a:buFontTx/>
              <a:buNone/>
              <a:defRPr/>
            </a:lvl4pPr>
            <a:lvl5pPr marL="900612" indent="0">
              <a:buFontTx/>
              <a:buNone/>
              <a:defRPr/>
            </a:lvl5pPr>
          </a:lstStyle>
          <a:p>
            <a:pPr lvl="0"/>
            <a:r>
              <a:rPr lang="sv-SE"/>
              <a:t>Disclaimer text in here</a:t>
            </a:r>
            <a:endParaRPr lang="sv-SE" dirty="0"/>
          </a:p>
        </p:txBody>
      </p:sp>
      <p:sp>
        <p:nvSpPr>
          <p:cNvPr id="10" name="Picture Placeholder 10"/>
          <p:cNvSpPr>
            <a:spLocks noGrp="1"/>
          </p:cNvSpPr>
          <p:nvPr>
            <p:ph type="pic" sz="quarter" idx="17" hasCustomPrompt="1"/>
          </p:nvPr>
        </p:nvSpPr>
        <p:spPr>
          <a:xfrm>
            <a:off x="0" y="0"/>
            <a:ext cx="12192000" cy="6858000"/>
          </a:xfrm>
          <a:custGeom>
            <a:avLst/>
            <a:gdLst>
              <a:gd name="connsiteX0" fmla="*/ 876300 w 12192000"/>
              <a:gd name="connsiteY0" fmla="*/ 819150 h 6858000"/>
              <a:gd name="connsiteX1" fmla="*/ 876300 w 12192000"/>
              <a:gd name="connsiteY1" fmla="*/ 6115050 h 6858000"/>
              <a:gd name="connsiteX2" fmla="*/ 11315700 w 12192000"/>
              <a:gd name="connsiteY2" fmla="*/ 6115050 h 6858000"/>
              <a:gd name="connsiteX3" fmla="*/ 11315700 w 12192000"/>
              <a:gd name="connsiteY3" fmla="*/ 8191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876300" y="819150"/>
                </a:moveTo>
                <a:lnTo>
                  <a:pt x="876300" y="6115050"/>
                </a:lnTo>
                <a:lnTo>
                  <a:pt x="11315700" y="6115050"/>
                </a:lnTo>
                <a:lnTo>
                  <a:pt x="11315700" y="819150"/>
                </a:lnTo>
                <a:close/>
                <a:moveTo>
                  <a:pt x="0" y="0"/>
                </a:moveTo>
                <a:lnTo>
                  <a:pt x="12192000" y="0"/>
                </a:lnTo>
                <a:lnTo>
                  <a:pt x="12192000" y="6858000"/>
                </a:lnTo>
                <a:lnTo>
                  <a:pt x="0" y="6858000"/>
                </a:lnTo>
                <a:close/>
              </a:path>
            </a:pathLst>
          </a:custGeom>
          <a:solidFill>
            <a:srgbClr val="C0DDCC"/>
          </a:solidFill>
        </p:spPr>
        <p:txBody>
          <a:bodyPr wrap="square" tIns="72000">
            <a:noAutofit/>
          </a:bodyPr>
          <a:lstStyle>
            <a:lvl1pPr marL="0" indent="0" algn="ctr">
              <a:buNone/>
              <a:defRPr>
                <a:solidFill>
                  <a:schemeClr val="bg2"/>
                </a:solidFill>
              </a:defRPr>
            </a:lvl1pPr>
          </a:lstStyle>
          <a:p>
            <a:r>
              <a:rPr lang="sv-SE"/>
              <a:t>Select image placeholder to add picture</a:t>
            </a:r>
            <a:endParaRPr lang="sv-SE" dirty="0"/>
          </a:p>
        </p:txBody>
      </p:sp>
      <p:sp>
        <p:nvSpPr>
          <p:cNvPr id="15" name="xVinge"/>
          <p:cNvSpPr>
            <a:spLocks noEditPoints="1"/>
          </p:cNvSpPr>
          <p:nvPr userDrawn="1"/>
        </p:nvSpPr>
        <p:spPr bwMode="auto">
          <a:xfrm>
            <a:off x="5564555" y="1271471"/>
            <a:ext cx="1059360" cy="212338"/>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4138768958"/>
      </p:ext>
    </p:extLst>
  </p:cSld>
  <p:clrMapOvr>
    <a:masterClrMapping/>
  </p:clrMapOvr>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or Chapter slide (dark)">
    <p:bg>
      <p:bgPr>
        <a:solidFill>
          <a:schemeClr val="tx2"/>
        </a:solidFill>
        <a:effectLst/>
      </p:bgPr>
    </p:bg>
    <p:spTree>
      <p:nvGrpSpPr>
        <p:cNvPr id="1" name=""/>
        <p:cNvGrpSpPr/>
        <p:nvPr/>
      </p:nvGrpSpPr>
      <p:grpSpPr>
        <a:xfrm>
          <a:off x="0" y="0"/>
          <a:ext cx="0" cy="0"/>
          <a:chOff x="0" y="0"/>
          <a:chExt cx="0" cy="0"/>
        </a:xfrm>
      </p:grpSpPr>
      <p:sp>
        <p:nvSpPr>
          <p:cNvPr id="5" name="Picture Placeholder 9"/>
          <p:cNvSpPr>
            <a:spLocks noGrp="1"/>
          </p:cNvSpPr>
          <p:nvPr>
            <p:ph type="pic" sz="quarter" idx="21" hasCustomPrompt="1"/>
          </p:nvPr>
        </p:nvSpPr>
        <p:spPr>
          <a:xfrm>
            <a:off x="0" y="0"/>
            <a:ext cx="12192000" cy="6858000"/>
          </a:xfrm>
        </p:spPr>
        <p:txBody>
          <a:bodyPr tIns="72000"/>
          <a:lstStyle>
            <a:lvl1pPr marL="0" marR="0" indent="0" algn="ctr" defTabSz="914400" rtl="0" eaLnBrk="1" fontAlgn="auto" latinLnBrk="0" hangingPunct="1">
              <a:lnSpc>
                <a:spcPct val="100000"/>
              </a:lnSpc>
              <a:spcBef>
                <a:spcPts val="1200"/>
              </a:spcBef>
              <a:spcAft>
                <a:spcPts val="600"/>
              </a:spcAft>
              <a:buClr>
                <a:schemeClr val="accent1"/>
              </a:buClr>
              <a:buSzTx/>
              <a:buFont typeface="Arial" pitchFamily="34" charset="0"/>
              <a:buNone/>
              <a:tabLst/>
              <a:defRPr>
                <a:solidFill>
                  <a:schemeClr val="bg1"/>
                </a:solidFill>
              </a:defRPr>
            </a:lvl1pPr>
          </a:lstStyle>
          <a:p>
            <a:r>
              <a:rPr lang="sv-SE"/>
              <a:t>Select image placeholder to add picture</a:t>
            </a:r>
            <a:endParaRPr lang="sv-SE" dirty="0"/>
          </a:p>
        </p:txBody>
      </p:sp>
      <p:sp>
        <p:nvSpPr>
          <p:cNvPr id="2" name="Title 1"/>
          <p:cNvSpPr>
            <a:spLocks noGrp="1"/>
          </p:cNvSpPr>
          <p:nvPr>
            <p:ph type="ctrTitle" hasCustomPrompt="1"/>
          </p:nvPr>
        </p:nvSpPr>
        <p:spPr>
          <a:xfrm>
            <a:off x="1631950" y="1700213"/>
            <a:ext cx="8928100" cy="4176712"/>
          </a:xfrm>
        </p:spPr>
        <p:txBody>
          <a:bodyPr tIns="0" bIns="0" anchor="t" anchorCtr="0">
            <a:noAutofit/>
          </a:bodyPr>
          <a:lstStyle>
            <a:lvl1pPr algn="ctr">
              <a:defRPr sz="8000" b="0" cap="none" baseline="0">
                <a:solidFill>
                  <a:schemeClr val="bg1"/>
                </a:solidFill>
              </a:defRPr>
            </a:lvl1pPr>
          </a:lstStyle>
          <a:p>
            <a:r>
              <a:rPr lang="sv-SE" noProof="0"/>
              <a:t>Text</a:t>
            </a:r>
            <a:endParaRPr lang="sv-SE" noProof="0" dirty="0"/>
          </a:p>
        </p:txBody>
      </p:sp>
      <p:sp>
        <p:nvSpPr>
          <p:cNvPr id="3" name="Subtitle 2"/>
          <p:cNvSpPr>
            <a:spLocks noGrp="1"/>
          </p:cNvSpPr>
          <p:nvPr>
            <p:ph type="subTitle" idx="1" hasCustomPrompt="1"/>
          </p:nvPr>
        </p:nvSpPr>
        <p:spPr>
          <a:xfrm>
            <a:off x="1631950" y="604926"/>
            <a:ext cx="8928100" cy="591826"/>
          </a:xfrm>
        </p:spPr>
        <p:txBody>
          <a:bodyPr tIns="0" anchor="b" anchorCtr="0">
            <a:noAutofit/>
          </a:bodyPr>
          <a:lstStyle>
            <a:lvl1pPr marL="0" indent="0" algn="ctr">
              <a:buNone/>
              <a:defRPr sz="2000"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a:t>Title</a:t>
            </a:r>
            <a:endParaRPr lang="sv-SE" noProof="0" dirty="0"/>
          </a:p>
        </p:txBody>
      </p:sp>
    </p:spTree>
    <p:extLst>
      <p:ext uri="{BB962C8B-B14F-4D97-AF65-F5344CB8AC3E}">
        <p14:creationId xmlns:p14="http://schemas.microsoft.com/office/powerpoint/2010/main" val="1014485972"/>
      </p:ext>
    </p:extLst>
  </p:cSld>
  <p:clrMapOvr>
    <a:masterClrMapping/>
  </p:clrMapOvr>
  <p:hf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V_1">
    <p:bg>
      <p:bgPr>
        <a:solidFill>
          <a:schemeClr val="bg1"/>
        </a:solidFill>
        <a:effectLst/>
      </p:bgPr>
    </p:bg>
    <p:spTree>
      <p:nvGrpSpPr>
        <p:cNvPr id="1" name=""/>
        <p:cNvGrpSpPr/>
        <p:nvPr/>
      </p:nvGrpSpPr>
      <p:grpSpPr>
        <a:xfrm>
          <a:off x="0" y="0"/>
          <a:ext cx="0" cy="0"/>
          <a:chOff x="0" y="0"/>
          <a:chExt cx="0" cy="0"/>
        </a:xfrm>
      </p:grpSpPr>
      <p:sp>
        <p:nvSpPr>
          <p:cNvPr id="8" name="Picture Placeholder 1"/>
          <p:cNvSpPr>
            <a:spLocks noGrp="1"/>
          </p:cNvSpPr>
          <p:nvPr>
            <p:ph type="pic" sz="quarter" idx="13"/>
          </p:nvPr>
        </p:nvSpPr>
        <p:spPr>
          <a:xfrm>
            <a:off x="878334" y="981074"/>
            <a:ext cx="3024336" cy="3312021"/>
          </a:xfrm>
          <a:solidFill>
            <a:schemeClr val="bg1">
              <a:lumMod val="85000"/>
            </a:schemeClr>
          </a:solidFill>
        </p:spPr>
        <p:txBody>
          <a:bodyPr anchor="ctr" anchorCtr="0"/>
          <a:lstStyle>
            <a:lvl1pPr marL="0" indent="0" algn="ctr">
              <a:buNone/>
              <a:defRPr sz="1200">
                <a:solidFill>
                  <a:schemeClr val="bg2"/>
                </a:solidFill>
              </a:defRPr>
            </a:lvl1pPr>
          </a:lstStyle>
          <a:p>
            <a:r>
              <a:rPr lang="sv-SE"/>
              <a:t>Click icon to add picture</a:t>
            </a:r>
            <a:endParaRPr lang="sv-SE" dirty="0"/>
          </a:p>
        </p:txBody>
      </p:sp>
      <p:sp>
        <p:nvSpPr>
          <p:cNvPr id="57" name="Email 1"/>
          <p:cNvSpPr>
            <a:spLocks noGrp="1"/>
          </p:cNvSpPr>
          <p:nvPr>
            <p:ph type="body" sz="quarter" idx="37" hasCustomPrompt="1"/>
          </p:nvPr>
        </p:nvSpPr>
        <p:spPr>
          <a:xfrm>
            <a:off x="878334" y="5724551"/>
            <a:ext cx="3024000" cy="144000"/>
          </a:xfrm>
        </p:spPr>
        <p:txBody>
          <a:bodyPr/>
          <a:lstStyle>
            <a:lvl1pPr marL="0" indent="0">
              <a:buNone/>
              <a:defRPr sz="800">
                <a:solidFill>
                  <a:schemeClr val="bg2"/>
                </a:solidFill>
                <a:latin typeface="+mn-lt"/>
                <a:cs typeface="Arial" panose="020B0604020202020204" pitchFamily="34" charset="0"/>
              </a:defRPr>
            </a:lvl1pPr>
          </a:lstStyle>
          <a:p>
            <a:pPr lvl="0"/>
            <a:r>
              <a:rPr lang="sv-SE"/>
              <a:t>name@vinge.se</a:t>
            </a:r>
            <a:endParaRPr lang="sv-SE" dirty="0"/>
          </a:p>
        </p:txBody>
      </p:sp>
      <p:sp>
        <p:nvSpPr>
          <p:cNvPr id="49" name="Mobile 1"/>
          <p:cNvSpPr>
            <a:spLocks noGrp="1"/>
          </p:cNvSpPr>
          <p:nvPr>
            <p:ph type="body" sz="quarter" idx="33" hasCustomPrompt="1"/>
          </p:nvPr>
        </p:nvSpPr>
        <p:spPr>
          <a:xfrm>
            <a:off x="878334" y="5547513"/>
            <a:ext cx="3024000" cy="144000"/>
          </a:xfrm>
        </p:spPr>
        <p:txBody>
          <a:bodyPr/>
          <a:lstStyle>
            <a:lvl1pPr marL="0" indent="0">
              <a:buNone/>
              <a:defRPr sz="800">
                <a:solidFill>
                  <a:schemeClr val="bg2"/>
                </a:solidFill>
                <a:latin typeface="+mn-lt"/>
                <a:cs typeface="Arial" panose="020B0604020202020204" pitchFamily="34" charset="0"/>
              </a:defRPr>
            </a:lvl1pPr>
          </a:lstStyle>
          <a:p>
            <a:pPr lvl="0"/>
            <a:r>
              <a:rPr lang="sv-SE"/>
              <a:t>+46(0)70 714 00 00</a:t>
            </a:r>
            <a:endParaRPr lang="sv-SE" dirty="0"/>
          </a:p>
        </p:txBody>
      </p:sp>
      <p:sp>
        <p:nvSpPr>
          <p:cNvPr id="41" name="Direct 1"/>
          <p:cNvSpPr>
            <a:spLocks noGrp="1"/>
          </p:cNvSpPr>
          <p:nvPr>
            <p:ph type="body" sz="quarter" idx="29" hasCustomPrompt="1"/>
          </p:nvPr>
        </p:nvSpPr>
        <p:spPr>
          <a:xfrm>
            <a:off x="878334" y="5370476"/>
            <a:ext cx="3024000" cy="144000"/>
          </a:xfrm>
        </p:spPr>
        <p:txBody>
          <a:bodyPr/>
          <a:lstStyle>
            <a:lvl1pPr marL="0" indent="0">
              <a:buNone/>
              <a:defRPr sz="800">
                <a:solidFill>
                  <a:schemeClr val="bg2"/>
                </a:solidFill>
                <a:latin typeface="+mn-lt"/>
                <a:cs typeface="Arial" panose="020B0604020202020204" pitchFamily="34" charset="0"/>
              </a:defRPr>
            </a:lvl1pPr>
          </a:lstStyle>
          <a:p>
            <a:pPr lvl="0"/>
            <a:r>
              <a:rPr lang="sv-SE"/>
              <a:t>+46(0)10 614 00 00</a:t>
            </a:r>
            <a:endParaRPr lang="sv-SE" dirty="0"/>
          </a:p>
        </p:txBody>
      </p:sp>
      <p:sp>
        <p:nvSpPr>
          <p:cNvPr id="33" name="Practice 1"/>
          <p:cNvSpPr>
            <a:spLocks noGrp="1"/>
          </p:cNvSpPr>
          <p:nvPr>
            <p:ph type="body" sz="quarter" idx="25" hasCustomPrompt="1"/>
          </p:nvPr>
        </p:nvSpPr>
        <p:spPr>
          <a:xfrm>
            <a:off x="878334" y="4941168"/>
            <a:ext cx="3024336" cy="180000"/>
          </a:xfrm>
        </p:spPr>
        <p:txBody>
          <a:bodyPr/>
          <a:lstStyle>
            <a:lvl1pPr marL="0" indent="0">
              <a:lnSpc>
                <a:spcPct val="90000"/>
              </a:lnSpc>
              <a:spcBef>
                <a:spcPts val="0"/>
              </a:spcBef>
              <a:spcAft>
                <a:spcPts val="0"/>
              </a:spcAft>
              <a:buNone/>
              <a:defRPr sz="1000" b="0" baseline="0">
                <a:solidFill>
                  <a:schemeClr val="bg2"/>
                </a:solidFill>
                <a:latin typeface="+mn-lt"/>
              </a:defRPr>
            </a:lvl1pPr>
          </a:lstStyle>
          <a:p>
            <a:pPr lvl="0"/>
            <a:r>
              <a:rPr lang="sv-SE"/>
              <a:t>Practice Area (optional)</a:t>
            </a:r>
            <a:endParaRPr lang="sv-SE" dirty="0"/>
          </a:p>
        </p:txBody>
      </p:sp>
      <p:sp>
        <p:nvSpPr>
          <p:cNvPr id="25" name="Title 1"/>
          <p:cNvSpPr>
            <a:spLocks noGrp="1"/>
          </p:cNvSpPr>
          <p:nvPr>
            <p:ph type="body" sz="quarter" idx="21" hasCustomPrompt="1"/>
          </p:nvPr>
        </p:nvSpPr>
        <p:spPr>
          <a:xfrm>
            <a:off x="878334" y="4729833"/>
            <a:ext cx="3024336" cy="180000"/>
          </a:xfrm>
        </p:spPr>
        <p:txBody>
          <a:bodyPr/>
          <a:lstStyle>
            <a:lvl1pPr marL="0" indent="0">
              <a:lnSpc>
                <a:spcPct val="90000"/>
              </a:lnSpc>
              <a:spcBef>
                <a:spcPts val="0"/>
              </a:spcBef>
              <a:spcAft>
                <a:spcPts val="0"/>
              </a:spcAft>
              <a:buNone/>
              <a:defRPr sz="1200" b="0">
                <a:solidFill>
                  <a:schemeClr val="bg2"/>
                </a:solidFill>
              </a:defRPr>
            </a:lvl1pPr>
          </a:lstStyle>
          <a:p>
            <a:pPr lvl="0"/>
            <a:r>
              <a:rPr lang="sv-SE"/>
              <a:t>Title</a:t>
            </a:r>
            <a:endParaRPr lang="sv-SE" dirty="0"/>
          </a:p>
        </p:txBody>
      </p:sp>
      <p:sp>
        <p:nvSpPr>
          <p:cNvPr id="16" name="Name 1"/>
          <p:cNvSpPr>
            <a:spLocks noGrp="1"/>
          </p:cNvSpPr>
          <p:nvPr>
            <p:ph type="body" sz="quarter" idx="17" hasCustomPrompt="1"/>
          </p:nvPr>
        </p:nvSpPr>
        <p:spPr>
          <a:xfrm>
            <a:off x="878334" y="4430244"/>
            <a:ext cx="3024336" cy="257898"/>
          </a:xfrm>
        </p:spPr>
        <p:txBody>
          <a:bodyPr anchor="b"/>
          <a:lstStyle>
            <a:lvl1pPr marL="0" indent="0">
              <a:lnSpc>
                <a:spcPct val="80000"/>
              </a:lnSpc>
              <a:spcBef>
                <a:spcPts val="0"/>
              </a:spcBef>
              <a:spcAft>
                <a:spcPts val="0"/>
              </a:spcAft>
              <a:buNone/>
              <a:defRPr sz="1800">
                <a:solidFill>
                  <a:schemeClr val="bg2"/>
                </a:solidFill>
              </a:defRPr>
            </a:lvl1pPr>
          </a:lstStyle>
          <a:p>
            <a:pPr lvl="0"/>
            <a:r>
              <a:rPr lang="sv-SE"/>
              <a:t>Name</a:t>
            </a:r>
            <a:endParaRPr lang="sv-SE" dirty="0"/>
          </a:p>
        </p:txBody>
      </p:sp>
      <p:sp>
        <p:nvSpPr>
          <p:cNvPr id="11" name="Text Placeholder 10"/>
          <p:cNvSpPr>
            <a:spLocks noGrp="1"/>
          </p:cNvSpPr>
          <p:nvPr>
            <p:ph type="body" sz="quarter" idx="41"/>
          </p:nvPr>
        </p:nvSpPr>
        <p:spPr>
          <a:xfrm>
            <a:off x="4225313" y="1260000"/>
            <a:ext cx="6334737" cy="3860453"/>
          </a:xfrm>
        </p:spPr>
        <p:txBody>
          <a:bodyPr numCol="2" spcCol="180000"/>
          <a:lstStyle>
            <a:lvl1pPr marL="142875" indent="-142875">
              <a:lnSpc>
                <a:spcPct val="90000"/>
              </a:lnSpc>
              <a:spcBef>
                <a:spcPts val="0"/>
              </a:spcBef>
              <a:spcAft>
                <a:spcPts val="200"/>
              </a:spcAft>
              <a:buClr>
                <a:schemeClr val="bg2"/>
              </a:buClr>
              <a:buFont typeface="Arial" panose="020B0604020202020204" pitchFamily="34" charset="0"/>
              <a:buChar char="•"/>
              <a:defRPr sz="900">
                <a:solidFill>
                  <a:schemeClr val="bg2"/>
                </a:solidFill>
              </a:defRPr>
            </a:lvl1pPr>
            <a:lvl2pPr marL="288000" indent="-144000">
              <a:lnSpc>
                <a:spcPct val="90000"/>
              </a:lnSpc>
              <a:spcBef>
                <a:spcPts val="0"/>
              </a:spcBef>
              <a:spcAft>
                <a:spcPts val="200"/>
              </a:spcAft>
              <a:buClr>
                <a:schemeClr val="bg2"/>
              </a:buClr>
              <a:buFont typeface="Arial" panose="020B0604020202020204" pitchFamily="34" charset="0"/>
              <a:buChar char="•"/>
              <a:defRPr sz="900">
                <a:solidFill>
                  <a:schemeClr val="bg2"/>
                </a:solidFill>
              </a:defRPr>
            </a:lvl2pPr>
            <a:lvl3pPr marL="432000" indent="-144000">
              <a:lnSpc>
                <a:spcPct val="90000"/>
              </a:lnSpc>
              <a:spcBef>
                <a:spcPts val="0"/>
              </a:spcBef>
              <a:spcAft>
                <a:spcPts val="200"/>
              </a:spcAft>
              <a:buClr>
                <a:schemeClr val="bg2"/>
              </a:buClr>
              <a:buFont typeface="Arial" panose="020B0604020202020204" pitchFamily="34" charset="0"/>
              <a:buChar char="•"/>
              <a:defRPr sz="900">
                <a:solidFill>
                  <a:schemeClr val="bg2"/>
                </a:solidFill>
              </a:defRPr>
            </a:lvl3pPr>
            <a:lvl4pPr marL="576000" indent="-144000">
              <a:lnSpc>
                <a:spcPct val="90000"/>
              </a:lnSpc>
              <a:spcBef>
                <a:spcPts val="0"/>
              </a:spcBef>
              <a:spcAft>
                <a:spcPts val="200"/>
              </a:spcAft>
              <a:buClr>
                <a:schemeClr val="bg2"/>
              </a:buClr>
              <a:buFont typeface="Arial" panose="020B0604020202020204" pitchFamily="34" charset="0"/>
              <a:buChar char="•"/>
              <a:defRPr sz="900">
                <a:solidFill>
                  <a:schemeClr val="bg2"/>
                </a:solidFill>
              </a:defRPr>
            </a:lvl4pPr>
            <a:lvl5pPr marL="720000" indent="-144000">
              <a:lnSpc>
                <a:spcPct val="90000"/>
              </a:lnSpc>
              <a:spcBef>
                <a:spcPts val="0"/>
              </a:spcBef>
              <a:spcAft>
                <a:spcPts val="200"/>
              </a:spcAft>
              <a:buClr>
                <a:schemeClr val="bg2"/>
              </a:buClr>
              <a:buFont typeface="Arial" panose="020B0604020202020204" pitchFamily="34" charset="0"/>
              <a:buChar char="•"/>
              <a:defRPr sz="900">
                <a:solidFill>
                  <a:schemeClr val="bg2"/>
                </a:solidFill>
              </a:defRPr>
            </a:lvl5p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6" name="Title 5"/>
          <p:cNvSpPr>
            <a:spLocks noGrp="1"/>
          </p:cNvSpPr>
          <p:nvPr>
            <p:ph type="title" hasCustomPrompt="1"/>
          </p:nvPr>
        </p:nvSpPr>
        <p:spPr>
          <a:xfrm>
            <a:off x="4223792" y="925621"/>
            <a:ext cx="6336258" cy="271132"/>
          </a:xfrm>
        </p:spPr>
        <p:txBody>
          <a:bodyPr anchor="t">
            <a:noAutofit/>
          </a:bodyPr>
          <a:lstStyle>
            <a:lvl1pPr algn="l">
              <a:defRPr sz="1600" b="1" cap="none" baseline="0">
                <a:solidFill>
                  <a:schemeClr val="bg2"/>
                </a:solidFill>
              </a:defRPr>
            </a:lvl1pPr>
          </a:lstStyle>
          <a:p>
            <a:r>
              <a:rPr lang="sv-SE"/>
              <a:t>Type CV Header</a:t>
            </a:r>
            <a:endParaRPr lang="sv-SE" dirty="0"/>
          </a:p>
        </p:txBody>
      </p:sp>
      <p:sp>
        <p:nvSpPr>
          <p:cNvPr id="9" name="Text Placeholder 8"/>
          <p:cNvSpPr>
            <a:spLocks noGrp="1"/>
          </p:cNvSpPr>
          <p:nvPr>
            <p:ph type="body" sz="quarter" idx="42" hasCustomPrompt="1"/>
          </p:nvPr>
        </p:nvSpPr>
        <p:spPr>
          <a:xfrm>
            <a:off x="4223792" y="5370476"/>
            <a:ext cx="6336258" cy="502614"/>
          </a:xfrm>
        </p:spPr>
        <p:txBody>
          <a:bodyPr anchor="b" anchorCtr="0"/>
          <a:lstStyle>
            <a:lvl1pPr marL="0" indent="0">
              <a:lnSpc>
                <a:spcPct val="95000"/>
              </a:lnSpc>
              <a:buNone/>
              <a:defRPr sz="900" i="1">
                <a:solidFill>
                  <a:schemeClr val="bg2"/>
                </a:solidFill>
              </a:defRPr>
            </a:lvl1pPr>
            <a:lvl2pPr marL="431025" indent="0">
              <a:lnSpc>
                <a:spcPct val="95000"/>
              </a:lnSpc>
              <a:buNone/>
              <a:defRPr sz="900"/>
            </a:lvl2pPr>
            <a:lvl3pPr marL="900612" indent="0">
              <a:lnSpc>
                <a:spcPct val="95000"/>
              </a:lnSpc>
              <a:buNone/>
              <a:defRPr sz="900"/>
            </a:lvl3pPr>
            <a:lvl4pPr marL="1259025" indent="0">
              <a:lnSpc>
                <a:spcPct val="95000"/>
              </a:lnSpc>
              <a:buNone/>
              <a:defRPr sz="900"/>
            </a:lvl4pPr>
            <a:lvl5pPr marL="1619025" indent="0">
              <a:lnSpc>
                <a:spcPct val="95000"/>
              </a:lnSpc>
              <a:buNone/>
              <a:defRPr sz="900"/>
            </a:lvl5pPr>
          </a:lstStyle>
          <a:p>
            <a:pPr lvl="0"/>
            <a:r>
              <a:rPr lang="sv-SE"/>
              <a:t>Additional information/ e.g. Experience Summary (Optional)</a:t>
            </a:r>
            <a:endParaRPr lang="sv-SE" dirty="0"/>
          </a:p>
        </p:txBody>
      </p:sp>
      <p:sp>
        <p:nvSpPr>
          <p:cNvPr id="12" name="Date Placeholder 11"/>
          <p:cNvSpPr>
            <a:spLocks noGrp="1"/>
          </p:cNvSpPr>
          <p:nvPr>
            <p:ph type="dt" sz="half" idx="43"/>
          </p:nvPr>
        </p:nvSpPr>
        <p:spPr/>
        <p:txBody>
          <a:bodyPr/>
          <a:lstStyle>
            <a:lvl1pPr>
              <a:defRPr>
                <a:solidFill>
                  <a:schemeClr val="bg2"/>
                </a:solidFill>
              </a:defRPr>
            </a:lvl1pPr>
          </a:lstStyle>
          <a:p>
            <a:fld id="{B600B849-7720-45C0-9B01-52FF27E56460}" type="datetime4">
              <a:rPr lang="sv-SE" smtClean="0"/>
              <a:pPr/>
              <a:t>29 juli 2025</a:t>
            </a:fld>
            <a:endParaRPr lang="sv-SE" dirty="0"/>
          </a:p>
        </p:txBody>
      </p:sp>
      <p:sp>
        <p:nvSpPr>
          <p:cNvPr id="13" name="Footer Placeholder 12"/>
          <p:cNvSpPr>
            <a:spLocks noGrp="1"/>
          </p:cNvSpPr>
          <p:nvPr>
            <p:ph type="ftr" sz="quarter" idx="44"/>
          </p:nvPr>
        </p:nvSpPr>
        <p:spPr/>
        <p:txBody>
          <a:bodyPr/>
          <a:lstStyle>
            <a:lvl1pPr>
              <a:defRPr>
                <a:solidFill>
                  <a:schemeClr val="bg2"/>
                </a:solidFill>
              </a:defRPr>
            </a:lvl1pPr>
          </a:lstStyle>
          <a:p>
            <a:r>
              <a:rPr lang="sv-SE"/>
              <a:t>Footer Lorem ipsum dolor sit amet</a:t>
            </a:r>
            <a:endParaRPr lang="sv-SE" dirty="0"/>
          </a:p>
        </p:txBody>
      </p:sp>
      <p:sp>
        <p:nvSpPr>
          <p:cNvPr id="14" name="Slide Number Placeholder 13"/>
          <p:cNvSpPr>
            <a:spLocks noGrp="1"/>
          </p:cNvSpPr>
          <p:nvPr>
            <p:ph type="sldNum" sz="quarter" idx="45"/>
          </p:nvPr>
        </p:nvSpPr>
        <p:spPr/>
        <p:txBody>
          <a:bodyPr/>
          <a:lstStyle>
            <a:lvl1pPr>
              <a:defRPr>
                <a:solidFill>
                  <a:schemeClr val="bg2"/>
                </a:solidFill>
              </a:defRPr>
            </a:lvl1pPr>
          </a:lstStyle>
          <a:p>
            <a:fld id="{68468C2E-472A-43C3-926E-5A5CF00B7762}" type="slidenum">
              <a:rPr lang="sv-SE" smtClean="0"/>
              <a:pPr/>
              <a:t>‹#›</a:t>
            </a:fld>
            <a:endParaRPr lang="sv-SE" dirty="0"/>
          </a:p>
        </p:txBody>
      </p:sp>
    </p:spTree>
    <p:extLst>
      <p:ext uri="{BB962C8B-B14F-4D97-AF65-F5344CB8AC3E}">
        <p14:creationId xmlns:p14="http://schemas.microsoft.com/office/powerpoint/2010/main" val="3290022454"/>
      </p:ext>
    </p:extLst>
  </p:cSld>
  <p:clrMapOvr>
    <a:masterClrMapping/>
  </p:clrMapOvr>
  <p:extLst>
    <p:ext uri="{DCECCB84-F9BA-43D5-87BE-67443E8EF086}">
      <p15:sldGuideLst xmlns:p15="http://schemas.microsoft.com/office/powerpoint/2012/main">
        <p15:guide id="1" pos="548" userDrawn="1">
          <p15:clr>
            <a:srgbClr val="FBAE40"/>
          </p15:clr>
        </p15:guide>
        <p15:guide id="2" orient="horz" pos="323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V_2">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2"/>
                </a:solidFill>
              </a:defRPr>
            </a:lvl1pPr>
          </a:lstStyle>
          <a:p>
            <a:fld id="{65A6B938-0933-41B7-BCD7-78550622CCD9}" type="datetime4">
              <a:rPr lang="sv-SE" smtClean="0"/>
              <a:pPr/>
              <a:t>29 juli 2025</a:t>
            </a:fld>
            <a:endParaRPr lang="sv-SE"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sv-SE"/>
              <a:t>Footer Lorem ipsum dolor sit amet</a:t>
            </a:r>
            <a:endParaRPr lang="sv-SE"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68468C2E-472A-43C3-926E-5A5CF00B7762}" type="slidenum">
              <a:rPr lang="sv-SE" smtClean="0"/>
              <a:pPr/>
              <a:t>‹#›</a:t>
            </a:fld>
            <a:endParaRPr lang="sv-SE" dirty="0"/>
          </a:p>
        </p:txBody>
      </p:sp>
      <p:sp>
        <p:nvSpPr>
          <p:cNvPr id="8" name="Picture Placeholder 1"/>
          <p:cNvSpPr>
            <a:spLocks noGrp="1"/>
          </p:cNvSpPr>
          <p:nvPr>
            <p:ph type="pic" sz="quarter" idx="13"/>
          </p:nvPr>
        </p:nvSpPr>
        <p:spPr>
          <a:xfrm>
            <a:off x="878336" y="981074"/>
            <a:ext cx="1404000" cy="1295797"/>
          </a:xfrm>
          <a:solidFill>
            <a:schemeClr val="bg1">
              <a:lumMod val="85000"/>
            </a:schemeClr>
          </a:solidFill>
        </p:spPr>
        <p:txBody>
          <a:bodyPr anchor="ctr" anchorCtr="0"/>
          <a:lstStyle>
            <a:lvl1pPr marL="0" indent="0" algn="ctr">
              <a:buNone/>
              <a:defRPr sz="1200">
                <a:solidFill>
                  <a:schemeClr val="bg2"/>
                </a:solidFill>
              </a:defRPr>
            </a:lvl1pPr>
          </a:lstStyle>
          <a:p>
            <a:r>
              <a:rPr lang="sv-SE"/>
              <a:t>Click icon to add picture</a:t>
            </a:r>
            <a:endParaRPr lang="sv-SE" dirty="0"/>
          </a:p>
        </p:txBody>
      </p:sp>
      <p:sp>
        <p:nvSpPr>
          <p:cNvPr id="57" name="Email 1"/>
          <p:cNvSpPr>
            <a:spLocks noGrp="1"/>
          </p:cNvSpPr>
          <p:nvPr>
            <p:ph type="body" sz="quarter" idx="37" hasCustomPrompt="1"/>
          </p:nvPr>
        </p:nvSpPr>
        <p:spPr>
          <a:xfrm>
            <a:off x="2558162" y="2168525"/>
            <a:ext cx="3393375" cy="130821"/>
          </a:xfrm>
        </p:spPr>
        <p:txBody>
          <a:bodyPr anchor="b"/>
          <a:lstStyle>
            <a:lvl1pPr marL="0" indent="0">
              <a:buNone/>
              <a:defRPr sz="800">
                <a:solidFill>
                  <a:schemeClr val="bg2"/>
                </a:solidFill>
                <a:latin typeface="+mn-lt"/>
                <a:cs typeface="Arial" panose="020B0604020202020204" pitchFamily="34" charset="0"/>
              </a:defRPr>
            </a:lvl1pPr>
          </a:lstStyle>
          <a:p>
            <a:pPr lvl="0"/>
            <a:r>
              <a:rPr lang="sv-SE"/>
              <a:t>name@vinge.se</a:t>
            </a:r>
            <a:endParaRPr lang="sv-SE" dirty="0"/>
          </a:p>
        </p:txBody>
      </p:sp>
      <p:sp>
        <p:nvSpPr>
          <p:cNvPr id="49" name="Mobile 1"/>
          <p:cNvSpPr>
            <a:spLocks noGrp="1"/>
          </p:cNvSpPr>
          <p:nvPr>
            <p:ph type="body" sz="quarter" idx="33" hasCustomPrompt="1"/>
          </p:nvPr>
        </p:nvSpPr>
        <p:spPr>
          <a:xfrm>
            <a:off x="2558162" y="2018513"/>
            <a:ext cx="3393375" cy="129600"/>
          </a:xfrm>
        </p:spPr>
        <p:txBody>
          <a:bodyPr anchor="b"/>
          <a:lstStyle>
            <a:lvl1pPr marL="0" indent="0">
              <a:buNone/>
              <a:defRPr sz="800">
                <a:solidFill>
                  <a:schemeClr val="bg2"/>
                </a:solidFill>
                <a:latin typeface="+mn-lt"/>
                <a:cs typeface="Arial" panose="020B0604020202020204" pitchFamily="34" charset="0"/>
              </a:defRPr>
            </a:lvl1pPr>
          </a:lstStyle>
          <a:p>
            <a:pPr lvl="0"/>
            <a:r>
              <a:rPr lang="sv-SE"/>
              <a:t>+46(0)70 714 00 00</a:t>
            </a:r>
            <a:endParaRPr lang="sv-SE" dirty="0"/>
          </a:p>
        </p:txBody>
      </p:sp>
      <p:sp>
        <p:nvSpPr>
          <p:cNvPr id="41" name="Direct 1"/>
          <p:cNvSpPr>
            <a:spLocks noGrp="1"/>
          </p:cNvSpPr>
          <p:nvPr>
            <p:ph type="body" sz="quarter" idx="29" hasCustomPrompt="1"/>
          </p:nvPr>
        </p:nvSpPr>
        <p:spPr>
          <a:xfrm>
            <a:off x="2558162" y="1868501"/>
            <a:ext cx="3393375" cy="129600"/>
          </a:xfrm>
        </p:spPr>
        <p:txBody>
          <a:bodyPr anchor="b"/>
          <a:lstStyle>
            <a:lvl1pPr marL="0" indent="0">
              <a:buNone/>
              <a:defRPr sz="800">
                <a:solidFill>
                  <a:schemeClr val="bg2"/>
                </a:solidFill>
                <a:latin typeface="+mn-lt"/>
                <a:cs typeface="Arial" panose="020B0604020202020204" pitchFamily="34" charset="0"/>
              </a:defRPr>
            </a:lvl1pPr>
          </a:lstStyle>
          <a:p>
            <a:pPr lvl="0"/>
            <a:r>
              <a:rPr lang="sv-SE"/>
              <a:t>+46(0)10 614 00 00</a:t>
            </a:r>
            <a:endParaRPr lang="sv-SE" dirty="0"/>
          </a:p>
        </p:txBody>
      </p:sp>
      <p:sp>
        <p:nvSpPr>
          <p:cNvPr id="33" name="Practice 1"/>
          <p:cNvSpPr>
            <a:spLocks noGrp="1"/>
          </p:cNvSpPr>
          <p:nvPr>
            <p:ph type="body" sz="quarter" idx="25" hasCustomPrompt="1"/>
          </p:nvPr>
        </p:nvSpPr>
        <p:spPr>
          <a:xfrm>
            <a:off x="2558163" y="1471555"/>
            <a:ext cx="3393375" cy="180850"/>
          </a:xfrm>
        </p:spPr>
        <p:txBody>
          <a:bodyPr/>
          <a:lstStyle>
            <a:lvl1pPr marL="0" indent="0">
              <a:lnSpc>
                <a:spcPct val="90000"/>
              </a:lnSpc>
              <a:spcBef>
                <a:spcPts val="0"/>
              </a:spcBef>
              <a:spcAft>
                <a:spcPts val="0"/>
              </a:spcAft>
              <a:buNone/>
              <a:defRPr lang="sv-SE" sz="900" dirty="0">
                <a:solidFill>
                  <a:schemeClr val="bg2"/>
                </a:solidFill>
              </a:defRPr>
            </a:lvl1pPr>
          </a:lstStyle>
          <a:p>
            <a:pPr lvl="0"/>
            <a:r>
              <a:rPr lang="sv-SE"/>
              <a:t>Practice Area (optional)</a:t>
            </a:r>
            <a:endParaRPr lang="sv-SE" dirty="0"/>
          </a:p>
        </p:txBody>
      </p:sp>
      <p:sp>
        <p:nvSpPr>
          <p:cNvPr id="25" name="Title 1"/>
          <p:cNvSpPr>
            <a:spLocks noGrp="1"/>
          </p:cNvSpPr>
          <p:nvPr>
            <p:ph type="body" sz="quarter" idx="21" hasCustomPrompt="1"/>
          </p:nvPr>
        </p:nvSpPr>
        <p:spPr>
          <a:xfrm>
            <a:off x="2558163" y="1285874"/>
            <a:ext cx="3393375" cy="165600"/>
          </a:xfrm>
        </p:spPr>
        <p:txBody>
          <a:bodyPr/>
          <a:lstStyle>
            <a:lvl1pPr marL="0" indent="0">
              <a:lnSpc>
                <a:spcPct val="90000"/>
              </a:lnSpc>
              <a:spcBef>
                <a:spcPts val="0"/>
              </a:spcBef>
              <a:spcAft>
                <a:spcPts val="0"/>
              </a:spcAft>
              <a:buNone/>
              <a:defRPr lang="sv-SE" sz="1100" dirty="0">
                <a:solidFill>
                  <a:schemeClr val="bg2"/>
                </a:solidFill>
              </a:defRPr>
            </a:lvl1pPr>
          </a:lstStyle>
          <a:p>
            <a:pPr lvl="0"/>
            <a:r>
              <a:rPr lang="sv-SE"/>
              <a:t>Title</a:t>
            </a:r>
            <a:endParaRPr lang="sv-SE" dirty="0"/>
          </a:p>
        </p:txBody>
      </p:sp>
      <p:sp>
        <p:nvSpPr>
          <p:cNvPr id="16" name="Name 1"/>
          <p:cNvSpPr>
            <a:spLocks noGrp="1"/>
          </p:cNvSpPr>
          <p:nvPr>
            <p:ph type="body" sz="quarter" idx="17" hasCustomPrompt="1"/>
          </p:nvPr>
        </p:nvSpPr>
        <p:spPr>
          <a:xfrm>
            <a:off x="2558163" y="980728"/>
            <a:ext cx="3393375" cy="252000"/>
          </a:xfrm>
        </p:spPr>
        <p:txBody>
          <a:bodyPr anchor="b"/>
          <a:lstStyle>
            <a:lvl1pPr marL="0" indent="0">
              <a:lnSpc>
                <a:spcPct val="80000"/>
              </a:lnSpc>
              <a:spcBef>
                <a:spcPts val="0"/>
              </a:spcBef>
              <a:spcAft>
                <a:spcPts val="0"/>
              </a:spcAft>
              <a:buNone/>
              <a:defRPr sz="1600">
                <a:solidFill>
                  <a:schemeClr val="bg2"/>
                </a:solidFill>
              </a:defRPr>
            </a:lvl1pPr>
          </a:lstStyle>
          <a:p>
            <a:pPr lvl="0"/>
            <a:r>
              <a:rPr lang="sv-SE"/>
              <a:t>Name</a:t>
            </a:r>
            <a:endParaRPr lang="sv-SE" dirty="0"/>
          </a:p>
        </p:txBody>
      </p:sp>
      <p:sp>
        <p:nvSpPr>
          <p:cNvPr id="11" name="Text Placeholder 10"/>
          <p:cNvSpPr>
            <a:spLocks noGrp="1"/>
          </p:cNvSpPr>
          <p:nvPr>
            <p:ph type="body" sz="quarter" idx="41"/>
          </p:nvPr>
        </p:nvSpPr>
        <p:spPr>
          <a:xfrm>
            <a:off x="878335" y="2420884"/>
            <a:ext cx="5073203" cy="3455756"/>
          </a:xfrm>
        </p:spPr>
        <p:txBody>
          <a:bodyPr numCol="2" spcCol="108000"/>
          <a:lstStyle>
            <a:lvl1pPr marL="80963" indent="-80963">
              <a:lnSpc>
                <a:spcPct val="90000"/>
              </a:lnSpc>
              <a:spcBef>
                <a:spcPts val="0"/>
              </a:spcBef>
              <a:spcAft>
                <a:spcPts val="200"/>
              </a:spcAft>
              <a:buClr>
                <a:schemeClr val="bg2"/>
              </a:buClr>
              <a:buFont typeface="Arial" panose="020B0604020202020204" pitchFamily="34" charset="0"/>
              <a:buChar char="•"/>
              <a:defRPr sz="800">
                <a:solidFill>
                  <a:schemeClr val="bg2"/>
                </a:solidFill>
              </a:defRPr>
            </a:lvl1pPr>
            <a:lvl2pPr marL="142875"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2pPr>
            <a:lvl3pPr marL="216000"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3pPr>
            <a:lvl4pPr marL="288000"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4pPr>
            <a:lvl5pPr marL="358775"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5p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9" name="Title 8"/>
          <p:cNvSpPr>
            <a:spLocks noGrp="1"/>
          </p:cNvSpPr>
          <p:nvPr>
            <p:ph type="title" hasCustomPrompt="1"/>
          </p:nvPr>
        </p:nvSpPr>
        <p:spPr>
          <a:xfrm>
            <a:off x="874629" y="548680"/>
            <a:ext cx="10442741" cy="288032"/>
          </a:xfrm>
        </p:spPr>
        <p:txBody>
          <a:bodyPr>
            <a:normAutofit/>
          </a:bodyPr>
          <a:lstStyle>
            <a:lvl1pPr algn="l">
              <a:defRPr sz="1600" b="1" cap="none" baseline="0">
                <a:solidFill>
                  <a:schemeClr val="bg2"/>
                </a:solidFill>
              </a:defRPr>
            </a:lvl1pPr>
          </a:lstStyle>
          <a:p>
            <a:r>
              <a:rPr lang="sv-SE"/>
              <a:t>Type CV header</a:t>
            </a:r>
            <a:endParaRPr lang="sv-SE" dirty="0"/>
          </a:p>
        </p:txBody>
      </p:sp>
      <p:sp>
        <p:nvSpPr>
          <p:cNvPr id="32" name="Picture Placeholder 1"/>
          <p:cNvSpPr>
            <a:spLocks noGrp="1"/>
          </p:cNvSpPr>
          <p:nvPr>
            <p:ph type="pic" sz="quarter" idx="42"/>
          </p:nvPr>
        </p:nvSpPr>
        <p:spPr>
          <a:xfrm>
            <a:off x="6254399" y="981074"/>
            <a:ext cx="1404000" cy="1295797"/>
          </a:xfrm>
          <a:solidFill>
            <a:schemeClr val="bg1">
              <a:lumMod val="85000"/>
            </a:schemeClr>
          </a:solidFill>
        </p:spPr>
        <p:txBody>
          <a:bodyPr anchor="ctr" anchorCtr="0"/>
          <a:lstStyle>
            <a:lvl1pPr marL="0" indent="0" algn="ctr">
              <a:buNone/>
              <a:defRPr sz="1200">
                <a:solidFill>
                  <a:schemeClr val="bg2"/>
                </a:solidFill>
              </a:defRPr>
            </a:lvl1pPr>
          </a:lstStyle>
          <a:p>
            <a:r>
              <a:rPr lang="sv-SE"/>
              <a:t>Click icon to add picture</a:t>
            </a:r>
            <a:endParaRPr lang="sv-SE" dirty="0"/>
          </a:p>
        </p:txBody>
      </p:sp>
      <p:sp>
        <p:nvSpPr>
          <p:cNvPr id="34" name="Email 1"/>
          <p:cNvSpPr>
            <a:spLocks noGrp="1"/>
          </p:cNvSpPr>
          <p:nvPr>
            <p:ph type="body" sz="quarter" idx="43" hasCustomPrompt="1"/>
          </p:nvPr>
        </p:nvSpPr>
        <p:spPr>
          <a:xfrm>
            <a:off x="7926276" y="2168525"/>
            <a:ext cx="3394800" cy="130821"/>
          </a:xfrm>
        </p:spPr>
        <p:txBody>
          <a:bodyPr anchor="b"/>
          <a:lstStyle>
            <a:lvl1pPr marL="0" indent="0">
              <a:buNone/>
              <a:defRPr sz="800">
                <a:solidFill>
                  <a:schemeClr val="bg2"/>
                </a:solidFill>
                <a:latin typeface="+mn-lt"/>
                <a:cs typeface="Arial" panose="020B0604020202020204" pitchFamily="34" charset="0"/>
              </a:defRPr>
            </a:lvl1pPr>
          </a:lstStyle>
          <a:p>
            <a:pPr lvl="0"/>
            <a:r>
              <a:rPr lang="sv-SE"/>
              <a:t>name@vinge.se</a:t>
            </a:r>
            <a:endParaRPr lang="sv-SE" dirty="0"/>
          </a:p>
        </p:txBody>
      </p:sp>
      <p:sp>
        <p:nvSpPr>
          <p:cNvPr id="36" name="Mobile 1"/>
          <p:cNvSpPr>
            <a:spLocks noGrp="1"/>
          </p:cNvSpPr>
          <p:nvPr>
            <p:ph type="body" sz="quarter" idx="44" hasCustomPrompt="1"/>
          </p:nvPr>
        </p:nvSpPr>
        <p:spPr>
          <a:xfrm>
            <a:off x="7926276" y="2018513"/>
            <a:ext cx="3394800" cy="129600"/>
          </a:xfrm>
        </p:spPr>
        <p:txBody>
          <a:bodyPr anchor="b"/>
          <a:lstStyle>
            <a:lvl1pPr marL="0" indent="0">
              <a:buNone/>
              <a:defRPr sz="800">
                <a:solidFill>
                  <a:schemeClr val="bg2"/>
                </a:solidFill>
                <a:latin typeface="+mn-lt"/>
                <a:cs typeface="Arial" panose="020B0604020202020204" pitchFamily="34" charset="0"/>
              </a:defRPr>
            </a:lvl1pPr>
          </a:lstStyle>
          <a:p>
            <a:pPr lvl="0"/>
            <a:r>
              <a:rPr lang="sv-SE"/>
              <a:t>+46(0)70 714 00 00</a:t>
            </a:r>
            <a:endParaRPr lang="sv-SE" dirty="0"/>
          </a:p>
        </p:txBody>
      </p:sp>
      <p:sp>
        <p:nvSpPr>
          <p:cNvPr id="37" name="Direct 1"/>
          <p:cNvSpPr>
            <a:spLocks noGrp="1"/>
          </p:cNvSpPr>
          <p:nvPr>
            <p:ph type="body" sz="quarter" idx="45" hasCustomPrompt="1"/>
          </p:nvPr>
        </p:nvSpPr>
        <p:spPr>
          <a:xfrm>
            <a:off x="7926276" y="1868501"/>
            <a:ext cx="3394800" cy="129600"/>
          </a:xfrm>
        </p:spPr>
        <p:txBody>
          <a:bodyPr anchor="b"/>
          <a:lstStyle>
            <a:lvl1pPr marL="0" indent="0">
              <a:buNone/>
              <a:defRPr sz="800">
                <a:solidFill>
                  <a:schemeClr val="bg2"/>
                </a:solidFill>
                <a:latin typeface="+mn-lt"/>
                <a:cs typeface="Arial" panose="020B0604020202020204" pitchFamily="34" charset="0"/>
              </a:defRPr>
            </a:lvl1pPr>
          </a:lstStyle>
          <a:p>
            <a:pPr lvl="0"/>
            <a:r>
              <a:rPr lang="sv-SE"/>
              <a:t>+46(0)10 614 00 00</a:t>
            </a:r>
            <a:endParaRPr lang="sv-SE" dirty="0"/>
          </a:p>
        </p:txBody>
      </p:sp>
      <p:sp>
        <p:nvSpPr>
          <p:cNvPr id="38" name="Practice 1"/>
          <p:cNvSpPr>
            <a:spLocks noGrp="1"/>
          </p:cNvSpPr>
          <p:nvPr>
            <p:ph type="body" sz="quarter" idx="46" hasCustomPrompt="1"/>
          </p:nvPr>
        </p:nvSpPr>
        <p:spPr>
          <a:xfrm>
            <a:off x="7926276" y="1471555"/>
            <a:ext cx="3394800" cy="180850"/>
          </a:xfrm>
        </p:spPr>
        <p:txBody>
          <a:bodyPr/>
          <a:lstStyle>
            <a:lvl1pPr marL="0" indent="0">
              <a:lnSpc>
                <a:spcPct val="90000"/>
              </a:lnSpc>
              <a:spcBef>
                <a:spcPts val="0"/>
              </a:spcBef>
              <a:spcAft>
                <a:spcPts val="0"/>
              </a:spcAft>
              <a:buNone/>
              <a:defRPr lang="sv-SE" sz="900" dirty="0">
                <a:solidFill>
                  <a:schemeClr val="bg2"/>
                </a:solidFill>
              </a:defRPr>
            </a:lvl1pPr>
          </a:lstStyle>
          <a:p>
            <a:pPr lvl="0"/>
            <a:r>
              <a:rPr lang="sv-SE"/>
              <a:t>Practice Area (optional)</a:t>
            </a:r>
            <a:endParaRPr lang="sv-SE" dirty="0"/>
          </a:p>
        </p:txBody>
      </p:sp>
      <p:sp>
        <p:nvSpPr>
          <p:cNvPr id="39" name="Title 1"/>
          <p:cNvSpPr>
            <a:spLocks noGrp="1"/>
          </p:cNvSpPr>
          <p:nvPr>
            <p:ph type="body" sz="quarter" idx="47" hasCustomPrompt="1"/>
          </p:nvPr>
        </p:nvSpPr>
        <p:spPr>
          <a:xfrm>
            <a:off x="7926276" y="1285874"/>
            <a:ext cx="3394800" cy="165600"/>
          </a:xfrm>
        </p:spPr>
        <p:txBody>
          <a:bodyPr/>
          <a:lstStyle>
            <a:lvl1pPr marL="0" indent="0">
              <a:lnSpc>
                <a:spcPct val="90000"/>
              </a:lnSpc>
              <a:spcBef>
                <a:spcPts val="0"/>
              </a:spcBef>
              <a:spcAft>
                <a:spcPts val="0"/>
              </a:spcAft>
              <a:buNone/>
              <a:defRPr lang="sv-SE" sz="1100" dirty="0">
                <a:solidFill>
                  <a:schemeClr val="bg2"/>
                </a:solidFill>
              </a:defRPr>
            </a:lvl1pPr>
          </a:lstStyle>
          <a:p>
            <a:pPr lvl="0"/>
            <a:r>
              <a:rPr lang="sv-SE"/>
              <a:t>Title</a:t>
            </a:r>
            <a:endParaRPr lang="sv-SE" dirty="0"/>
          </a:p>
        </p:txBody>
      </p:sp>
      <p:sp>
        <p:nvSpPr>
          <p:cNvPr id="42" name="Name 1"/>
          <p:cNvSpPr>
            <a:spLocks noGrp="1"/>
          </p:cNvSpPr>
          <p:nvPr>
            <p:ph type="body" sz="quarter" idx="48" hasCustomPrompt="1"/>
          </p:nvPr>
        </p:nvSpPr>
        <p:spPr>
          <a:xfrm>
            <a:off x="7926276" y="980728"/>
            <a:ext cx="3394800" cy="252000"/>
          </a:xfrm>
        </p:spPr>
        <p:txBody>
          <a:bodyPr anchor="b"/>
          <a:lstStyle>
            <a:lvl1pPr marL="0" indent="0">
              <a:lnSpc>
                <a:spcPct val="80000"/>
              </a:lnSpc>
              <a:spcBef>
                <a:spcPts val="0"/>
              </a:spcBef>
              <a:spcAft>
                <a:spcPts val="0"/>
              </a:spcAft>
              <a:buNone/>
              <a:defRPr sz="1600">
                <a:solidFill>
                  <a:schemeClr val="bg2"/>
                </a:solidFill>
              </a:defRPr>
            </a:lvl1pPr>
          </a:lstStyle>
          <a:p>
            <a:pPr lvl="0"/>
            <a:r>
              <a:rPr lang="sv-SE"/>
              <a:t>Name</a:t>
            </a:r>
            <a:endParaRPr lang="sv-SE" dirty="0"/>
          </a:p>
        </p:txBody>
      </p:sp>
      <p:sp>
        <p:nvSpPr>
          <p:cNvPr id="54" name="Text Placeholder 10"/>
          <p:cNvSpPr>
            <a:spLocks noGrp="1"/>
          </p:cNvSpPr>
          <p:nvPr>
            <p:ph type="body" sz="quarter" idx="49"/>
          </p:nvPr>
        </p:nvSpPr>
        <p:spPr>
          <a:xfrm>
            <a:off x="6240463" y="2420889"/>
            <a:ext cx="5086337" cy="3456036"/>
          </a:xfrm>
        </p:spPr>
        <p:txBody>
          <a:bodyPr numCol="2" spcCol="108000"/>
          <a:lstStyle>
            <a:lvl1pPr marL="72000"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1pPr>
            <a:lvl2pPr marL="142875"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2pPr>
            <a:lvl3pPr marL="216000"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3pPr>
            <a:lvl4pPr marL="288000"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4pPr>
            <a:lvl5pPr marL="358775" indent="-72000">
              <a:lnSpc>
                <a:spcPct val="90000"/>
              </a:lnSpc>
              <a:spcBef>
                <a:spcPts val="0"/>
              </a:spcBef>
              <a:spcAft>
                <a:spcPts val="200"/>
              </a:spcAft>
              <a:buClr>
                <a:schemeClr val="bg2"/>
              </a:buClr>
              <a:buFont typeface="Arial" panose="020B0604020202020204" pitchFamily="34" charset="0"/>
              <a:buChar char="•"/>
              <a:defRPr sz="800">
                <a:solidFill>
                  <a:schemeClr val="bg2"/>
                </a:solidFill>
              </a:defRPr>
            </a:lvl5p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3716816475"/>
      </p:ext>
    </p:extLst>
  </p:cSld>
  <p:clrMapOvr>
    <a:masterClrMapping/>
  </p:clrMapOvr>
  <p:extLst>
    <p:ext uri="{DCECCB84-F9BA-43D5-87BE-67443E8EF086}">
      <p15:sldGuideLst xmlns:p15="http://schemas.microsoft.com/office/powerpoint/2012/main">
        <p15:guide id="1" orient="horz" pos="4320">
          <p15:clr>
            <a:srgbClr val="FBAE40"/>
          </p15:clr>
        </p15:guide>
        <p15:guide id="2" pos="3749">
          <p15:clr>
            <a:srgbClr val="FBAE40"/>
          </p15:clr>
        </p15:guide>
        <p15:guide id="3" pos="3931">
          <p15:clr>
            <a:srgbClr val="FBAE40"/>
          </p15:clr>
        </p15:guide>
        <p15:guide id="4" orient="horz" pos="1525"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V_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994" y="547200"/>
            <a:ext cx="10448012" cy="288000"/>
          </a:xfrm>
        </p:spPr>
        <p:txBody>
          <a:bodyPr>
            <a:normAutofit/>
          </a:bodyPr>
          <a:lstStyle>
            <a:lvl1pPr algn="l">
              <a:defRPr sz="1600" b="1" cap="none" baseline="0">
                <a:solidFill>
                  <a:schemeClr val="bg2"/>
                </a:solidFill>
              </a:defRPr>
            </a:lvl1pPr>
          </a:lstStyle>
          <a:p>
            <a:r>
              <a:rPr lang="sv-SE"/>
              <a:t>Type CV header</a:t>
            </a:r>
            <a:endParaRPr lang="sv-SE" dirty="0"/>
          </a:p>
        </p:txBody>
      </p:sp>
      <p:sp>
        <p:nvSpPr>
          <p:cNvPr id="3" name="Date Placeholder 2"/>
          <p:cNvSpPr>
            <a:spLocks noGrp="1"/>
          </p:cNvSpPr>
          <p:nvPr>
            <p:ph type="dt" sz="half" idx="10"/>
          </p:nvPr>
        </p:nvSpPr>
        <p:spPr/>
        <p:txBody>
          <a:bodyPr/>
          <a:lstStyle/>
          <a:p>
            <a:fld id="{A80F973E-3C78-4B42-B2A0-B4A97CEC74AE}" type="datetime4">
              <a:rPr lang="sv-SE" smtClean="0"/>
              <a:t>29 juli 2025</a:t>
            </a:fld>
            <a:endParaRPr lang="sv-SE" dirty="0"/>
          </a:p>
        </p:txBody>
      </p:sp>
      <p:sp>
        <p:nvSpPr>
          <p:cNvPr id="4" name="Footer Placeholder 3"/>
          <p:cNvSpPr>
            <a:spLocks noGrp="1"/>
          </p:cNvSpPr>
          <p:nvPr>
            <p:ph type="ftr" sz="quarter" idx="11"/>
          </p:nvPr>
        </p:nvSpPr>
        <p:spPr/>
        <p:txBody>
          <a:bodyPr/>
          <a:lstStyle/>
          <a:p>
            <a:r>
              <a:rPr lang="sv-SE"/>
              <a:t>Footer Lorem ipsum dolor sit amet</a:t>
            </a:r>
            <a:endParaRPr lang="sv-SE" dirty="0"/>
          </a:p>
        </p:txBody>
      </p:sp>
      <p:sp>
        <p:nvSpPr>
          <p:cNvPr id="5" name="Slide Number Placeholder 4"/>
          <p:cNvSpPr>
            <a:spLocks noGrp="1"/>
          </p:cNvSpPr>
          <p:nvPr>
            <p:ph type="sldNum" sz="quarter" idx="12"/>
          </p:nvPr>
        </p:nvSpPr>
        <p:spPr/>
        <p:txBody>
          <a:bodyPr/>
          <a:lstStyle/>
          <a:p>
            <a:fld id="{68468C2E-472A-43C3-926E-5A5CF00B7762}" type="slidenum">
              <a:rPr lang="sv-SE" smtClean="0"/>
              <a:pPr/>
              <a:t>‹#›</a:t>
            </a:fld>
            <a:endParaRPr lang="sv-SE" dirty="0"/>
          </a:p>
        </p:txBody>
      </p:sp>
      <p:sp>
        <p:nvSpPr>
          <p:cNvPr id="8" name="Picture Placeholder 1"/>
          <p:cNvSpPr>
            <a:spLocks noGrp="1"/>
          </p:cNvSpPr>
          <p:nvPr>
            <p:ph type="pic" sz="quarter" idx="13"/>
          </p:nvPr>
        </p:nvSpPr>
        <p:spPr>
          <a:xfrm>
            <a:off x="878400" y="981074"/>
            <a:ext cx="1404000" cy="1295797"/>
          </a:xfrm>
          <a:solidFill>
            <a:schemeClr val="bg1">
              <a:lumMod val="85000"/>
            </a:schemeClr>
          </a:solidFill>
        </p:spPr>
        <p:txBody>
          <a:bodyPr anchor="ctr" anchorCtr="0"/>
          <a:lstStyle>
            <a:lvl1pPr marL="0" indent="0" algn="ctr">
              <a:buNone/>
              <a:defRPr sz="1200">
                <a:solidFill>
                  <a:schemeClr val="bg2"/>
                </a:solidFill>
              </a:defRPr>
            </a:lvl1pPr>
          </a:lstStyle>
          <a:p>
            <a:r>
              <a:rPr lang="sv-SE"/>
              <a:t>Click icon to add picture</a:t>
            </a:r>
            <a:endParaRPr lang="sv-SE" dirty="0"/>
          </a:p>
        </p:txBody>
      </p:sp>
      <p:sp>
        <p:nvSpPr>
          <p:cNvPr id="57" name="Email 1"/>
          <p:cNvSpPr>
            <a:spLocks noGrp="1"/>
          </p:cNvSpPr>
          <p:nvPr>
            <p:ph type="body" sz="quarter" idx="37" hasCustomPrompt="1"/>
          </p:nvPr>
        </p:nvSpPr>
        <p:spPr>
          <a:xfrm>
            <a:off x="2495600" y="2177332"/>
            <a:ext cx="1692000" cy="121056"/>
          </a:xfrm>
        </p:spPr>
        <p:txBody>
          <a:bodyPr anchor="b"/>
          <a:lstStyle>
            <a:lvl1pPr marL="0" indent="0">
              <a:buNone/>
              <a:defRPr sz="700">
                <a:solidFill>
                  <a:schemeClr val="bg2"/>
                </a:solidFill>
                <a:latin typeface="+mn-lt"/>
                <a:cs typeface="Arial" panose="020B0604020202020204" pitchFamily="34" charset="0"/>
              </a:defRPr>
            </a:lvl1pPr>
          </a:lstStyle>
          <a:p>
            <a:pPr lvl="0"/>
            <a:r>
              <a:rPr lang="sv-SE"/>
              <a:t>name@vinge.se</a:t>
            </a:r>
            <a:endParaRPr lang="sv-SE" dirty="0"/>
          </a:p>
        </p:txBody>
      </p:sp>
      <p:sp>
        <p:nvSpPr>
          <p:cNvPr id="49" name="Mobile 1"/>
          <p:cNvSpPr>
            <a:spLocks noGrp="1"/>
          </p:cNvSpPr>
          <p:nvPr>
            <p:ph type="body" sz="quarter" idx="33" hasCustomPrompt="1"/>
          </p:nvPr>
        </p:nvSpPr>
        <p:spPr>
          <a:xfrm>
            <a:off x="2495600" y="2020346"/>
            <a:ext cx="1692000" cy="122400"/>
          </a:xfrm>
        </p:spPr>
        <p:txBody>
          <a:bodyPr anchor="b"/>
          <a:lstStyle>
            <a:lvl1pPr marL="0" indent="0">
              <a:buNone/>
              <a:defRPr sz="700">
                <a:solidFill>
                  <a:schemeClr val="bg2"/>
                </a:solidFill>
                <a:latin typeface="+mn-lt"/>
                <a:cs typeface="Arial" panose="020B0604020202020204" pitchFamily="34" charset="0"/>
              </a:defRPr>
            </a:lvl1pPr>
          </a:lstStyle>
          <a:p>
            <a:pPr lvl="0"/>
            <a:r>
              <a:rPr lang="sv-SE"/>
              <a:t>+46(0)70 714 00 00</a:t>
            </a:r>
            <a:endParaRPr lang="sv-SE" dirty="0"/>
          </a:p>
        </p:txBody>
      </p:sp>
      <p:sp>
        <p:nvSpPr>
          <p:cNvPr id="41" name="Direct 1"/>
          <p:cNvSpPr>
            <a:spLocks noGrp="1"/>
          </p:cNvSpPr>
          <p:nvPr>
            <p:ph type="body" sz="quarter" idx="29" hasCustomPrompt="1"/>
          </p:nvPr>
        </p:nvSpPr>
        <p:spPr>
          <a:xfrm>
            <a:off x="2495600" y="1863360"/>
            <a:ext cx="1692000" cy="122400"/>
          </a:xfrm>
        </p:spPr>
        <p:txBody>
          <a:bodyPr anchor="b"/>
          <a:lstStyle>
            <a:lvl1pPr marL="0" indent="0">
              <a:buNone/>
              <a:defRPr sz="700">
                <a:solidFill>
                  <a:schemeClr val="bg2"/>
                </a:solidFill>
                <a:latin typeface="+mn-lt"/>
                <a:cs typeface="Arial" panose="020B0604020202020204" pitchFamily="34" charset="0"/>
              </a:defRPr>
            </a:lvl1pPr>
          </a:lstStyle>
          <a:p>
            <a:pPr lvl="0"/>
            <a:r>
              <a:rPr lang="sv-SE"/>
              <a:t>+46(0)10 614 00 00</a:t>
            </a:r>
            <a:endParaRPr lang="sv-SE" dirty="0"/>
          </a:p>
        </p:txBody>
      </p:sp>
      <p:sp>
        <p:nvSpPr>
          <p:cNvPr id="33" name="Practice 1"/>
          <p:cNvSpPr>
            <a:spLocks noGrp="1"/>
          </p:cNvSpPr>
          <p:nvPr>
            <p:ph type="body" sz="quarter" idx="25" hasCustomPrompt="1"/>
          </p:nvPr>
        </p:nvSpPr>
        <p:spPr>
          <a:xfrm>
            <a:off x="2495600" y="1447200"/>
            <a:ext cx="1692000" cy="108000"/>
          </a:xfrm>
        </p:spPr>
        <p:txBody>
          <a:bodyPr anchor="t"/>
          <a:lstStyle>
            <a:lvl1pPr marL="0" indent="0">
              <a:lnSpc>
                <a:spcPct val="90000"/>
              </a:lnSpc>
              <a:spcBef>
                <a:spcPts val="0"/>
              </a:spcBef>
              <a:spcAft>
                <a:spcPts val="0"/>
              </a:spcAft>
              <a:buNone/>
              <a:defRPr sz="700" b="0" baseline="0">
                <a:solidFill>
                  <a:schemeClr val="bg2"/>
                </a:solidFill>
                <a:latin typeface="+mn-lt"/>
              </a:defRPr>
            </a:lvl1pPr>
          </a:lstStyle>
          <a:p>
            <a:pPr lvl="0"/>
            <a:r>
              <a:rPr lang="sv-SE"/>
              <a:t>Practice Area (optional)</a:t>
            </a:r>
            <a:endParaRPr lang="sv-SE" dirty="0"/>
          </a:p>
        </p:txBody>
      </p:sp>
      <p:sp>
        <p:nvSpPr>
          <p:cNvPr id="25" name="Title 1"/>
          <p:cNvSpPr>
            <a:spLocks noGrp="1"/>
          </p:cNvSpPr>
          <p:nvPr>
            <p:ph type="body" sz="quarter" idx="21" hasCustomPrompt="1"/>
          </p:nvPr>
        </p:nvSpPr>
        <p:spPr>
          <a:xfrm>
            <a:off x="2495600" y="1291211"/>
            <a:ext cx="1692000" cy="108000"/>
          </a:xfrm>
        </p:spPr>
        <p:txBody>
          <a:bodyPr/>
          <a:lstStyle>
            <a:lvl1pPr marL="0" indent="0">
              <a:lnSpc>
                <a:spcPct val="90000"/>
              </a:lnSpc>
              <a:spcBef>
                <a:spcPts val="0"/>
              </a:spcBef>
              <a:spcAft>
                <a:spcPts val="0"/>
              </a:spcAft>
              <a:buNone/>
              <a:defRPr sz="800" b="0">
                <a:solidFill>
                  <a:schemeClr val="bg2"/>
                </a:solidFill>
                <a:latin typeface="+mn-lt"/>
              </a:defRPr>
            </a:lvl1pPr>
          </a:lstStyle>
          <a:p>
            <a:pPr lvl="0"/>
            <a:r>
              <a:rPr lang="sv-SE"/>
              <a:t>Title</a:t>
            </a:r>
            <a:endParaRPr lang="sv-SE" dirty="0"/>
          </a:p>
        </p:txBody>
      </p:sp>
      <p:sp>
        <p:nvSpPr>
          <p:cNvPr id="16" name="Name 1"/>
          <p:cNvSpPr>
            <a:spLocks noGrp="1"/>
          </p:cNvSpPr>
          <p:nvPr>
            <p:ph type="body" sz="quarter" idx="17" hasCustomPrompt="1"/>
          </p:nvPr>
        </p:nvSpPr>
        <p:spPr>
          <a:xfrm>
            <a:off x="2495600" y="981075"/>
            <a:ext cx="1692000" cy="235271"/>
          </a:xfrm>
        </p:spPr>
        <p:txBody>
          <a:bodyPr anchor="b"/>
          <a:lstStyle>
            <a:lvl1pPr marL="0" indent="0">
              <a:lnSpc>
                <a:spcPct val="80000"/>
              </a:lnSpc>
              <a:spcBef>
                <a:spcPts val="0"/>
              </a:spcBef>
              <a:spcAft>
                <a:spcPts val="0"/>
              </a:spcAft>
              <a:buNone/>
              <a:defRPr sz="1200" b="0">
                <a:solidFill>
                  <a:schemeClr val="bg2"/>
                </a:solidFill>
                <a:latin typeface="+mn-lt"/>
              </a:defRPr>
            </a:lvl1pPr>
          </a:lstStyle>
          <a:p>
            <a:pPr lvl="0"/>
            <a:r>
              <a:rPr lang="sv-SE"/>
              <a:t>Name</a:t>
            </a:r>
            <a:endParaRPr lang="sv-SE" dirty="0"/>
          </a:p>
        </p:txBody>
      </p:sp>
      <p:sp>
        <p:nvSpPr>
          <p:cNvPr id="11" name="Text Placeholder 10"/>
          <p:cNvSpPr>
            <a:spLocks noGrp="1"/>
          </p:cNvSpPr>
          <p:nvPr>
            <p:ph type="body" sz="quarter" idx="41"/>
          </p:nvPr>
        </p:nvSpPr>
        <p:spPr>
          <a:xfrm>
            <a:off x="878400" y="2420937"/>
            <a:ext cx="3294000" cy="3457861"/>
          </a:xfrm>
        </p:spPr>
        <p:txBody>
          <a:bodyPr/>
          <a:lstStyle>
            <a:lvl1pPr marL="72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1pPr>
            <a:lvl2pPr marL="1428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2pPr>
            <a:lvl3pPr marL="216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3pPr>
            <a:lvl4pPr marL="288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4pPr>
            <a:lvl5pPr marL="3587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5p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47" name="Picture Placeholder 1"/>
          <p:cNvSpPr>
            <a:spLocks noGrp="1"/>
          </p:cNvSpPr>
          <p:nvPr>
            <p:ph type="pic" sz="quarter" idx="42"/>
          </p:nvPr>
        </p:nvSpPr>
        <p:spPr>
          <a:xfrm>
            <a:off x="4486322" y="981074"/>
            <a:ext cx="1404000" cy="1295797"/>
          </a:xfrm>
          <a:solidFill>
            <a:schemeClr val="bg1">
              <a:lumMod val="85000"/>
            </a:schemeClr>
          </a:solidFill>
        </p:spPr>
        <p:txBody>
          <a:bodyPr anchor="ctr" anchorCtr="0"/>
          <a:lstStyle>
            <a:lvl1pPr marL="0" indent="0" algn="ctr">
              <a:buNone/>
              <a:defRPr sz="1200">
                <a:solidFill>
                  <a:schemeClr val="bg2"/>
                </a:solidFill>
              </a:defRPr>
            </a:lvl1pPr>
          </a:lstStyle>
          <a:p>
            <a:r>
              <a:rPr lang="sv-SE"/>
              <a:t>Click icon to add picture</a:t>
            </a:r>
            <a:endParaRPr lang="sv-SE" dirty="0"/>
          </a:p>
        </p:txBody>
      </p:sp>
      <p:sp>
        <p:nvSpPr>
          <p:cNvPr id="50" name="Email 1"/>
          <p:cNvSpPr>
            <a:spLocks noGrp="1"/>
          </p:cNvSpPr>
          <p:nvPr>
            <p:ph type="body" sz="quarter" idx="43" hasCustomPrompt="1"/>
          </p:nvPr>
        </p:nvSpPr>
        <p:spPr>
          <a:xfrm>
            <a:off x="6057079" y="2175468"/>
            <a:ext cx="1692000" cy="121056"/>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a:t>name@vinge.se</a:t>
            </a:r>
            <a:endParaRPr lang="sv-SE" dirty="0"/>
          </a:p>
        </p:txBody>
      </p:sp>
      <p:sp>
        <p:nvSpPr>
          <p:cNvPr id="55" name="Mobile 1"/>
          <p:cNvSpPr>
            <a:spLocks noGrp="1"/>
          </p:cNvSpPr>
          <p:nvPr>
            <p:ph type="body" sz="quarter" idx="44" hasCustomPrompt="1"/>
          </p:nvPr>
        </p:nvSpPr>
        <p:spPr>
          <a:xfrm>
            <a:off x="6057079" y="2018482"/>
            <a:ext cx="1692000" cy="122400"/>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a:t>+46(0)70 714 00 00</a:t>
            </a:r>
            <a:endParaRPr lang="sv-SE" dirty="0"/>
          </a:p>
        </p:txBody>
      </p:sp>
      <p:sp>
        <p:nvSpPr>
          <p:cNvPr id="58" name="Direct 1"/>
          <p:cNvSpPr>
            <a:spLocks noGrp="1"/>
          </p:cNvSpPr>
          <p:nvPr>
            <p:ph type="body" sz="quarter" idx="45" hasCustomPrompt="1"/>
          </p:nvPr>
        </p:nvSpPr>
        <p:spPr>
          <a:xfrm>
            <a:off x="6057079" y="1861496"/>
            <a:ext cx="1692000" cy="122400"/>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a:t>+46(0)10 614 00 00</a:t>
            </a:r>
            <a:endParaRPr lang="sv-SE" dirty="0"/>
          </a:p>
        </p:txBody>
      </p:sp>
      <p:sp>
        <p:nvSpPr>
          <p:cNvPr id="59" name="Practice 1"/>
          <p:cNvSpPr>
            <a:spLocks noGrp="1"/>
          </p:cNvSpPr>
          <p:nvPr>
            <p:ph type="body" sz="quarter" idx="46" hasCustomPrompt="1"/>
          </p:nvPr>
        </p:nvSpPr>
        <p:spPr>
          <a:xfrm>
            <a:off x="6057079" y="1447200"/>
            <a:ext cx="1692000" cy="108000"/>
          </a:xfrm>
        </p:spPr>
        <p:txBody>
          <a:bodyPr anchor="t"/>
          <a:lstStyle>
            <a:lvl1pPr marL="0" indent="0">
              <a:lnSpc>
                <a:spcPct val="90000"/>
              </a:lnSpc>
              <a:spcBef>
                <a:spcPts val="0"/>
              </a:spcBef>
              <a:spcAft>
                <a:spcPts val="0"/>
              </a:spcAft>
              <a:buNone/>
              <a:defRPr sz="700" b="0" baseline="0">
                <a:solidFill>
                  <a:schemeClr val="bg2"/>
                </a:solidFill>
                <a:latin typeface="+mn-lt"/>
              </a:defRPr>
            </a:lvl1pPr>
          </a:lstStyle>
          <a:p>
            <a:pPr lvl="0"/>
            <a:r>
              <a:rPr lang="sv-SE"/>
              <a:t>Practice Area (optional)</a:t>
            </a:r>
            <a:endParaRPr lang="sv-SE" dirty="0"/>
          </a:p>
        </p:txBody>
      </p:sp>
      <p:sp>
        <p:nvSpPr>
          <p:cNvPr id="60" name="Title 1"/>
          <p:cNvSpPr>
            <a:spLocks noGrp="1"/>
          </p:cNvSpPr>
          <p:nvPr>
            <p:ph type="body" sz="quarter" idx="47" hasCustomPrompt="1"/>
          </p:nvPr>
        </p:nvSpPr>
        <p:spPr>
          <a:xfrm>
            <a:off x="6057079" y="1287225"/>
            <a:ext cx="1692000" cy="108000"/>
          </a:xfrm>
        </p:spPr>
        <p:txBody>
          <a:bodyPr/>
          <a:lstStyle>
            <a:lvl1pPr marL="0" indent="0">
              <a:lnSpc>
                <a:spcPct val="90000"/>
              </a:lnSpc>
              <a:spcBef>
                <a:spcPts val="0"/>
              </a:spcBef>
              <a:spcAft>
                <a:spcPts val="0"/>
              </a:spcAft>
              <a:buNone/>
              <a:defRPr sz="800" b="0">
                <a:solidFill>
                  <a:schemeClr val="bg2"/>
                </a:solidFill>
                <a:latin typeface="+mn-lt"/>
              </a:defRPr>
            </a:lvl1pPr>
          </a:lstStyle>
          <a:p>
            <a:pPr lvl="0"/>
            <a:r>
              <a:rPr lang="sv-SE"/>
              <a:t>Title</a:t>
            </a:r>
            <a:endParaRPr lang="sv-SE" dirty="0"/>
          </a:p>
        </p:txBody>
      </p:sp>
      <p:sp>
        <p:nvSpPr>
          <p:cNvPr id="62" name="Name 1"/>
          <p:cNvSpPr>
            <a:spLocks noGrp="1"/>
          </p:cNvSpPr>
          <p:nvPr>
            <p:ph type="body" sz="quarter" idx="48" hasCustomPrompt="1"/>
          </p:nvPr>
        </p:nvSpPr>
        <p:spPr>
          <a:xfrm>
            <a:off x="6057079" y="980053"/>
            <a:ext cx="1692000" cy="236683"/>
          </a:xfrm>
        </p:spPr>
        <p:txBody>
          <a:bodyPr anchor="b"/>
          <a:lstStyle>
            <a:lvl1pPr marL="0" indent="0">
              <a:lnSpc>
                <a:spcPct val="80000"/>
              </a:lnSpc>
              <a:spcBef>
                <a:spcPts val="0"/>
              </a:spcBef>
              <a:spcAft>
                <a:spcPts val="0"/>
              </a:spcAft>
              <a:buNone/>
              <a:defRPr sz="1200">
                <a:solidFill>
                  <a:schemeClr val="bg2"/>
                </a:solidFill>
                <a:latin typeface="+mn-lt"/>
              </a:defRPr>
            </a:lvl1pPr>
          </a:lstStyle>
          <a:p>
            <a:pPr lvl="0"/>
            <a:r>
              <a:rPr lang="sv-SE"/>
              <a:t>Name</a:t>
            </a:r>
            <a:endParaRPr lang="sv-SE" dirty="0"/>
          </a:p>
        </p:txBody>
      </p:sp>
      <p:sp>
        <p:nvSpPr>
          <p:cNvPr id="75" name="Text Placeholder 10"/>
          <p:cNvSpPr>
            <a:spLocks noGrp="1"/>
          </p:cNvSpPr>
          <p:nvPr>
            <p:ph type="body" sz="quarter" idx="49"/>
          </p:nvPr>
        </p:nvSpPr>
        <p:spPr>
          <a:xfrm>
            <a:off x="4461260" y="2420937"/>
            <a:ext cx="3294000" cy="3457861"/>
          </a:xfrm>
        </p:spPr>
        <p:txBody>
          <a:bodyPr/>
          <a:lstStyle>
            <a:lvl1pPr marL="72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1pPr>
            <a:lvl2pPr marL="1428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2pPr>
            <a:lvl3pPr marL="216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3pPr>
            <a:lvl4pPr marL="288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4pPr>
            <a:lvl5pPr marL="3587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5p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76" name="Picture Placeholder 1"/>
          <p:cNvSpPr>
            <a:spLocks noGrp="1"/>
          </p:cNvSpPr>
          <p:nvPr>
            <p:ph type="pic" sz="quarter" idx="50"/>
          </p:nvPr>
        </p:nvSpPr>
        <p:spPr>
          <a:xfrm>
            <a:off x="8027074" y="981074"/>
            <a:ext cx="1404000" cy="1295797"/>
          </a:xfrm>
          <a:solidFill>
            <a:schemeClr val="bg1">
              <a:lumMod val="85000"/>
            </a:schemeClr>
          </a:solidFill>
        </p:spPr>
        <p:txBody>
          <a:bodyPr anchor="ctr" anchorCtr="0"/>
          <a:lstStyle>
            <a:lvl1pPr marL="0" indent="0" algn="ctr">
              <a:buNone/>
              <a:defRPr sz="1200">
                <a:solidFill>
                  <a:schemeClr val="bg2"/>
                </a:solidFill>
              </a:defRPr>
            </a:lvl1pPr>
          </a:lstStyle>
          <a:p>
            <a:r>
              <a:rPr lang="sv-SE"/>
              <a:t>Click icon to add picture</a:t>
            </a:r>
            <a:endParaRPr lang="sv-SE" dirty="0"/>
          </a:p>
        </p:txBody>
      </p:sp>
      <p:sp>
        <p:nvSpPr>
          <p:cNvPr id="77" name="Email 1"/>
          <p:cNvSpPr>
            <a:spLocks noGrp="1"/>
          </p:cNvSpPr>
          <p:nvPr>
            <p:ph type="body" sz="quarter" idx="51" hasCustomPrompt="1"/>
          </p:nvPr>
        </p:nvSpPr>
        <p:spPr>
          <a:xfrm>
            <a:off x="9622893" y="2175468"/>
            <a:ext cx="1692000" cy="121056"/>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a:t>name@vinge.se</a:t>
            </a:r>
            <a:endParaRPr lang="sv-SE" dirty="0"/>
          </a:p>
        </p:txBody>
      </p:sp>
      <p:sp>
        <p:nvSpPr>
          <p:cNvPr id="78" name="Mobile 1"/>
          <p:cNvSpPr>
            <a:spLocks noGrp="1"/>
          </p:cNvSpPr>
          <p:nvPr>
            <p:ph type="body" sz="quarter" idx="52" hasCustomPrompt="1"/>
          </p:nvPr>
        </p:nvSpPr>
        <p:spPr>
          <a:xfrm>
            <a:off x="9622893" y="2018482"/>
            <a:ext cx="1692000" cy="122400"/>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a:t>+46(0)70 714 00 00</a:t>
            </a:r>
            <a:endParaRPr lang="sv-SE" dirty="0"/>
          </a:p>
        </p:txBody>
      </p:sp>
      <p:sp>
        <p:nvSpPr>
          <p:cNvPr id="79" name="Direct 1"/>
          <p:cNvSpPr>
            <a:spLocks noGrp="1"/>
          </p:cNvSpPr>
          <p:nvPr>
            <p:ph type="body" sz="quarter" idx="53" hasCustomPrompt="1"/>
          </p:nvPr>
        </p:nvSpPr>
        <p:spPr>
          <a:xfrm>
            <a:off x="9622893" y="1861496"/>
            <a:ext cx="1692000" cy="122400"/>
          </a:xfrm>
        </p:spPr>
        <p:txBody>
          <a:bodyPr anchor="b"/>
          <a:lstStyle>
            <a:lvl1pPr marL="0" indent="0">
              <a:buNone/>
              <a:defRPr sz="700" b="0">
                <a:solidFill>
                  <a:schemeClr val="bg2"/>
                </a:solidFill>
                <a:latin typeface="+mn-lt"/>
                <a:cs typeface="Arial" panose="020B0604020202020204" pitchFamily="34" charset="0"/>
              </a:defRPr>
            </a:lvl1pPr>
          </a:lstStyle>
          <a:p>
            <a:pPr lvl="0"/>
            <a:r>
              <a:rPr lang="sv-SE"/>
              <a:t>+46(0)10 614 00 00</a:t>
            </a:r>
            <a:endParaRPr lang="sv-SE" dirty="0"/>
          </a:p>
        </p:txBody>
      </p:sp>
      <p:sp>
        <p:nvSpPr>
          <p:cNvPr id="80" name="Practice 1"/>
          <p:cNvSpPr>
            <a:spLocks noGrp="1"/>
          </p:cNvSpPr>
          <p:nvPr>
            <p:ph type="body" sz="quarter" idx="54" hasCustomPrompt="1"/>
          </p:nvPr>
        </p:nvSpPr>
        <p:spPr>
          <a:xfrm>
            <a:off x="9622893" y="1447200"/>
            <a:ext cx="1692000" cy="108000"/>
          </a:xfrm>
        </p:spPr>
        <p:txBody>
          <a:bodyPr anchor="t"/>
          <a:lstStyle>
            <a:lvl1pPr marL="0" indent="0">
              <a:lnSpc>
                <a:spcPct val="90000"/>
              </a:lnSpc>
              <a:spcBef>
                <a:spcPts val="0"/>
              </a:spcBef>
              <a:spcAft>
                <a:spcPts val="0"/>
              </a:spcAft>
              <a:buNone/>
              <a:defRPr sz="700" b="0" baseline="0">
                <a:solidFill>
                  <a:schemeClr val="bg2"/>
                </a:solidFill>
                <a:latin typeface="+mn-lt"/>
              </a:defRPr>
            </a:lvl1pPr>
          </a:lstStyle>
          <a:p>
            <a:pPr lvl="0"/>
            <a:r>
              <a:rPr lang="sv-SE"/>
              <a:t>Practice Area (optional)</a:t>
            </a:r>
            <a:endParaRPr lang="sv-SE" dirty="0"/>
          </a:p>
        </p:txBody>
      </p:sp>
      <p:sp>
        <p:nvSpPr>
          <p:cNvPr id="81" name="Title 1"/>
          <p:cNvSpPr>
            <a:spLocks noGrp="1"/>
          </p:cNvSpPr>
          <p:nvPr>
            <p:ph type="body" sz="quarter" idx="55" hasCustomPrompt="1"/>
          </p:nvPr>
        </p:nvSpPr>
        <p:spPr>
          <a:xfrm>
            <a:off x="9622893" y="1292606"/>
            <a:ext cx="1692000" cy="108000"/>
          </a:xfrm>
        </p:spPr>
        <p:txBody>
          <a:bodyPr/>
          <a:lstStyle>
            <a:lvl1pPr marL="0" indent="0">
              <a:lnSpc>
                <a:spcPct val="90000"/>
              </a:lnSpc>
              <a:spcBef>
                <a:spcPts val="0"/>
              </a:spcBef>
              <a:spcAft>
                <a:spcPts val="0"/>
              </a:spcAft>
              <a:buNone/>
              <a:defRPr sz="800" b="0">
                <a:solidFill>
                  <a:schemeClr val="bg2"/>
                </a:solidFill>
                <a:latin typeface="+mn-lt"/>
              </a:defRPr>
            </a:lvl1pPr>
          </a:lstStyle>
          <a:p>
            <a:pPr lvl="0"/>
            <a:r>
              <a:rPr lang="sv-SE"/>
              <a:t>Title</a:t>
            </a:r>
            <a:endParaRPr lang="sv-SE" dirty="0"/>
          </a:p>
        </p:txBody>
      </p:sp>
      <p:sp>
        <p:nvSpPr>
          <p:cNvPr id="82" name="Name 1"/>
          <p:cNvSpPr>
            <a:spLocks noGrp="1"/>
          </p:cNvSpPr>
          <p:nvPr>
            <p:ph type="body" sz="quarter" idx="56" hasCustomPrompt="1"/>
          </p:nvPr>
        </p:nvSpPr>
        <p:spPr>
          <a:xfrm>
            <a:off x="9622893" y="979663"/>
            <a:ext cx="1692000" cy="236683"/>
          </a:xfrm>
        </p:spPr>
        <p:txBody>
          <a:bodyPr anchor="b"/>
          <a:lstStyle>
            <a:lvl1pPr marL="0" indent="0">
              <a:lnSpc>
                <a:spcPct val="80000"/>
              </a:lnSpc>
              <a:spcBef>
                <a:spcPts val="0"/>
              </a:spcBef>
              <a:spcAft>
                <a:spcPts val="0"/>
              </a:spcAft>
              <a:buNone/>
              <a:defRPr sz="1200">
                <a:solidFill>
                  <a:schemeClr val="bg2"/>
                </a:solidFill>
              </a:defRPr>
            </a:lvl1pPr>
          </a:lstStyle>
          <a:p>
            <a:pPr lvl="0"/>
            <a:r>
              <a:rPr lang="sv-SE"/>
              <a:t>Name</a:t>
            </a:r>
            <a:endParaRPr lang="sv-SE" dirty="0"/>
          </a:p>
        </p:txBody>
      </p:sp>
      <p:sp>
        <p:nvSpPr>
          <p:cNvPr id="88" name="Text Placeholder 10"/>
          <p:cNvSpPr>
            <a:spLocks noGrp="1"/>
          </p:cNvSpPr>
          <p:nvPr>
            <p:ph type="body" sz="quarter" idx="57"/>
          </p:nvPr>
        </p:nvSpPr>
        <p:spPr>
          <a:xfrm>
            <a:off x="8027074" y="2420937"/>
            <a:ext cx="3294000" cy="3457861"/>
          </a:xfrm>
        </p:spPr>
        <p:txBody>
          <a:bodyPr/>
          <a:lstStyle>
            <a:lvl1pPr marL="72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1pPr>
            <a:lvl2pPr marL="1428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2pPr>
            <a:lvl3pPr marL="216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3pPr>
            <a:lvl4pPr marL="288000"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4pPr>
            <a:lvl5pPr marL="358775" indent="-72000">
              <a:lnSpc>
                <a:spcPct val="90000"/>
              </a:lnSpc>
              <a:spcBef>
                <a:spcPts val="0"/>
              </a:spcBef>
              <a:spcAft>
                <a:spcPts val="200"/>
              </a:spcAft>
              <a:buClr>
                <a:schemeClr val="bg2"/>
              </a:buClr>
              <a:buFont typeface="Arial" panose="020B0604020202020204" pitchFamily="34" charset="0"/>
              <a:buChar char="•"/>
              <a:defRPr sz="700">
                <a:solidFill>
                  <a:schemeClr val="bg2"/>
                </a:solidFill>
              </a:defRPr>
            </a:lvl5pPr>
          </a:lstStyle>
          <a:p>
            <a:pPr lvl="0"/>
            <a:r>
              <a:rPr lang="sv-SE"/>
              <a:t>Edit Master text styles</a:t>
            </a:r>
          </a:p>
          <a:p>
            <a:pPr lvl="1"/>
            <a:r>
              <a:rPr lang="sv-SE"/>
              <a:t>Second level</a:t>
            </a:r>
          </a:p>
          <a:p>
            <a:pPr lvl="2"/>
            <a:r>
              <a:rPr lang="sv-SE"/>
              <a:t>Third level</a:t>
            </a:r>
          </a:p>
          <a:p>
            <a:pPr lvl="3"/>
            <a:r>
              <a:rPr lang="sv-SE"/>
              <a:t>Fourth level</a:t>
            </a:r>
          </a:p>
          <a:p>
            <a:pPr lvl="4"/>
            <a:r>
              <a:rPr lang="sv-SE"/>
              <a:t>Fifth level</a:t>
            </a:r>
            <a:endParaRPr lang="sv-SE" dirty="0"/>
          </a:p>
        </p:txBody>
      </p:sp>
    </p:spTree>
    <p:extLst>
      <p:ext uri="{BB962C8B-B14F-4D97-AF65-F5344CB8AC3E}">
        <p14:creationId xmlns:p14="http://schemas.microsoft.com/office/powerpoint/2010/main" val="1663642660"/>
      </p:ext>
    </p:extLst>
  </p:cSld>
  <p:clrMapOvr>
    <a:masterClrMapping/>
  </p:clrMapOvr>
  <p:extLst>
    <p:ext uri="{DCECCB84-F9BA-43D5-87BE-67443E8EF086}">
      <p15:sldGuideLst xmlns:p15="http://schemas.microsoft.com/office/powerpoint/2012/main">
        <p15:guide id="1" orient="horz" pos="1162" userDrawn="1">
          <p15:clr>
            <a:srgbClr val="FBAE40"/>
          </p15:clr>
        </p15:guide>
        <p15:guide id="2" orient="horz" pos="152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rt-/End slide">
    <p:bg>
      <p:bgPr>
        <a:solidFill>
          <a:schemeClr val="tx2"/>
        </a:solidFill>
        <a:effectLst/>
      </p:bgPr>
    </p:bg>
    <p:spTree>
      <p:nvGrpSpPr>
        <p:cNvPr id="1" name=""/>
        <p:cNvGrpSpPr/>
        <p:nvPr/>
      </p:nvGrpSpPr>
      <p:grpSpPr>
        <a:xfrm>
          <a:off x="0" y="0"/>
          <a:ext cx="0" cy="0"/>
          <a:chOff x="0" y="0"/>
          <a:chExt cx="0" cy="0"/>
        </a:xfrm>
      </p:grpSpPr>
      <p:sp>
        <p:nvSpPr>
          <p:cNvPr id="16" name="CitiesSv"/>
          <p:cNvSpPr txBox="1"/>
          <p:nvPr userDrawn="1"/>
        </p:nvSpPr>
        <p:spPr>
          <a:xfrm>
            <a:off x="3023392" y="6030001"/>
            <a:ext cx="6145216" cy="123111"/>
          </a:xfrm>
          <a:prstGeom prst="rect">
            <a:avLst/>
          </a:prstGeom>
          <a:noFill/>
        </p:spPr>
        <p:txBody>
          <a:bodyPr wrap="square" lIns="0" tIns="0" rIns="0" bIns="0" rtlCol="0">
            <a:spAutoFit/>
          </a:bodyPr>
          <a:lstStyle/>
          <a:p>
            <a:pPr algn="ctr">
              <a:lnSpc>
                <a:spcPct val="80000"/>
              </a:lnSpc>
              <a:spcBef>
                <a:spcPts val="1200"/>
              </a:spcBef>
            </a:pPr>
            <a:r>
              <a:rPr lang="sv-SE" sz="1000" b="0" i="0" cap="all" spc="50">
                <a:solidFill>
                  <a:schemeClr val="bg1"/>
                </a:solidFill>
                <a:latin typeface="+mn-lt"/>
                <a:cs typeface="Arial" panose="020B0604020202020204" pitchFamily="34" charset="0"/>
              </a:rPr>
              <a:t>Stockholm</a:t>
            </a:r>
            <a:r>
              <a:rPr lang="sv-SE" sz="1000" b="0" i="0" cap="all" spc="50" baseline="0">
                <a:solidFill>
                  <a:schemeClr val="bg1"/>
                </a:solidFill>
                <a:latin typeface="+mn-lt"/>
                <a:cs typeface="Arial" panose="020B0604020202020204" pitchFamily="34" charset="0"/>
              </a:rPr>
              <a:t>  Göteborg  Malmö  Helsingborg  Bryssel</a:t>
            </a:r>
            <a:endParaRPr lang="sv-SE" sz="1000" b="0" i="0" cap="all" spc="50" dirty="0">
              <a:solidFill>
                <a:schemeClr val="bg1"/>
              </a:solidFill>
              <a:latin typeface="+mn-lt"/>
              <a:cs typeface="Arial" panose="020B0604020202020204" pitchFamily="34" charset="0"/>
            </a:endParaRPr>
          </a:p>
        </p:txBody>
      </p:sp>
      <p:sp>
        <p:nvSpPr>
          <p:cNvPr id="7" name="CitiesEng" hidden="1"/>
          <p:cNvSpPr txBox="1"/>
          <p:nvPr userDrawn="1"/>
        </p:nvSpPr>
        <p:spPr>
          <a:xfrm>
            <a:off x="3401467" y="6038379"/>
            <a:ext cx="5389067" cy="123111"/>
          </a:xfrm>
          <a:prstGeom prst="rect">
            <a:avLst/>
          </a:prstGeom>
          <a:noFill/>
        </p:spPr>
        <p:txBody>
          <a:bodyPr wrap="square" lIns="0" tIns="0" rIns="0" bIns="0" rtlCol="0">
            <a:spAutoFit/>
          </a:bodyPr>
          <a:lstStyle/>
          <a:p>
            <a:pPr algn="ctr">
              <a:lnSpc>
                <a:spcPct val="80000"/>
              </a:lnSpc>
              <a:spcBef>
                <a:spcPts val="1052"/>
              </a:spcBef>
            </a:pPr>
            <a:r>
              <a:rPr lang="sv-SE" sz="1000" b="0" i="0" cap="all" spc="44">
                <a:solidFill>
                  <a:schemeClr val="bg1"/>
                </a:solidFill>
                <a:latin typeface="+mn-lt"/>
                <a:cs typeface="Arial" panose="020B0604020202020204" pitchFamily="34" charset="0"/>
              </a:rPr>
              <a:t>Stockholm</a:t>
            </a:r>
            <a:r>
              <a:rPr lang="sv-SE" sz="1000" b="0" i="0" cap="all" spc="44" baseline="0">
                <a:solidFill>
                  <a:schemeClr val="bg1"/>
                </a:solidFill>
                <a:latin typeface="+mn-lt"/>
                <a:cs typeface="Arial" panose="020B0604020202020204" pitchFamily="34" charset="0"/>
              </a:rPr>
              <a:t>  Gothenburg  Malmö  Helsingborg Brussels</a:t>
            </a:r>
            <a:endParaRPr lang="sv-SE" sz="1000" b="0" i="0" cap="all" spc="44" dirty="0">
              <a:solidFill>
                <a:schemeClr val="bg1"/>
              </a:solidFill>
              <a:latin typeface="+mn-lt"/>
              <a:cs typeface="Arial" panose="020B0604020202020204" pitchFamily="34" charset="0"/>
            </a:endParaRPr>
          </a:p>
        </p:txBody>
      </p:sp>
      <p:sp>
        <p:nvSpPr>
          <p:cNvPr id="11" name="Graphic 9">
            <a:extLst>
              <a:ext uri="{FF2B5EF4-FFF2-40B4-BE49-F238E27FC236}">
                <a16:creationId xmlns:a16="http://schemas.microsoft.com/office/drawing/2014/main" id="{23005955-6271-4CEC-8405-E99DEC051606}"/>
              </a:ext>
            </a:extLst>
          </p:cNvPr>
          <p:cNvSpPr/>
          <p:nvPr userDrawn="1"/>
        </p:nvSpPr>
        <p:spPr>
          <a:xfrm>
            <a:off x="3993170" y="981073"/>
            <a:ext cx="4203579" cy="4300903"/>
          </a:xfrm>
          <a:custGeom>
            <a:avLst/>
            <a:gdLst>
              <a:gd name="connsiteX0" fmla="*/ 2751178 w 6698900"/>
              <a:gd name="connsiteY0" fmla="*/ 6424639 h 6853997"/>
              <a:gd name="connsiteX1" fmla="*/ 2550487 w 6698900"/>
              <a:gd name="connsiteY1" fmla="*/ 6850522 h 6853997"/>
              <a:gd name="connsiteX2" fmla="*/ 2469699 w 6698900"/>
              <a:gd name="connsiteY2" fmla="*/ 6850522 h 6853997"/>
              <a:gd name="connsiteX3" fmla="*/ 2267576 w 6698900"/>
              <a:gd name="connsiteY3" fmla="*/ 6424639 h 6853997"/>
              <a:gd name="connsiteX4" fmla="*/ 2334775 w 6698900"/>
              <a:gd name="connsiteY4" fmla="*/ 6424639 h 6853997"/>
              <a:gd name="connsiteX5" fmla="*/ 2508996 w 6698900"/>
              <a:gd name="connsiteY5" fmla="*/ 6804249 h 6853997"/>
              <a:gd name="connsiteX6" fmla="*/ 2511232 w 6698900"/>
              <a:gd name="connsiteY6" fmla="*/ 6804249 h 6853997"/>
              <a:gd name="connsiteX7" fmla="*/ 2683980 w 6698900"/>
              <a:gd name="connsiteY7" fmla="*/ 6424639 h 6853997"/>
              <a:gd name="connsiteX8" fmla="*/ 2751161 w 6698900"/>
              <a:gd name="connsiteY8" fmla="*/ 6424639 h 6853997"/>
              <a:gd name="connsiteX9" fmla="*/ 2806553 w 6698900"/>
              <a:gd name="connsiteY9" fmla="*/ 6850522 h 6853997"/>
              <a:gd name="connsiteX10" fmla="*/ 2869355 w 6698900"/>
              <a:gd name="connsiteY10" fmla="*/ 6850522 h 6853997"/>
              <a:gd name="connsiteX11" fmla="*/ 2869355 w 6698900"/>
              <a:gd name="connsiteY11" fmla="*/ 6424631 h 6853997"/>
              <a:gd name="connsiteX12" fmla="*/ 2806553 w 6698900"/>
              <a:gd name="connsiteY12" fmla="*/ 6424631 h 6853997"/>
              <a:gd name="connsiteX13" fmla="*/ 3438243 w 6698900"/>
              <a:gd name="connsiteY13" fmla="*/ 6850522 h 6853997"/>
              <a:gd name="connsiteX14" fmla="*/ 3438243 w 6698900"/>
              <a:gd name="connsiteY14" fmla="*/ 6424639 h 6853997"/>
              <a:gd name="connsiteX15" fmla="*/ 3375490 w 6698900"/>
              <a:gd name="connsiteY15" fmla="*/ 6424639 h 6853997"/>
              <a:gd name="connsiteX16" fmla="*/ 3375490 w 6698900"/>
              <a:gd name="connsiteY16" fmla="*/ 6804249 h 6853997"/>
              <a:gd name="connsiteX17" fmla="*/ 3374000 w 6698900"/>
              <a:gd name="connsiteY17" fmla="*/ 6804249 h 6853997"/>
              <a:gd name="connsiteX18" fmla="*/ 3056221 w 6698900"/>
              <a:gd name="connsiteY18" fmla="*/ 6424639 h 6853997"/>
              <a:gd name="connsiteX19" fmla="*/ 2960586 w 6698900"/>
              <a:gd name="connsiteY19" fmla="*/ 6424639 h 6853997"/>
              <a:gd name="connsiteX20" fmla="*/ 2960586 w 6698900"/>
              <a:gd name="connsiteY20" fmla="*/ 6850522 h 6853997"/>
              <a:gd name="connsiteX21" fmla="*/ 3023329 w 6698900"/>
              <a:gd name="connsiteY21" fmla="*/ 6850522 h 6853997"/>
              <a:gd name="connsiteX22" fmla="*/ 3023329 w 6698900"/>
              <a:gd name="connsiteY22" fmla="*/ 6473793 h 6853997"/>
              <a:gd name="connsiteX23" fmla="*/ 3024811 w 6698900"/>
              <a:gd name="connsiteY23" fmla="*/ 6473793 h 6853997"/>
              <a:gd name="connsiteX24" fmla="*/ 3343219 w 6698900"/>
              <a:gd name="connsiteY24" fmla="*/ 6850530 h 6853997"/>
              <a:gd name="connsiteX25" fmla="*/ 3438259 w 6698900"/>
              <a:gd name="connsiteY25" fmla="*/ 6850530 h 6853997"/>
              <a:gd name="connsiteX26" fmla="*/ 4138244 w 6698900"/>
              <a:gd name="connsiteY26" fmla="*/ 6610492 h 6853997"/>
              <a:gd name="connsiteX27" fmla="*/ 4138244 w 6698900"/>
              <a:gd name="connsiteY27" fmla="*/ 6473466 h 6853997"/>
              <a:gd name="connsiteX28" fmla="*/ 4431321 w 6698900"/>
              <a:gd name="connsiteY28" fmla="*/ 6473466 h 6853997"/>
              <a:gd name="connsiteX29" fmla="*/ 4431321 w 6698900"/>
              <a:gd name="connsiteY29" fmla="*/ 6424639 h 6853997"/>
              <a:gd name="connsiteX30" fmla="*/ 4075442 w 6698900"/>
              <a:gd name="connsiteY30" fmla="*/ 6424639 h 6853997"/>
              <a:gd name="connsiteX31" fmla="*/ 4075442 w 6698900"/>
              <a:gd name="connsiteY31" fmla="*/ 6850522 h 6853997"/>
              <a:gd name="connsiteX32" fmla="*/ 4431321 w 6698900"/>
              <a:gd name="connsiteY32" fmla="*/ 6850522 h 6853997"/>
              <a:gd name="connsiteX33" fmla="*/ 4431321 w 6698900"/>
              <a:gd name="connsiteY33" fmla="*/ 6801720 h 6853997"/>
              <a:gd name="connsiteX34" fmla="*/ 4138244 w 6698900"/>
              <a:gd name="connsiteY34" fmla="*/ 6801720 h 6853997"/>
              <a:gd name="connsiteX35" fmla="*/ 4138244 w 6698900"/>
              <a:gd name="connsiteY35" fmla="*/ 6653365 h 6853997"/>
              <a:gd name="connsiteX36" fmla="*/ 4418761 w 6698900"/>
              <a:gd name="connsiteY36" fmla="*/ 6653365 h 6853997"/>
              <a:gd name="connsiteX37" fmla="*/ 4418761 w 6698900"/>
              <a:gd name="connsiteY37" fmla="*/ 6610492 h 6853997"/>
              <a:gd name="connsiteX38" fmla="*/ 4138244 w 6698900"/>
              <a:gd name="connsiteY38" fmla="*/ 6610492 h 6853997"/>
              <a:gd name="connsiteX39" fmla="*/ 3985199 w 6698900"/>
              <a:gd name="connsiteY39" fmla="*/ 6637581 h 6853997"/>
              <a:gd name="connsiteX40" fmla="*/ 3745965 w 6698900"/>
              <a:gd name="connsiteY40" fmla="*/ 6637581 h 6853997"/>
              <a:gd name="connsiteX41" fmla="*/ 3745965 w 6698900"/>
              <a:gd name="connsiteY41" fmla="*/ 6686424 h 6853997"/>
              <a:gd name="connsiteX42" fmla="*/ 3922406 w 6698900"/>
              <a:gd name="connsiteY42" fmla="*/ 6686424 h 6853997"/>
              <a:gd name="connsiteX43" fmla="*/ 3922406 w 6698900"/>
              <a:gd name="connsiteY43" fmla="*/ 6732973 h 6853997"/>
              <a:gd name="connsiteX44" fmla="*/ 3788779 w 6698900"/>
              <a:gd name="connsiteY44" fmla="*/ 6808252 h 6853997"/>
              <a:gd name="connsiteX45" fmla="*/ 3729745 w 6698900"/>
              <a:gd name="connsiteY45" fmla="*/ 6808252 h 6853997"/>
              <a:gd name="connsiteX46" fmla="*/ 3590910 w 6698900"/>
              <a:gd name="connsiteY46" fmla="*/ 6711955 h 6853997"/>
              <a:gd name="connsiteX47" fmla="*/ 3590910 w 6698900"/>
              <a:gd name="connsiteY47" fmla="*/ 6575113 h 6853997"/>
              <a:gd name="connsiteX48" fmla="*/ 3728238 w 6698900"/>
              <a:gd name="connsiteY48" fmla="*/ 6466968 h 6853997"/>
              <a:gd name="connsiteX49" fmla="*/ 3805719 w 6698900"/>
              <a:gd name="connsiteY49" fmla="*/ 6466968 h 6853997"/>
              <a:gd name="connsiteX50" fmla="*/ 3920865 w 6698900"/>
              <a:gd name="connsiteY50" fmla="*/ 6524587 h 6853997"/>
              <a:gd name="connsiteX51" fmla="*/ 3920865 w 6698900"/>
              <a:gd name="connsiteY51" fmla="*/ 6549021 h 6853997"/>
              <a:gd name="connsiteX52" fmla="*/ 3983608 w 6698900"/>
              <a:gd name="connsiteY52" fmla="*/ 6549021 h 6853997"/>
              <a:gd name="connsiteX53" fmla="*/ 3983608 w 6698900"/>
              <a:gd name="connsiteY53" fmla="*/ 6516079 h 6853997"/>
              <a:gd name="connsiteX54" fmla="*/ 3835965 w 6698900"/>
              <a:gd name="connsiteY54" fmla="*/ 6421240 h 6853997"/>
              <a:gd name="connsiteX55" fmla="*/ 3690607 w 6698900"/>
              <a:gd name="connsiteY55" fmla="*/ 6421240 h 6853997"/>
              <a:gd name="connsiteX56" fmla="*/ 3528159 w 6698900"/>
              <a:gd name="connsiteY56" fmla="*/ 6569452 h 6853997"/>
              <a:gd name="connsiteX57" fmla="*/ 3528159 w 6698900"/>
              <a:gd name="connsiteY57" fmla="*/ 6701203 h 6853997"/>
              <a:gd name="connsiteX58" fmla="*/ 3740756 w 6698900"/>
              <a:gd name="connsiteY58" fmla="*/ 6853997 h 6853997"/>
              <a:gd name="connsiteX59" fmla="*/ 3801289 w 6698900"/>
              <a:gd name="connsiteY59" fmla="*/ 6853997 h 6853997"/>
              <a:gd name="connsiteX60" fmla="*/ 3985158 w 6698900"/>
              <a:gd name="connsiteY60" fmla="*/ 6730168 h 6853997"/>
              <a:gd name="connsiteX61" fmla="*/ 3985158 w 6698900"/>
              <a:gd name="connsiteY61" fmla="*/ 6637581 h 6853997"/>
              <a:gd name="connsiteX62" fmla="*/ 5770063 w 6698900"/>
              <a:gd name="connsiteY62" fmla="*/ -1 h 6853997"/>
              <a:gd name="connsiteX63" fmla="*/ 3349449 w 6698900"/>
              <a:gd name="connsiteY63" fmla="*/ 5044598 h 6853997"/>
              <a:gd name="connsiteX64" fmla="*/ 928834 w 6698900"/>
              <a:gd name="connsiteY64" fmla="*/ -1 h 6853997"/>
              <a:gd name="connsiteX65" fmla="*/ -2 w 6698900"/>
              <a:gd name="connsiteY65" fmla="*/ -1 h 6853997"/>
              <a:gd name="connsiteX66" fmla="*/ 2877176 w 6698900"/>
              <a:gd name="connsiteY66" fmla="*/ 5995977 h 6853997"/>
              <a:gd name="connsiteX67" fmla="*/ 3821805 w 6698900"/>
              <a:gd name="connsiteY67" fmla="*/ 5995977 h 6853997"/>
              <a:gd name="connsiteX68" fmla="*/ 6698899 w 6698900"/>
              <a:gd name="connsiteY68" fmla="*/ -1 h 6853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698900" h="6853997">
                <a:moveTo>
                  <a:pt x="2751178" y="6424639"/>
                </a:moveTo>
                <a:lnTo>
                  <a:pt x="2550487" y="6850522"/>
                </a:lnTo>
                <a:lnTo>
                  <a:pt x="2469699" y="6850522"/>
                </a:lnTo>
                <a:lnTo>
                  <a:pt x="2267576" y="6424639"/>
                </a:lnTo>
                <a:lnTo>
                  <a:pt x="2334775" y="6424639"/>
                </a:lnTo>
                <a:lnTo>
                  <a:pt x="2508996" y="6804249"/>
                </a:lnTo>
                <a:lnTo>
                  <a:pt x="2511232" y="6804249"/>
                </a:lnTo>
                <a:lnTo>
                  <a:pt x="2683980" y="6424639"/>
                </a:lnTo>
                <a:lnTo>
                  <a:pt x="2751161" y="6424639"/>
                </a:lnTo>
                <a:moveTo>
                  <a:pt x="2806553" y="6850522"/>
                </a:moveTo>
                <a:lnTo>
                  <a:pt x="2869355" y="6850522"/>
                </a:lnTo>
                <a:lnTo>
                  <a:pt x="2869355" y="6424631"/>
                </a:lnTo>
                <a:lnTo>
                  <a:pt x="2806553" y="6424631"/>
                </a:lnTo>
                <a:close/>
                <a:moveTo>
                  <a:pt x="3438243" y="6850522"/>
                </a:moveTo>
                <a:lnTo>
                  <a:pt x="3438243" y="6424639"/>
                </a:lnTo>
                <a:lnTo>
                  <a:pt x="3375490" y="6424639"/>
                </a:lnTo>
                <a:lnTo>
                  <a:pt x="3375490" y="6804249"/>
                </a:lnTo>
                <a:lnTo>
                  <a:pt x="3374000" y="6804249"/>
                </a:lnTo>
                <a:lnTo>
                  <a:pt x="3056221" y="6424639"/>
                </a:lnTo>
                <a:lnTo>
                  <a:pt x="2960586" y="6424639"/>
                </a:lnTo>
                <a:lnTo>
                  <a:pt x="2960586" y="6850522"/>
                </a:lnTo>
                <a:lnTo>
                  <a:pt x="3023329" y="6850522"/>
                </a:lnTo>
                <a:lnTo>
                  <a:pt x="3023329" y="6473793"/>
                </a:lnTo>
                <a:lnTo>
                  <a:pt x="3024811" y="6473793"/>
                </a:lnTo>
                <a:lnTo>
                  <a:pt x="3343219" y="6850530"/>
                </a:lnTo>
                <a:lnTo>
                  <a:pt x="3438259" y="6850530"/>
                </a:lnTo>
                <a:moveTo>
                  <a:pt x="4138244" y="6610492"/>
                </a:moveTo>
                <a:lnTo>
                  <a:pt x="4138244" y="6473466"/>
                </a:lnTo>
                <a:lnTo>
                  <a:pt x="4431321" y="6473466"/>
                </a:lnTo>
                <a:lnTo>
                  <a:pt x="4431321" y="6424639"/>
                </a:lnTo>
                <a:lnTo>
                  <a:pt x="4075442" y="6424639"/>
                </a:lnTo>
                <a:lnTo>
                  <a:pt x="4075442" y="6850522"/>
                </a:lnTo>
                <a:lnTo>
                  <a:pt x="4431321" y="6850522"/>
                </a:lnTo>
                <a:lnTo>
                  <a:pt x="4431321" y="6801720"/>
                </a:lnTo>
                <a:lnTo>
                  <a:pt x="4138244" y="6801720"/>
                </a:lnTo>
                <a:lnTo>
                  <a:pt x="4138244" y="6653365"/>
                </a:lnTo>
                <a:lnTo>
                  <a:pt x="4418761" y="6653365"/>
                </a:lnTo>
                <a:lnTo>
                  <a:pt x="4418761" y="6610492"/>
                </a:lnTo>
                <a:lnTo>
                  <a:pt x="4138244" y="6610492"/>
                </a:lnTo>
                <a:moveTo>
                  <a:pt x="3985199" y="6637581"/>
                </a:moveTo>
                <a:lnTo>
                  <a:pt x="3745965" y="6637581"/>
                </a:lnTo>
                <a:lnTo>
                  <a:pt x="3745965" y="6686424"/>
                </a:lnTo>
                <a:lnTo>
                  <a:pt x="3922406" y="6686424"/>
                </a:lnTo>
                <a:lnTo>
                  <a:pt x="3922406" y="6732973"/>
                </a:lnTo>
                <a:cubicBezTo>
                  <a:pt x="3922406" y="6793531"/>
                  <a:pt x="3898784" y="6808252"/>
                  <a:pt x="3788779" y="6808252"/>
                </a:cubicBezTo>
                <a:lnTo>
                  <a:pt x="3729745" y="6808252"/>
                </a:lnTo>
                <a:cubicBezTo>
                  <a:pt x="3626331" y="6808252"/>
                  <a:pt x="3590910" y="6784714"/>
                  <a:pt x="3590910" y="6711955"/>
                </a:cubicBezTo>
                <a:lnTo>
                  <a:pt x="3590910" y="6575113"/>
                </a:lnTo>
                <a:cubicBezTo>
                  <a:pt x="3590910" y="6490213"/>
                  <a:pt x="3608638" y="6466968"/>
                  <a:pt x="3728238" y="6466968"/>
                </a:cubicBezTo>
                <a:lnTo>
                  <a:pt x="3805719" y="6466968"/>
                </a:lnTo>
                <a:cubicBezTo>
                  <a:pt x="3895761" y="6466968"/>
                  <a:pt x="3920865" y="6483598"/>
                  <a:pt x="3920865" y="6524587"/>
                </a:cubicBezTo>
                <a:lnTo>
                  <a:pt x="3920865" y="6549021"/>
                </a:lnTo>
                <a:lnTo>
                  <a:pt x="3983608" y="6549021"/>
                </a:lnTo>
                <a:lnTo>
                  <a:pt x="3983608" y="6516079"/>
                </a:lnTo>
                <a:cubicBezTo>
                  <a:pt x="3983608" y="6447348"/>
                  <a:pt x="3919416" y="6421240"/>
                  <a:pt x="3835965" y="6421240"/>
                </a:cubicBezTo>
                <a:lnTo>
                  <a:pt x="3690607" y="6421240"/>
                </a:lnTo>
                <a:cubicBezTo>
                  <a:pt x="3596044" y="6421240"/>
                  <a:pt x="3528159" y="6454139"/>
                  <a:pt x="3528159" y="6569452"/>
                </a:cubicBezTo>
                <a:lnTo>
                  <a:pt x="3528159" y="6701203"/>
                </a:lnTo>
                <a:cubicBezTo>
                  <a:pt x="3528159" y="6832954"/>
                  <a:pt x="3593079" y="6853997"/>
                  <a:pt x="3740756" y="6853997"/>
                </a:cubicBezTo>
                <a:lnTo>
                  <a:pt x="3801289" y="6853997"/>
                </a:lnTo>
                <a:cubicBezTo>
                  <a:pt x="3926785" y="6853997"/>
                  <a:pt x="3985158" y="6830132"/>
                  <a:pt x="3985158" y="6730168"/>
                </a:cubicBezTo>
                <a:lnTo>
                  <a:pt x="3985158" y="6637581"/>
                </a:lnTo>
                <a:moveTo>
                  <a:pt x="5770063" y="-1"/>
                </a:moveTo>
                <a:lnTo>
                  <a:pt x="3349449" y="5044598"/>
                </a:lnTo>
                <a:lnTo>
                  <a:pt x="928834" y="-1"/>
                </a:lnTo>
                <a:lnTo>
                  <a:pt x="-2" y="-1"/>
                </a:lnTo>
                <a:lnTo>
                  <a:pt x="2877176" y="5995977"/>
                </a:lnTo>
                <a:lnTo>
                  <a:pt x="3821805" y="5995977"/>
                </a:lnTo>
                <a:lnTo>
                  <a:pt x="6698899" y="-1"/>
                </a:lnTo>
                <a:close/>
              </a:path>
            </a:pathLst>
          </a:custGeom>
          <a:solidFill>
            <a:schemeClr val="bg1"/>
          </a:solidFill>
          <a:ln w="8370" cap="flat">
            <a:noFill/>
            <a:prstDash val="solid"/>
            <a:miter/>
          </a:ln>
        </p:spPr>
        <p:txBody>
          <a:bodyPr rtlCol="0" anchor="ctr"/>
          <a:lstStyle/>
          <a:p>
            <a:endParaRPr lang="sv-SE" dirty="0"/>
          </a:p>
        </p:txBody>
      </p:sp>
    </p:spTree>
    <p:extLst>
      <p:ext uri="{BB962C8B-B14F-4D97-AF65-F5344CB8AC3E}">
        <p14:creationId xmlns:p14="http://schemas.microsoft.com/office/powerpoint/2010/main" val="3009762663"/>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Date Placeholder 1"/>
          <p:cNvSpPr>
            <a:spLocks noGrp="1"/>
          </p:cNvSpPr>
          <p:nvPr>
            <p:ph type="dt" sz="half" idx="14"/>
          </p:nvPr>
        </p:nvSpPr>
        <p:spPr/>
        <p:txBody>
          <a:bodyPr/>
          <a:lstStyle/>
          <a:p>
            <a:r>
              <a:rPr lang="sv-SE" dirty="0"/>
              <a:t>7 mars 2022</a:t>
            </a:r>
          </a:p>
        </p:txBody>
      </p:sp>
      <p:sp>
        <p:nvSpPr>
          <p:cNvPr id="3" name="Footer Placeholder 2"/>
          <p:cNvSpPr>
            <a:spLocks noGrp="1"/>
          </p:cNvSpPr>
          <p:nvPr>
            <p:ph type="ftr" sz="quarter" idx="15"/>
          </p:nvPr>
        </p:nvSpPr>
        <p:spPr/>
        <p:txBody>
          <a:bodyPr/>
          <a:lstStyle/>
          <a:p>
            <a:r>
              <a:rPr lang="sv-SE"/>
              <a:t>Footer Lorem ipsum dolor sit amet</a:t>
            </a:r>
            <a:endParaRPr lang="sv-SE" dirty="0"/>
          </a:p>
        </p:txBody>
      </p:sp>
      <p:sp>
        <p:nvSpPr>
          <p:cNvPr id="6" name="Slide Number Placeholder 5"/>
          <p:cNvSpPr>
            <a:spLocks noGrp="1"/>
          </p:cNvSpPr>
          <p:nvPr>
            <p:ph type="sldNum" sz="quarter" idx="16"/>
          </p:nvPr>
        </p:nvSpPr>
        <p:spPr/>
        <p:txBody>
          <a:bodyPr/>
          <a:lstStyle/>
          <a:p>
            <a:fld id="{68468C2E-472A-43C3-926E-5A5CF00B7762}" type="slidenum">
              <a:rPr lang="sv-SE" smtClean="0"/>
              <a:pPr/>
              <a:t>‹#›</a:t>
            </a:fld>
            <a:endParaRPr lang="sv-SE" dirty="0"/>
          </a:p>
        </p:txBody>
      </p:sp>
      <p:sp>
        <p:nvSpPr>
          <p:cNvPr id="7" name="Title 6"/>
          <p:cNvSpPr>
            <a:spLocks noGrp="1"/>
          </p:cNvSpPr>
          <p:nvPr>
            <p:ph type="title" hasCustomPrompt="1"/>
          </p:nvPr>
        </p:nvSpPr>
        <p:spPr/>
        <p:txBody>
          <a:bodyPr/>
          <a:lstStyle/>
          <a:p>
            <a:r>
              <a:rPr lang="sv-SE"/>
              <a:t>Click to add title</a:t>
            </a:r>
            <a:endParaRPr lang="sv-SE" dirty="0"/>
          </a:p>
        </p:txBody>
      </p:sp>
      <p:sp>
        <p:nvSpPr>
          <p:cNvPr id="8" name="Content Placeholder 4"/>
          <p:cNvSpPr>
            <a:spLocks noGrp="1"/>
          </p:cNvSpPr>
          <p:nvPr>
            <p:ph sz="quarter" idx="13" hasCustomPrompt="1"/>
          </p:nvPr>
        </p:nvSpPr>
        <p:spPr>
          <a:xfrm>
            <a:off x="1631950" y="1884897"/>
            <a:ext cx="8928100" cy="3992027"/>
          </a:xfrm>
        </p:spPr>
        <p:txBody>
          <a:bodyPr>
            <a:noAutofit/>
          </a:bodyPr>
          <a:lstStyle>
            <a:lvl1pPr marL="357188" indent="-357188">
              <a:buClr>
                <a:schemeClr val="bg2"/>
              </a:buClr>
              <a:buFont typeface="+mj-lt"/>
              <a:buAutoNum type="romanUcPeriod"/>
              <a:defRPr sz="1600">
                <a:solidFill>
                  <a:schemeClr val="bg2"/>
                </a:solidFill>
              </a:defRPr>
            </a:lvl1pPr>
            <a:lvl2pPr marL="808038" indent="-360363">
              <a:buFont typeface="+mj-lt"/>
              <a:buAutoNum type="romanUcPeriod"/>
              <a:defRPr/>
            </a:lvl2pPr>
            <a:lvl3pPr marL="1254125" indent="-271463">
              <a:buFont typeface="+mj-lt"/>
              <a:buAutoNum type="romanUcPeriod"/>
              <a:defRPr/>
            </a:lvl3pPr>
            <a:lvl4pPr marL="1063512" indent="-342900">
              <a:buFont typeface="+mj-lt"/>
              <a:buAutoNum type="romanUcPeriod"/>
              <a:defRPr/>
            </a:lvl4pPr>
            <a:lvl5pPr marL="1243512" indent="-342900">
              <a:buFont typeface="+mj-lt"/>
              <a:buAutoNum type="romanUcPeriod"/>
              <a:defRPr/>
            </a:lvl5pPr>
          </a:lstStyle>
          <a:p>
            <a:pPr lvl="0"/>
            <a:r>
              <a:rPr lang="sv-SE"/>
              <a:t>Click to edit Chapter name</a:t>
            </a:r>
          </a:p>
          <a:p>
            <a:pPr lvl="1"/>
            <a:r>
              <a:rPr lang="sv-SE"/>
              <a:t>Level 2</a:t>
            </a:r>
          </a:p>
          <a:p>
            <a:pPr lvl="2"/>
            <a:r>
              <a:rPr lang="sv-SE"/>
              <a:t>Level 3</a:t>
            </a:r>
            <a:endParaRPr lang="sv-SE" dirty="0"/>
          </a:p>
        </p:txBody>
      </p:sp>
    </p:spTree>
    <p:extLst>
      <p:ext uri="{BB962C8B-B14F-4D97-AF65-F5344CB8AC3E}">
        <p14:creationId xmlns:p14="http://schemas.microsoft.com/office/powerpoint/2010/main" val="4011490925"/>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slide">
    <p:bg>
      <p:bgPr>
        <a:solidFill>
          <a:schemeClr val="bg1"/>
        </a:solidFill>
        <a:effectLst/>
      </p:bgPr>
    </p:bg>
    <p:spTree>
      <p:nvGrpSpPr>
        <p:cNvPr id="1" name=""/>
        <p:cNvGrpSpPr/>
        <p:nvPr/>
      </p:nvGrpSpPr>
      <p:grpSpPr>
        <a:xfrm>
          <a:off x="0" y="0"/>
          <a:ext cx="0" cy="0"/>
          <a:chOff x="0" y="0"/>
          <a:chExt cx="0" cy="0"/>
        </a:xfrm>
      </p:grpSpPr>
      <p:sp>
        <p:nvSpPr>
          <p:cNvPr id="10" name="Text Placeholder 4"/>
          <p:cNvSpPr>
            <a:spLocks noGrp="1"/>
          </p:cNvSpPr>
          <p:nvPr>
            <p:ph type="body" sz="quarter" idx="14" hasCustomPrompt="1"/>
          </p:nvPr>
        </p:nvSpPr>
        <p:spPr>
          <a:xfrm>
            <a:off x="1631950" y="1773238"/>
            <a:ext cx="8928100" cy="505342"/>
          </a:xfrm>
        </p:spPr>
        <p:txBody>
          <a:bodyPr rIns="0" anchor="ctr"/>
          <a:lstStyle>
            <a:lvl1pPr marL="0" indent="0" algn="ctr">
              <a:buFontTx/>
              <a:buNone/>
              <a:defRPr sz="2000" b="0" i="1">
                <a:solidFill>
                  <a:schemeClr val="bg2"/>
                </a:solidFill>
                <a:latin typeface="+mj-lt"/>
              </a:defRPr>
            </a:lvl1pPr>
          </a:lstStyle>
          <a:p>
            <a:pPr lvl="0"/>
            <a:r>
              <a:rPr lang="sv-SE"/>
              <a:t>Subtitle</a:t>
            </a:r>
            <a:endParaRPr lang="sv-SE" dirty="0"/>
          </a:p>
        </p:txBody>
      </p:sp>
      <p:sp>
        <p:nvSpPr>
          <p:cNvPr id="5" name="Content Placeholder 4"/>
          <p:cNvSpPr>
            <a:spLocks noGrp="1"/>
          </p:cNvSpPr>
          <p:nvPr>
            <p:ph sz="quarter" idx="13" hasCustomPrompt="1"/>
          </p:nvPr>
        </p:nvSpPr>
        <p:spPr>
          <a:xfrm>
            <a:off x="1631950" y="2349500"/>
            <a:ext cx="8928100" cy="352742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baseline="0"/>
            </a:lvl6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 name="Date Placeholder 1"/>
          <p:cNvSpPr>
            <a:spLocks noGrp="1"/>
          </p:cNvSpPr>
          <p:nvPr>
            <p:ph type="dt" sz="half" idx="15"/>
          </p:nvPr>
        </p:nvSpPr>
        <p:spPr/>
        <p:txBody>
          <a:bodyPr/>
          <a:lstStyle/>
          <a:p>
            <a:r>
              <a:rPr lang="sv-SE"/>
              <a:t>7 mars 2022</a:t>
            </a:r>
            <a:endParaRPr lang="sv-SE" dirty="0"/>
          </a:p>
        </p:txBody>
      </p:sp>
      <p:sp>
        <p:nvSpPr>
          <p:cNvPr id="3" name="Footer Placeholder 2"/>
          <p:cNvSpPr>
            <a:spLocks noGrp="1"/>
          </p:cNvSpPr>
          <p:nvPr>
            <p:ph type="ftr" sz="quarter" idx="16"/>
          </p:nvPr>
        </p:nvSpPr>
        <p:spPr/>
        <p:txBody>
          <a:bodyPr/>
          <a:lstStyle/>
          <a:p>
            <a:r>
              <a:rPr lang="sv-SE"/>
              <a:t>Footer Lorem ipsum dolor sit amet</a:t>
            </a:r>
            <a:endParaRPr lang="sv-SE" dirty="0"/>
          </a:p>
        </p:txBody>
      </p:sp>
      <p:sp>
        <p:nvSpPr>
          <p:cNvPr id="6" name="Slide Number Placeholder 5"/>
          <p:cNvSpPr>
            <a:spLocks noGrp="1"/>
          </p:cNvSpPr>
          <p:nvPr>
            <p:ph type="sldNum" sz="quarter" idx="17"/>
          </p:nvPr>
        </p:nvSpPr>
        <p:spPr/>
        <p:txBody>
          <a:bodyPr/>
          <a:lstStyle/>
          <a:p>
            <a:fld id="{68468C2E-472A-43C3-926E-5A5CF00B7762}" type="slidenum">
              <a:rPr lang="sv-SE" smtClean="0"/>
              <a:pPr/>
              <a:t>‹#›</a:t>
            </a:fld>
            <a:endParaRPr lang="sv-SE" dirty="0"/>
          </a:p>
        </p:txBody>
      </p:sp>
      <p:sp>
        <p:nvSpPr>
          <p:cNvPr id="7" name="Title 6"/>
          <p:cNvSpPr>
            <a:spLocks noGrp="1"/>
          </p:cNvSpPr>
          <p:nvPr>
            <p:ph type="title" hasCustomPrompt="1"/>
          </p:nvPr>
        </p:nvSpPr>
        <p:spPr/>
        <p:txBody>
          <a:bodyPr/>
          <a:lstStyle>
            <a:lvl1pPr>
              <a:defRPr>
                <a:solidFill>
                  <a:schemeClr val="bg2"/>
                </a:solidFill>
              </a:defRPr>
            </a:lvl1pPr>
          </a:lstStyle>
          <a:p>
            <a:r>
              <a:rPr lang="sv-SE"/>
              <a:t>Click to add title</a:t>
            </a:r>
            <a:endParaRPr lang="sv-SE" dirty="0"/>
          </a:p>
        </p:txBody>
      </p:sp>
    </p:spTree>
    <p:extLst>
      <p:ext uri="{BB962C8B-B14F-4D97-AF65-F5344CB8AC3E}">
        <p14:creationId xmlns:p14="http://schemas.microsoft.com/office/powerpoint/2010/main" val="2069597534"/>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with two columns">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1631949" y="1773238"/>
            <a:ext cx="8928101" cy="503634"/>
          </a:xfrm>
        </p:spPr>
        <p:txBody>
          <a:bodyPr rIns="0" anchor="ctr">
            <a:noAutofit/>
          </a:bodyPr>
          <a:lstStyle>
            <a:lvl1pPr marL="0" indent="0" algn="ctr">
              <a:buFontTx/>
              <a:buNone/>
              <a:defRPr sz="2000" b="0" i="1">
                <a:solidFill>
                  <a:schemeClr val="bg2"/>
                </a:solidFill>
                <a:latin typeface="+mj-lt"/>
              </a:defRPr>
            </a:lvl1pPr>
          </a:lstStyle>
          <a:p>
            <a:pPr lvl="0"/>
            <a:r>
              <a:rPr lang="sv-SE"/>
              <a:t>Subtitle</a:t>
            </a:r>
            <a:endParaRPr lang="sv-SE" dirty="0"/>
          </a:p>
        </p:txBody>
      </p:sp>
      <p:sp>
        <p:nvSpPr>
          <p:cNvPr id="3" name="Text Placeholder 2"/>
          <p:cNvSpPr>
            <a:spLocks noGrp="1"/>
          </p:cNvSpPr>
          <p:nvPr>
            <p:ph type="body" sz="quarter" idx="16" hasCustomPrompt="1"/>
          </p:nvPr>
        </p:nvSpPr>
        <p:spPr>
          <a:xfrm>
            <a:off x="1631769" y="2348431"/>
            <a:ext cx="4319769" cy="396000"/>
          </a:xfrm>
          <a:prstGeom prst="rect">
            <a:avLst/>
          </a:prstGeom>
          <a:noFill/>
          <a:ln>
            <a:noFill/>
          </a:ln>
        </p:spPr>
        <p:txBody>
          <a:bodyPr lIns="0" rIns="0" anchor="ctr" anchorCtr="0">
            <a:noAutofit/>
          </a:bodyPr>
          <a:lstStyle>
            <a:lvl1pPr marL="0" indent="0" algn="l">
              <a:buFontTx/>
              <a:buNone/>
              <a:defRPr sz="1800" b="1" baseline="0">
                <a:solidFill>
                  <a:schemeClr val="bg2"/>
                </a:solidFill>
              </a:defRPr>
            </a:lvl1pPr>
          </a:lstStyle>
          <a:p>
            <a:pPr lvl="0"/>
            <a:r>
              <a:rPr lang="sv-SE"/>
              <a:t>Click to add heading</a:t>
            </a:r>
            <a:endParaRPr lang="sv-SE" dirty="0"/>
          </a:p>
        </p:txBody>
      </p:sp>
      <p:sp>
        <p:nvSpPr>
          <p:cNvPr id="10" name="Content Placeholder 4"/>
          <p:cNvSpPr>
            <a:spLocks noGrp="1"/>
          </p:cNvSpPr>
          <p:nvPr>
            <p:ph sz="quarter" idx="14" hasCustomPrompt="1"/>
          </p:nvPr>
        </p:nvSpPr>
        <p:spPr>
          <a:xfrm>
            <a:off x="1631949" y="2780479"/>
            <a:ext cx="4320614" cy="3096446"/>
          </a:xfrm>
        </p:spPr>
        <p:txBody>
          <a:bodyPr>
            <a:noAutofit/>
          </a:bodyPr>
          <a:lstStyle>
            <a:lvl1pPr>
              <a:defRPr sz="16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12" name="Text Placeholder 2"/>
          <p:cNvSpPr>
            <a:spLocks noGrp="1"/>
          </p:cNvSpPr>
          <p:nvPr>
            <p:ph type="body" sz="quarter" idx="17" hasCustomPrompt="1"/>
          </p:nvPr>
        </p:nvSpPr>
        <p:spPr>
          <a:xfrm>
            <a:off x="6240463" y="2348431"/>
            <a:ext cx="4319587" cy="396000"/>
          </a:xfrm>
          <a:prstGeom prst="rect">
            <a:avLst/>
          </a:prstGeom>
          <a:noFill/>
          <a:ln>
            <a:noFill/>
          </a:ln>
        </p:spPr>
        <p:txBody>
          <a:bodyPr lIns="0" rIns="0" anchor="ctr" anchorCtr="0">
            <a:noAutofit/>
          </a:bodyPr>
          <a:lstStyle>
            <a:lvl1pPr marL="0" indent="0" algn="l">
              <a:buFontTx/>
              <a:buNone/>
              <a:defRPr sz="1800" b="1">
                <a:solidFill>
                  <a:schemeClr val="bg2"/>
                </a:solidFill>
              </a:defRPr>
            </a:lvl1pPr>
          </a:lstStyle>
          <a:p>
            <a:pPr lvl="0"/>
            <a:r>
              <a:rPr lang="sv-SE"/>
              <a:t>Click to add heading</a:t>
            </a:r>
            <a:endParaRPr lang="sv-SE" dirty="0"/>
          </a:p>
        </p:txBody>
      </p:sp>
      <p:sp>
        <p:nvSpPr>
          <p:cNvPr id="11" name="Content Placeholder 4"/>
          <p:cNvSpPr>
            <a:spLocks noGrp="1"/>
          </p:cNvSpPr>
          <p:nvPr>
            <p:ph sz="quarter" idx="15" hasCustomPrompt="1"/>
          </p:nvPr>
        </p:nvSpPr>
        <p:spPr>
          <a:xfrm>
            <a:off x="6239429" y="2780479"/>
            <a:ext cx="4320432" cy="3096446"/>
          </a:xfrm>
        </p:spPr>
        <p:txBody>
          <a:bodyPr>
            <a:noAutofit/>
          </a:bodyPr>
          <a:lstStyle>
            <a:lvl1pPr>
              <a:defRPr sz="1600">
                <a:solidFill>
                  <a:schemeClr val="bg2"/>
                </a:solidFill>
              </a:defRPr>
            </a:lvl1pPr>
            <a:lvl2pPr>
              <a:defRPr sz="1600">
                <a:solidFill>
                  <a:schemeClr val="bg2"/>
                </a:solidFill>
              </a:defRPr>
            </a:lvl2pPr>
            <a:lvl3pPr>
              <a:defRPr sz="1400">
                <a:solidFill>
                  <a:schemeClr val="bg2"/>
                </a:solidFill>
              </a:defRPr>
            </a:lvl3pPr>
            <a:lvl4pPr>
              <a:defRPr sz="1400">
                <a:solidFill>
                  <a:schemeClr val="bg2"/>
                </a:solidFill>
              </a:defRPr>
            </a:lvl4pPr>
            <a:lvl5pPr>
              <a:defRPr sz="1400">
                <a:solidFill>
                  <a:schemeClr val="bg2"/>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 name="Title 1"/>
          <p:cNvSpPr>
            <a:spLocks noGrp="1"/>
          </p:cNvSpPr>
          <p:nvPr>
            <p:ph type="title" hasCustomPrompt="1"/>
          </p:nvPr>
        </p:nvSpPr>
        <p:spPr/>
        <p:txBody>
          <a:bodyPr/>
          <a:lstStyle>
            <a:lvl1pPr>
              <a:defRPr>
                <a:solidFill>
                  <a:schemeClr val="bg2"/>
                </a:solidFill>
              </a:defRPr>
            </a:lvl1pPr>
          </a:lstStyle>
          <a:p>
            <a:r>
              <a:rPr lang="sv-SE"/>
              <a:t>Click to add title</a:t>
            </a:r>
            <a:endParaRPr lang="sv-SE" dirty="0"/>
          </a:p>
        </p:txBody>
      </p:sp>
      <p:sp>
        <p:nvSpPr>
          <p:cNvPr id="4" name="Date Placeholder 3"/>
          <p:cNvSpPr>
            <a:spLocks noGrp="1"/>
          </p:cNvSpPr>
          <p:nvPr>
            <p:ph type="dt" sz="half" idx="18"/>
          </p:nvPr>
        </p:nvSpPr>
        <p:spPr/>
        <p:txBody>
          <a:bodyPr/>
          <a:lstStyle/>
          <a:p>
            <a:r>
              <a:rPr lang="sv-SE"/>
              <a:t>7 mars 2022</a:t>
            </a:r>
            <a:endParaRPr lang="sv-SE" dirty="0"/>
          </a:p>
        </p:txBody>
      </p:sp>
      <p:sp>
        <p:nvSpPr>
          <p:cNvPr id="6" name="Footer Placeholder 5"/>
          <p:cNvSpPr>
            <a:spLocks noGrp="1"/>
          </p:cNvSpPr>
          <p:nvPr>
            <p:ph type="ftr" sz="quarter" idx="19"/>
          </p:nvPr>
        </p:nvSpPr>
        <p:spPr/>
        <p:txBody>
          <a:bodyPr/>
          <a:lstStyle/>
          <a:p>
            <a:r>
              <a:rPr lang="sv-SE"/>
              <a:t>Footer Lorem ipsum dolor sit amet</a:t>
            </a:r>
            <a:endParaRPr lang="sv-SE" dirty="0"/>
          </a:p>
        </p:txBody>
      </p:sp>
      <p:sp>
        <p:nvSpPr>
          <p:cNvPr id="7" name="Slide Number Placeholder 6"/>
          <p:cNvSpPr>
            <a:spLocks noGrp="1"/>
          </p:cNvSpPr>
          <p:nvPr>
            <p:ph type="sldNum" sz="quarter" idx="20"/>
          </p:nvPr>
        </p:nvSpPr>
        <p:spPr/>
        <p:txBody>
          <a:bodyPr/>
          <a:lstStyle/>
          <a:p>
            <a:fld id="{68468C2E-472A-43C3-926E-5A5CF00B7762}" type="slidenum">
              <a:rPr lang="sv-SE" smtClean="0"/>
              <a:pPr/>
              <a:t>‹#›</a:t>
            </a:fld>
            <a:endParaRPr lang="sv-SE" dirty="0"/>
          </a:p>
        </p:txBody>
      </p:sp>
    </p:spTree>
    <p:extLst>
      <p:ext uri="{BB962C8B-B14F-4D97-AF65-F5344CB8AC3E}">
        <p14:creationId xmlns:p14="http://schemas.microsoft.com/office/powerpoint/2010/main" val="3245628274"/>
      </p:ext>
    </p:extLst>
  </p:cSld>
  <p:clrMapOvr>
    <a:masterClrMapping/>
  </p:clrMapOvr>
  <p:hf hdr="0" ftr="0"/>
  <p:extLst>
    <p:ext uri="{DCECCB84-F9BA-43D5-87BE-67443E8EF086}">
      <p15:sldGuideLst xmlns:p15="http://schemas.microsoft.com/office/powerpoint/2012/main">
        <p15:guide id="1" pos="3931" userDrawn="1">
          <p15:clr>
            <a:srgbClr val="FBAE40"/>
          </p15:clr>
        </p15:guide>
        <p15:guide id="2" pos="374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dark image)">
    <p:bg>
      <p:bgPr>
        <a:solidFill>
          <a:schemeClr val="tx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7" hasCustomPrompt="1"/>
          </p:nvPr>
        </p:nvSpPr>
        <p:spPr>
          <a:xfrm>
            <a:off x="0" y="0"/>
            <a:ext cx="12192000" cy="6858000"/>
          </a:xfrm>
        </p:spPr>
        <p:txBody>
          <a:bodyPr tIns="72000"/>
          <a:lstStyle>
            <a:lvl1pPr marL="0" marR="0" indent="0" algn="ctr" defTabSz="914400" rtl="0" eaLnBrk="1" fontAlgn="auto" latinLnBrk="0" hangingPunct="1">
              <a:lnSpc>
                <a:spcPct val="100000"/>
              </a:lnSpc>
              <a:spcBef>
                <a:spcPts val="1200"/>
              </a:spcBef>
              <a:spcAft>
                <a:spcPts val="600"/>
              </a:spcAft>
              <a:buClr>
                <a:schemeClr val="accent1"/>
              </a:buClr>
              <a:buSzTx/>
              <a:buFont typeface="Arial" pitchFamily="34" charset="0"/>
              <a:buNone/>
              <a:tabLst/>
              <a:defRPr>
                <a:solidFill>
                  <a:srgbClr val="FFFFFF"/>
                </a:solidFill>
              </a:defRPr>
            </a:lvl1pPr>
          </a:lstStyle>
          <a:p>
            <a:r>
              <a:rPr lang="sv-SE"/>
              <a:t>Select image placeholder to add picture</a:t>
            </a:r>
            <a:endParaRPr lang="sv-SE" dirty="0"/>
          </a:p>
        </p:txBody>
      </p:sp>
      <p:sp>
        <p:nvSpPr>
          <p:cNvPr id="7" name="Title 6"/>
          <p:cNvSpPr>
            <a:spLocks noGrp="1"/>
          </p:cNvSpPr>
          <p:nvPr>
            <p:ph type="title" hasCustomPrompt="1"/>
          </p:nvPr>
        </p:nvSpPr>
        <p:spPr/>
        <p:txBody>
          <a:bodyPr/>
          <a:lstStyle>
            <a:lvl1pPr>
              <a:defRPr>
                <a:solidFill>
                  <a:srgbClr val="FFFFFF"/>
                </a:solidFill>
              </a:defRPr>
            </a:lvl1pPr>
          </a:lstStyle>
          <a:p>
            <a:r>
              <a:rPr lang="sv-SE"/>
              <a:t>Click to add title</a:t>
            </a:r>
            <a:endParaRPr lang="sv-SE" dirty="0"/>
          </a:p>
        </p:txBody>
      </p:sp>
      <p:sp>
        <p:nvSpPr>
          <p:cNvPr id="4" name="Date Placeholder 3"/>
          <p:cNvSpPr>
            <a:spLocks noGrp="1"/>
          </p:cNvSpPr>
          <p:nvPr>
            <p:ph type="dt" sz="half" idx="18"/>
          </p:nvPr>
        </p:nvSpPr>
        <p:spPr/>
        <p:txBody>
          <a:bodyPr/>
          <a:lstStyle>
            <a:lvl1pPr>
              <a:defRPr>
                <a:solidFill>
                  <a:schemeClr val="bg1"/>
                </a:solidFill>
              </a:defRPr>
            </a:lvl1pPr>
          </a:lstStyle>
          <a:p>
            <a:r>
              <a:rPr lang="sv-SE"/>
              <a:t>7 mars 2022</a:t>
            </a:r>
            <a:endParaRPr lang="sv-SE" dirty="0"/>
          </a:p>
        </p:txBody>
      </p:sp>
      <p:sp>
        <p:nvSpPr>
          <p:cNvPr id="9" name="Footer Placeholder 8"/>
          <p:cNvSpPr>
            <a:spLocks noGrp="1"/>
          </p:cNvSpPr>
          <p:nvPr>
            <p:ph type="ftr" sz="quarter" idx="19"/>
          </p:nvPr>
        </p:nvSpPr>
        <p:spPr/>
        <p:txBody>
          <a:bodyPr/>
          <a:lstStyle>
            <a:lvl1pPr>
              <a:defRPr>
                <a:solidFill>
                  <a:schemeClr val="bg1"/>
                </a:solidFill>
              </a:defRPr>
            </a:lvl1pPr>
          </a:lstStyle>
          <a:p>
            <a:r>
              <a:rPr lang="sv-SE"/>
              <a:t>Footer Lorem ipsum dolor sit amet</a:t>
            </a:r>
            <a:endParaRPr lang="sv-SE" dirty="0"/>
          </a:p>
        </p:txBody>
      </p:sp>
      <p:sp>
        <p:nvSpPr>
          <p:cNvPr id="11" name="Slide Number Placeholder 10"/>
          <p:cNvSpPr>
            <a:spLocks noGrp="1"/>
          </p:cNvSpPr>
          <p:nvPr>
            <p:ph type="sldNum" sz="quarter" idx="20"/>
          </p:nvPr>
        </p:nvSpPr>
        <p:spPr/>
        <p:txBody>
          <a:bodyPr/>
          <a:lstStyle>
            <a:lvl1pPr>
              <a:defRPr>
                <a:solidFill>
                  <a:schemeClr val="bg1"/>
                </a:solidFill>
              </a:defRPr>
            </a:lvl1pPr>
          </a:lstStyle>
          <a:p>
            <a:fld id="{68468C2E-472A-43C3-926E-5A5CF00B7762}" type="slidenum">
              <a:rPr lang="sv-SE" smtClean="0"/>
              <a:pPr/>
              <a:t>‹#›</a:t>
            </a:fld>
            <a:endParaRPr lang="sv-SE" dirty="0"/>
          </a:p>
        </p:txBody>
      </p:sp>
      <p:sp>
        <p:nvSpPr>
          <p:cNvPr id="12"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14" name="Content Placeholder 4"/>
          <p:cNvSpPr>
            <a:spLocks noGrp="1"/>
          </p:cNvSpPr>
          <p:nvPr>
            <p:ph sz="quarter" idx="13" hasCustomPrompt="1"/>
          </p:nvPr>
        </p:nvSpPr>
        <p:spPr>
          <a:xfrm>
            <a:off x="1631950" y="1884897"/>
            <a:ext cx="8928100" cy="3992027"/>
          </a:xfrm>
        </p:spPr>
        <p:txBody>
          <a:bodyPr>
            <a:noAutofit/>
          </a:bodyPr>
          <a:lstStyle>
            <a:lvl1pPr marL="357188" indent="-357188">
              <a:buClr>
                <a:schemeClr val="bg1"/>
              </a:buClr>
              <a:buFont typeface="+mj-lt"/>
              <a:buAutoNum type="romanUcPeriod"/>
              <a:defRPr sz="1600">
                <a:solidFill>
                  <a:schemeClr val="bg1"/>
                </a:solidFill>
              </a:defRPr>
            </a:lvl1pPr>
            <a:lvl2pPr marL="808038" indent="-360363">
              <a:buClr>
                <a:schemeClr val="bg1"/>
              </a:buClr>
              <a:buFont typeface="+mj-lt"/>
              <a:buAutoNum type="romanUcPeriod"/>
              <a:defRPr>
                <a:solidFill>
                  <a:schemeClr val="bg1"/>
                </a:solidFill>
              </a:defRPr>
            </a:lvl2pPr>
            <a:lvl3pPr marL="1254125" indent="-271463">
              <a:buClr>
                <a:schemeClr val="bg1"/>
              </a:buClr>
              <a:buFont typeface="+mj-lt"/>
              <a:buAutoNum type="romanUcPeriod"/>
              <a:defRPr>
                <a:solidFill>
                  <a:schemeClr val="bg1"/>
                </a:solidFill>
              </a:defRPr>
            </a:lvl3pPr>
            <a:lvl4pPr marL="1063512" indent="-342900">
              <a:buFont typeface="+mj-lt"/>
              <a:buAutoNum type="romanUcPeriod"/>
              <a:defRPr/>
            </a:lvl4pPr>
            <a:lvl5pPr marL="1243512" indent="-342900">
              <a:buFont typeface="+mj-lt"/>
              <a:buAutoNum type="romanUcPeriod"/>
              <a:defRPr/>
            </a:lvl5pPr>
          </a:lstStyle>
          <a:p>
            <a:pPr lvl="0"/>
            <a:r>
              <a:rPr lang="sv-SE"/>
              <a:t>Click to edit Chapter name</a:t>
            </a:r>
          </a:p>
          <a:p>
            <a:pPr lvl="1"/>
            <a:r>
              <a:rPr lang="sv-SE"/>
              <a:t>Level 2</a:t>
            </a:r>
          </a:p>
          <a:p>
            <a:pPr lvl="2"/>
            <a:r>
              <a:rPr lang="sv-SE"/>
              <a:t>Level 3</a:t>
            </a:r>
            <a:endParaRPr lang="sv-SE" dirty="0"/>
          </a:p>
        </p:txBody>
      </p:sp>
    </p:spTree>
    <p:extLst>
      <p:ext uri="{BB962C8B-B14F-4D97-AF65-F5344CB8AC3E}">
        <p14:creationId xmlns:p14="http://schemas.microsoft.com/office/powerpoint/2010/main" val="648547118"/>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slide (dark image)">
    <p:bg>
      <p:bgPr>
        <a:solidFill>
          <a:schemeClr val="tx2"/>
        </a:solidFill>
        <a:effectLst/>
      </p:bgPr>
    </p:bg>
    <p:spTree>
      <p:nvGrpSpPr>
        <p:cNvPr id="1" name=""/>
        <p:cNvGrpSpPr/>
        <p:nvPr/>
      </p:nvGrpSpPr>
      <p:grpSpPr>
        <a:xfrm>
          <a:off x="0" y="0"/>
          <a:ext cx="0" cy="0"/>
          <a:chOff x="0" y="0"/>
          <a:chExt cx="0" cy="0"/>
        </a:xfrm>
      </p:grpSpPr>
      <p:sp>
        <p:nvSpPr>
          <p:cNvPr id="9" name="Picture Placeholder 9"/>
          <p:cNvSpPr>
            <a:spLocks noGrp="1"/>
          </p:cNvSpPr>
          <p:nvPr>
            <p:ph type="pic" sz="quarter" idx="18" hasCustomPrompt="1"/>
          </p:nvPr>
        </p:nvSpPr>
        <p:spPr>
          <a:xfrm>
            <a:off x="0" y="0"/>
            <a:ext cx="12192000" cy="6858000"/>
          </a:xfrm>
        </p:spPr>
        <p:txBody>
          <a:bodyPr tIns="72000"/>
          <a:lstStyle>
            <a:lvl1pPr marL="0" marR="0" indent="0" algn="ctr" defTabSz="914400" rtl="0" eaLnBrk="1" fontAlgn="auto" latinLnBrk="0" hangingPunct="1">
              <a:lnSpc>
                <a:spcPct val="100000"/>
              </a:lnSpc>
              <a:spcBef>
                <a:spcPts val="1200"/>
              </a:spcBef>
              <a:spcAft>
                <a:spcPts val="600"/>
              </a:spcAft>
              <a:buClr>
                <a:schemeClr val="accent1"/>
              </a:buClr>
              <a:buSzTx/>
              <a:buFont typeface="Arial" pitchFamily="34" charset="0"/>
              <a:buNone/>
              <a:tabLst/>
              <a:defRPr>
                <a:solidFill>
                  <a:srgbClr val="FFFFFF"/>
                </a:solidFill>
              </a:defRPr>
            </a:lvl1pPr>
          </a:lstStyle>
          <a:p>
            <a:r>
              <a:rPr lang="sv-SE"/>
              <a:t>Select image placeholder to add picture</a:t>
            </a:r>
            <a:endParaRPr lang="sv-SE" dirty="0"/>
          </a:p>
        </p:txBody>
      </p:sp>
      <p:sp>
        <p:nvSpPr>
          <p:cNvPr id="10" name="Text Placeholder 4"/>
          <p:cNvSpPr>
            <a:spLocks noGrp="1"/>
          </p:cNvSpPr>
          <p:nvPr>
            <p:ph type="body" sz="quarter" idx="14" hasCustomPrompt="1"/>
          </p:nvPr>
        </p:nvSpPr>
        <p:spPr>
          <a:xfrm>
            <a:off x="1631950" y="1773238"/>
            <a:ext cx="8928100" cy="505342"/>
          </a:xfrm>
        </p:spPr>
        <p:txBody>
          <a:bodyPr rIns="0" anchor="ctr"/>
          <a:lstStyle>
            <a:lvl1pPr marL="0" indent="0" algn="ctr">
              <a:buFontTx/>
              <a:buNone/>
              <a:defRPr sz="2000" b="0" i="1">
                <a:solidFill>
                  <a:srgbClr val="FFFFFF"/>
                </a:solidFill>
                <a:latin typeface="+mj-lt"/>
              </a:defRPr>
            </a:lvl1pPr>
          </a:lstStyle>
          <a:p>
            <a:pPr lvl="0"/>
            <a:r>
              <a:rPr lang="sv-SE"/>
              <a:t>Subtitle</a:t>
            </a:r>
            <a:endParaRPr lang="sv-SE" dirty="0"/>
          </a:p>
        </p:txBody>
      </p:sp>
      <p:sp>
        <p:nvSpPr>
          <p:cNvPr id="5" name="Content Placeholder 4"/>
          <p:cNvSpPr>
            <a:spLocks noGrp="1"/>
          </p:cNvSpPr>
          <p:nvPr>
            <p:ph sz="quarter" idx="13" hasCustomPrompt="1"/>
          </p:nvPr>
        </p:nvSpPr>
        <p:spPr>
          <a:xfrm>
            <a:off x="1631950" y="2349499"/>
            <a:ext cx="8928100" cy="3527425"/>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defRPr baseline="0"/>
            </a:lvl6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7" name="Title 6"/>
          <p:cNvSpPr>
            <a:spLocks noGrp="1"/>
          </p:cNvSpPr>
          <p:nvPr>
            <p:ph type="title" hasCustomPrompt="1"/>
          </p:nvPr>
        </p:nvSpPr>
        <p:spPr/>
        <p:txBody>
          <a:bodyPr/>
          <a:lstStyle>
            <a:lvl1pPr>
              <a:defRPr>
                <a:solidFill>
                  <a:srgbClr val="FFFFFF"/>
                </a:solidFill>
              </a:defRPr>
            </a:lvl1pPr>
          </a:lstStyle>
          <a:p>
            <a:r>
              <a:rPr lang="sv-SE"/>
              <a:t>Click to add title</a:t>
            </a:r>
            <a:endParaRPr lang="sv-SE" dirty="0"/>
          </a:p>
        </p:txBody>
      </p:sp>
      <p:sp>
        <p:nvSpPr>
          <p:cNvPr id="4" name="Date Placeholder 3"/>
          <p:cNvSpPr>
            <a:spLocks noGrp="1"/>
          </p:cNvSpPr>
          <p:nvPr>
            <p:ph type="dt" sz="half" idx="19"/>
          </p:nvPr>
        </p:nvSpPr>
        <p:spPr/>
        <p:txBody>
          <a:bodyPr/>
          <a:lstStyle>
            <a:lvl1pPr>
              <a:defRPr>
                <a:solidFill>
                  <a:schemeClr val="bg1"/>
                </a:solidFill>
              </a:defRPr>
            </a:lvl1pPr>
          </a:lstStyle>
          <a:p>
            <a:r>
              <a:rPr lang="sv-SE"/>
              <a:t>7 mars 2022</a:t>
            </a:r>
            <a:endParaRPr lang="sv-SE" dirty="0"/>
          </a:p>
        </p:txBody>
      </p:sp>
      <p:sp>
        <p:nvSpPr>
          <p:cNvPr id="8" name="Footer Placeholder 7"/>
          <p:cNvSpPr>
            <a:spLocks noGrp="1"/>
          </p:cNvSpPr>
          <p:nvPr>
            <p:ph type="ftr" sz="quarter" idx="20"/>
          </p:nvPr>
        </p:nvSpPr>
        <p:spPr/>
        <p:txBody>
          <a:bodyPr/>
          <a:lstStyle>
            <a:lvl1pPr>
              <a:defRPr>
                <a:solidFill>
                  <a:schemeClr val="bg1"/>
                </a:solidFill>
              </a:defRPr>
            </a:lvl1pPr>
          </a:lstStyle>
          <a:p>
            <a:r>
              <a:rPr lang="sv-SE"/>
              <a:t>Footer Lorem ipsum dolor sit amet</a:t>
            </a:r>
            <a:endParaRPr lang="sv-SE" dirty="0"/>
          </a:p>
        </p:txBody>
      </p:sp>
      <p:sp>
        <p:nvSpPr>
          <p:cNvPr id="12" name="Slide Number Placeholder 11"/>
          <p:cNvSpPr>
            <a:spLocks noGrp="1"/>
          </p:cNvSpPr>
          <p:nvPr>
            <p:ph type="sldNum" sz="quarter" idx="21"/>
          </p:nvPr>
        </p:nvSpPr>
        <p:spPr/>
        <p:txBody>
          <a:bodyPr/>
          <a:lstStyle>
            <a:lvl1pPr>
              <a:defRPr>
                <a:solidFill>
                  <a:schemeClr val="bg1"/>
                </a:solidFill>
              </a:defRPr>
            </a:lvl1pPr>
          </a:lstStyle>
          <a:p>
            <a:fld id="{68468C2E-472A-43C3-926E-5A5CF00B7762}" type="slidenum">
              <a:rPr lang="sv-SE" smtClean="0"/>
              <a:pPr/>
              <a:t>‹#›</a:t>
            </a:fld>
            <a:endParaRPr lang="sv-SE" dirty="0"/>
          </a:p>
        </p:txBody>
      </p:sp>
      <p:sp>
        <p:nvSpPr>
          <p:cNvPr id="13"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5593934"/>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with two columns (dark image)">
    <p:bg>
      <p:bgPr>
        <a:solidFill>
          <a:schemeClr val="tx2"/>
        </a:solidFill>
        <a:effectLst/>
      </p:bgPr>
    </p:bg>
    <p:spTree>
      <p:nvGrpSpPr>
        <p:cNvPr id="1" name=""/>
        <p:cNvGrpSpPr/>
        <p:nvPr/>
      </p:nvGrpSpPr>
      <p:grpSpPr>
        <a:xfrm>
          <a:off x="0" y="0"/>
          <a:ext cx="0" cy="0"/>
          <a:chOff x="0" y="0"/>
          <a:chExt cx="0" cy="0"/>
        </a:xfrm>
      </p:grpSpPr>
      <p:sp>
        <p:nvSpPr>
          <p:cNvPr id="17" name="Picture Placeholder 9"/>
          <p:cNvSpPr>
            <a:spLocks noGrp="1"/>
          </p:cNvSpPr>
          <p:nvPr>
            <p:ph type="pic" sz="quarter" idx="21" hasCustomPrompt="1"/>
          </p:nvPr>
        </p:nvSpPr>
        <p:spPr>
          <a:xfrm>
            <a:off x="0" y="0"/>
            <a:ext cx="12192000" cy="6858000"/>
          </a:xfrm>
        </p:spPr>
        <p:txBody>
          <a:bodyPr tIns="72000"/>
          <a:lstStyle>
            <a:lvl1pPr marL="0" marR="0" indent="0" algn="ctr" defTabSz="914400" rtl="0" eaLnBrk="1" fontAlgn="auto" latinLnBrk="0" hangingPunct="1">
              <a:lnSpc>
                <a:spcPct val="100000"/>
              </a:lnSpc>
              <a:spcBef>
                <a:spcPts val="1200"/>
              </a:spcBef>
              <a:spcAft>
                <a:spcPts val="600"/>
              </a:spcAft>
              <a:buClr>
                <a:schemeClr val="accent1"/>
              </a:buClr>
              <a:buSzTx/>
              <a:buFont typeface="Arial" pitchFamily="34" charset="0"/>
              <a:buNone/>
              <a:tabLst/>
              <a:defRPr>
                <a:solidFill>
                  <a:srgbClr val="FFFFFF"/>
                </a:solidFill>
              </a:defRPr>
            </a:lvl1pPr>
          </a:lstStyle>
          <a:p>
            <a:r>
              <a:rPr lang="sv-SE"/>
              <a:t>Select image placeholder to add picture</a:t>
            </a:r>
            <a:endParaRPr lang="sv-SE" dirty="0"/>
          </a:p>
        </p:txBody>
      </p:sp>
      <p:sp>
        <p:nvSpPr>
          <p:cNvPr id="5" name="Text Placeholder 4"/>
          <p:cNvSpPr>
            <a:spLocks noGrp="1"/>
          </p:cNvSpPr>
          <p:nvPr>
            <p:ph type="body" sz="quarter" idx="13" hasCustomPrompt="1"/>
          </p:nvPr>
        </p:nvSpPr>
        <p:spPr>
          <a:xfrm>
            <a:off x="1631949" y="1773238"/>
            <a:ext cx="8928101" cy="503634"/>
          </a:xfrm>
        </p:spPr>
        <p:txBody>
          <a:bodyPr rIns="0" anchor="ctr">
            <a:noAutofit/>
          </a:bodyPr>
          <a:lstStyle>
            <a:lvl1pPr marL="0" indent="0" algn="ctr">
              <a:buFontTx/>
              <a:buNone/>
              <a:defRPr sz="2000" b="0" i="1">
                <a:solidFill>
                  <a:srgbClr val="FFFFFF"/>
                </a:solidFill>
                <a:latin typeface="+mj-lt"/>
              </a:defRPr>
            </a:lvl1pPr>
          </a:lstStyle>
          <a:p>
            <a:pPr lvl="0"/>
            <a:r>
              <a:rPr lang="sv-SE"/>
              <a:t>Subtitle</a:t>
            </a:r>
            <a:endParaRPr lang="sv-SE" dirty="0"/>
          </a:p>
        </p:txBody>
      </p:sp>
      <p:sp>
        <p:nvSpPr>
          <p:cNvPr id="3" name="Text Placeholder 2"/>
          <p:cNvSpPr>
            <a:spLocks noGrp="1"/>
          </p:cNvSpPr>
          <p:nvPr>
            <p:ph type="body" sz="quarter" idx="16" hasCustomPrompt="1"/>
          </p:nvPr>
        </p:nvSpPr>
        <p:spPr>
          <a:xfrm>
            <a:off x="1631769" y="2348431"/>
            <a:ext cx="4319769" cy="396000"/>
          </a:xfrm>
          <a:prstGeom prst="rect">
            <a:avLst/>
          </a:prstGeom>
          <a:noFill/>
          <a:ln>
            <a:noFill/>
          </a:ln>
        </p:spPr>
        <p:txBody>
          <a:bodyPr lIns="0" rIns="0" anchor="ctr" anchorCtr="0">
            <a:noAutofit/>
          </a:bodyPr>
          <a:lstStyle>
            <a:lvl1pPr marL="0" indent="0" algn="l">
              <a:buFontTx/>
              <a:buNone/>
              <a:defRPr sz="1800" b="1" baseline="0">
                <a:solidFill>
                  <a:srgbClr val="FFFFFF"/>
                </a:solidFill>
              </a:defRPr>
            </a:lvl1pPr>
          </a:lstStyle>
          <a:p>
            <a:pPr lvl="0"/>
            <a:r>
              <a:rPr lang="sv-SE"/>
              <a:t>Click to add heading</a:t>
            </a:r>
            <a:endParaRPr lang="sv-SE" dirty="0"/>
          </a:p>
        </p:txBody>
      </p:sp>
      <p:sp>
        <p:nvSpPr>
          <p:cNvPr id="10" name="Content Placeholder 4"/>
          <p:cNvSpPr>
            <a:spLocks noGrp="1"/>
          </p:cNvSpPr>
          <p:nvPr>
            <p:ph sz="quarter" idx="14" hasCustomPrompt="1"/>
          </p:nvPr>
        </p:nvSpPr>
        <p:spPr>
          <a:xfrm>
            <a:off x="1631949" y="2780479"/>
            <a:ext cx="4320614" cy="3096446"/>
          </a:xfrm>
        </p:spPr>
        <p:txBody>
          <a:bodyPr>
            <a:noAutofit/>
          </a:bodyPr>
          <a:lstStyle>
            <a:lvl1pPr>
              <a:buClr>
                <a:schemeClr val="bg1"/>
              </a:buClr>
              <a:defRPr sz="1600">
                <a:solidFill>
                  <a:srgbClr val="FFFFFF"/>
                </a:solidFill>
              </a:defRPr>
            </a:lvl1pPr>
            <a:lvl2pPr>
              <a:buClr>
                <a:schemeClr val="bg1"/>
              </a:buClr>
              <a:defRPr sz="1600">
                <a:solidFill>
                  <a:srgbClr val="FFFFFF"/>
                </a:solidFill>
              </a:defRPr>
            </a:lvl2pPr>
            <a:lvl3pPr>
              <a:buClr>
                <a:schemeClr val="bg1"/>
              </a:buClr>
              <a:defRPr sz="1400">
                <a:solidFill>
                  <a:srgbClr val="FFFFFF"/>
                </a:solidFill>
              </a:defRPr>
            </a:lvl3pPr>
            <a:lvl4pPr>
              <a:buClr>
                <a:schemeClr val="bg1"/>
              </a:buClr>
              <a:defRPr sz="1400">
                <a:solidFill>
                  <a:srgbClr val="FFFFFF"/>
                </a:solidFill>
              </a:defRPr>
            </a:lvl4pPr>
            <a:lvl5pPr>
              <a:buClr>
                <a:schemeClr val="bg1"/>
              </a:buClr>
              <a:defRPr sz="1400">
                <a:solidFill>
                  <a:srgbClr val="FFFFFF"/>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12" name="Text Placeholder 2"/>
          <p:cNvSpPr>
            <a:spLocks noGrp="1"/>
          </p:cNvSpPr>
          <p:nvPr>
            <p:ph type="body" sz="quarter" idx="17" hasCustomPrompt="1"/>
          </p:nvPr>
        </p:nvSpPr>
        <p:spPr>
          <a:xfrm>
            <a:off x="6240463" y="2348431"/>
            <a:ext cx="4319587" cy="396000"/>
          </a:xfrm>
          <a:prstGeom prst="rect">
            <a:avLst/>
          </a:prstGeom>
          <a:noFill/>
          <a:ln>
            <a:noFill/>
          </a:ln>
        </p:spPr>
        <p:txBody>
          <a:bodyPr lIns="0" rIns="0" anchor="ctr" anchorCtr="0">
            <a:noAutofit/>
          </a:bodyPr>
          <a:lstStyle>
            <a:lvl1pPr marL="0" indent="0" algn="l">
              <a:buFontTx/>
              <a:buNone/>
              <a:defRPr sz="1800" b="1">
                <a:solidFill>
                  <a:srgbClr val="FFFFFF"/>
                </a:solidFill>
              </a:defRPr>
            </a:lvl1pPr>
          </a:lstStyle>
          <a:p>
            <a:pPr lvl="0"/>
            <a:r>
              <a:rPr lang="sv-SE"/>
              <a:t>Click to add heading</a:t>
            </a:r>
            <a:endParaRPr lang="sv-SE" dirty="0"/>
          </a:p>
        </p:txBody>
      </p:sp>
      <p:sp>
        <p:nvSpPr>
          <p:cNvPr id="11" name="Content Placeholder 4"/>
          <p:cNvSpPr>
            <a:spLocks noGrp="1"/>
          </p:cNvSpPr>
          <p:nvPr>
            <p:ph sz="quarter" idx="15" hasCustomPrompt="1"/>
          </p:nvPr>
        </p:nvSpPr>
        <p:spPr>
          <a:xfrm>
            <a:off x="6239429" y="2780479"/>
            <a:ext cx="4320432" cy="3096446"/>
          </a:xfrm>
        </p:spPr>
        <p:txBody>
          <a:bodyPr>
            <a:noAutofit/>
          </a:bodyPr>
          <a:lstStyle>
            <a:lvl1pPr>
              <a:buClr>
                <a:schemeClr val="bg1"/>
              </a:buClr>
              <a:defRPr sz="1600">
                <a:solidFill>
                  <a:srgbClr val="FFFFFF"/>
                </a:solidFill>
              </a:defRPr>
            </a:lvl1pPr>
            <a:lvl2pPr>
              <a:buClr>
                <a:schemeClr val="bg1"/>
              </a:buClr>
              <a:defRPr sz="1600">
                <a:solidFill>
                  <a:srgbClr val="FFFFFF"/>
                </a:solidFill>
              </a:defRPr>
            </a:lvl2pPr>
            <a:lvl3pPr>
              <a:buClr>
                <a:schemeClr val="bg1"/>
              </a:buClr>
              <a:defRPr sz="1400">
                <a:solidFill>
                  <a:srgbClr val="FFFFFF"/>
                </a:solidFill>
              </a:defRPr>
            </a:lvl3pPr>
            <a:lvl4pPr>
              <a:buClr>
                <a:schemeClr val="bg1"/>
              </a:buClr>
              <a:defRPr sz="1400">
                <a:solidFill>
                  <a:srgbClr val="FFFFFF"/>
                </a:solidFill>
              </a:defRPr>
            </a:lvl4pPr>
            <a:lvl5pPr>
              <a:buClr>
                <a:schemeClr val="bg1"/>
              </a:buClr>
              <a:defRPr sz="1400">
                <a:solidFill>
                  <a:srgbClr val="FFFFFF"/>
                </a:solidFill>
              </a:defRPr>
            </a:lvl5pPr>
          </a:lstStyle>
          <a:p>
            <a:pPr lvl="0"/>
            <a:r>
              <a:rPr lang="sv-SE"/>
              <a:t>Click to add text</a:t>
            </a:r>
          </a:p>
          <a:p>
            <a:pPr lvl="1"/>
            <a:r>
              <a:rPr lang="sv-SE"/>
              <a:t>Second level</a:t>
            </a:r>
          </a:p>
          <a:p>
            <a:pPr lvl="2"/>
            <a:r>
              <a:rPr lang="sv-SE"/>
              <a:t>Third level</a:t>
            </a:r>
          </a:p>
          <a:p>
            <a:pPr lvl="3"/>
            <a:r>
              <a:rPr lang="sv-SE"/>
              <a:t>Fourth level</a:t>
            </a:r>
          </a:p>
          <a:p>
            <a:pPr lvl="4"/>
            <a:r>
              <a:rPr lang="sv-SE"/>
              <a:t>Fifth level</a:t>
            </a:r>
            <a:endParaRPr lang="sv-SE" dirty="0"/>
          </a:p>
        </p:txBody>
      </p:sp>
      <p:sp>
        <p:nvSpPr>
          <p:cNvPr id="2" name="Title 1"/>
          <p:cNvSpPr>
            <a:spLocks noGrp="1"/>
          </p:cNvSpPr>
          <p:nvPr>
            <p:ph type="title" hasCustomPrompt="1"/>
          </p:nvPr>
        </p:nvSpPr>
        <p:spPr/>
        <p:txBody>
          <a:bodyPr/>
          <a:lstStyle>
            <a:lvl1pPr>
              <a:defRPr>
                <a:solidFill>
                  <a:srgbClr val="FFFFFF"/>
                </a:solidFill>
              </a:defRPr>
            </a:lvl1pPr>
          </a:lstStyle>
          <a:p>
            <a:r>
              <a:rPr lang="sv-SE"/>
              <a:t>Click to add title</a:t>
            </a:r>
            <a:endParaRPr lang="sv-SE" dirty="0"/>
          </a:p>
        </p:txBody>
      </p:sp>
      <p:sp>
        <p:nvSpPr>
          <p:cNvPr id="4" name="Date Placeholder 3"/>
          <p:cNvSpPr>
            <a:spLocks noGrp="1"/>
          </p:cNvSpPr>
          <p:nvPr>
            <p:ph type="dt" sz="half" idx="22"/>
          </p:nvPr>
        </p:nvSpPr>
        <p:spPr/>
        <p:txBody>
          <a:bodyPr/>
          <a:lstStyle>
            <a:lvl1pPr>
              <a:defRPr>
                <a:solidFill>
                  <a:schemeClr val="bg1"/>
                </a:solidFill>
              </a:defRPr>
            </a:lvl1pPr>
          </a:lstStyle>
          <a:p>
            <a:r>
              <a:rPr lang="sv-SE"/>
              <a:t>7 mars 2022</a:t>
            </a:r>
            <a:endParaRPr lang="sv-SE" dirty="0"/>
          </a:p>
        </p:txBody>
      </p:sp>
      <p:sp>
        <p:nvSpPr>
          <p:cNvPr id="6" name="Footer Placeholder 5"/>
          <p:cNvSpPr>
            <a:spLocks noGrp="1"/>
          </p:cNvSpPr>
          <p:nvPr>
            <p:ph type="ftr" sz="quarter" idx="23"/>
          </p:nvPr>
        </p:nvSpPr>
        <p:spPr/>
        <p:txBody>
          <a:bodyPr/>
          <a:lstStyle>
            <a:lvl1pPr>
              <a:defRPr>
                <a:solidFill>
                  <a:schemeClr val="bg1"/>
                </a:solidFill>
              </a:defRPr>
            </a:lvl1pPr>
          </a:lstStyle>
          <a:p>
            <a:r>
              <a:rPr lang="sv-SE"/>
              <a:t>Footer Lorem ipsum dolor sit amet</a:t>
            </a:r>
            <a:endParaRPr lang="sv-SE" dirty="0"/>
          </a:p>
        </p:txBody>
      </p:sp>
      <p:sp>
        <p:nvSpPr>
          <p:cNvPr id="7" name="Slide Number Placeholder 6"/>
          <p:cNvSpPr>
            <a:spLocks noGrp="1"/>
          </p:cNvSpPr>
          <p:nvPr>
            <p:ph type="sldNum" sz="quarter" idx="24"/>
          </p:nvPr>
        </p:nvSpPr>
        <p:spPr/>
        <p:txBody>
          <a:bodyPr/>
          <a:lstStyle>
            <a:lvl1pPr>
              <a:defRPr>
                <a:solidFill>
                  <a:schemeClr val="bg1"/>
                </a:solidFill>
              </a:defRPr>
            </a:lvl1pPr>
          </a:lstStyle>
          <a:p>
            <a:fld id="{68468C2E-472A-43C3-926E-5A5CF00B7762}" type="slidenum">
              <a:rPr lang="sv-SE" smtClean="0"/>
              <a:pPr/>
              <a:t>‹#›</a:t>
            </a:fld>
            <a:endParaRPr lang="sv-SE" dirty="0"/>
          </a:p>
        </p:txBody>
      </p:sp>
      <p:sp>
        <p:nvSpPr>
          <p:cNvPr id="19"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dirty="0"/>
          </a:p>
        </p:txBody>
      </p:sp>
    </p:spTree>
    <p:extLst>
      <p:ext uri="{BB962C8B-B14F-4D97-AF65-F5344CB8AC3E}">
        <p14:creationId xmlns:p14="http://schemas.microsoft.com/office/powerpoint/2010/main" val="3421680351"/>
      </p:ext>
    </p:extLst>
  </p:cSld>
  <p:clrMapOvr>
    <a:masterClrMapping/>
  </p:clrMapOvr>
  <p:hf hdr="0" ftr="0"/>
  <p:extLst>
    <p:ext uri="{DCECCB84-F9BA-43D5-87BE-67443E8EF086}">
      <p15:sldGuideLst xmlns:p15="http://schemas.microsoft.com/office/powerpoint/2012/main">
        <p15:guide id="1" pos="3931">
          <p15:clr>
            <a:srgbClr val="FBAE40"/>
          </p15:clr>
        </p15:guide>
        <p15:guide id="2" pos="374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1950" y="981075"/>
            <a:ext cx="8928100" cy="714893"/>
          </a:xfrm>
          <a:prstGeom prst="rect">
            <a:avLst/>
          </a:prstGeom>
        </p:spPr>
        <p:txBody>
          <a:bodyPr vert="horz" lIns="0" tIns="0" rIns="0" bIns="0" rtlCol="0" anchor="b" anchorCtr="0">
            <a:normAutofit/>
          </a:bodyPr>
          <a:lstStyle/>
          <a:p>
            <a:r>
              <a:rPr lang="sv-SE"/>
              <a:t>Click to add title</a:t>
            </a:r>
            <a:endParaRPr lang="sv-SE" noProof="0" dirty="0"/>
          </a:p>
        </p:txBody>
      </p:sp>
      <p:sp>
        <p:nvSpPr>
          <p:cNvPr id="3" name="Text Placeholder 2"/>
          <p:cNvSpPr>
            <a:spLocks noGrp="1"/>
          </p:cNvSpPr>
          <p:nvPr>
            <p:ph type="body" idx="1"/>
          </p:nvPr>
        </p:nvSpPr>
        <p:spPr>
          <a:xfrm>
            <a:off x="1631950" y="2349499"/>
            <a:ext cx="8928100" cy="3527425"/>
          </a:xfrm>
          <a:prstGeom prst="rect">
            <a:avLst/>
          </a:prstGeom>
        </p:spPr>
        <p:txBody>
          <a:bodyPr vert="horz" lIns="0" tIns="0" rIns="0" bIns="0" rtlCol="0">
            <a:noAutofit/>
          </a:bodyPr>
          <a:lstStyle/>
          <a:p>
            <a:pPr lvl="0"/>
            <a:r>
              <a:rPr lang="sv-SE" noProof="0"/>
              <a:t>Click to add text</a:t>
            </a:r>
          </a:p>
          <a:p>
            <a:pPr lvl="1"/>
            <a:r>
              <a:rPr lang="sv-SE" noProof="0"/>
              <a:t>Second level</a:t>
            </a:r>
          </a:p>
          <a:p>
            <a:pPr lvl="2"/>
            <a:r>
              <a:rPr lang="sv-SE" noProof="0"/>
              <a:t>Third level</a:t>
            </a:r>
          </a:p>
          <a:p>
            <a:pPr lvl="3"/>
            <a:r>
              <a:rPr lang="sv-SE" noProof="0"/>
              <a:t>Fourth level</a:t>
            </a:r>
          </a:p>
          <a:p>
            <a:pPr lvl="4"/>
            <a:r>
              <a:rPr lang="sv-SE" noProof="0"/>
              <a:t>Fifth level</a:t>
            </a:r>
            <a:endParaRPr lang="sv-SE" noProof="0" dirty="0"/>
          </a:p>
        </p:txBody>
      </p:sp>
      <p:sp>
        <p:nvSpPr>
          <p:cNvPr id="4" name="Date Placeholder 3"/>
          <p:cNvSpPr>
            <a:spLocks noGrp="1"/>
          </p:cNvSpPr>
          <p:nvPr>
            <p:ph type="dt" sz="half" idx="2"/>
          </p:nvPr>
        </p:nvSpPr>
        <p:spPr>
          <a:xfrm>
            <a:off x="9803011" y="6394450"/>
            <a:ext cx="1512690" cy="162000"/>
          </a:xfrm>
          <a:prstGeom prst="rect">
            <a:avLst/>
          </a:prstGeom>
        </p:spPr>
        <p:txBody>
          <a:bodyPr vert="horz" lIns="0" tIns="0" rIns="0" bIns="0" rtlCol="0" anchor="t"/>
          <a:lstStyle>
            <a:lvl1pPr algn="r">
              <a:defRPr sz="900" i="0">
                <a:solidFill>
                  <a:schemeClr val="bg2"/>
                </a:solidFill>
                <a:latin typeface="+mn-lt"/>
                <a:cs typeface="Arial" panose="020B0604020202020204" pitchFamily="34" charset="0"/>
              </a:defRPr>
            </a:lvl1pPr>
          </a:lstStyle>
          <a:p>
            <a:r>
              <a:rPr lang="sv-SE" dirty="0"/>
              <a:t>7 mars 2022</a:t>
            </a:r>
          </a:p>
        </p:txBody>
      </p:sp>
      <p:sp>
        <p:nvSpPr>
          <p:cNvPr id="5" name="Footer Placeholder 4"/>
          <p:cNvSpPr>
            <a:spLocks noGrp="1"/>
          </p:cNvSpPr>
          <p:nvPr>
            <p:ph type="ftr" sz="quarter" idx="3"/>
          </p:nvPr>
        </p:nvSpPr>
        <p:spPr>
          <a:xfrm>
            <a:off x="1631950" y="6394450"/>
            <a:ext cx="4463570" cy="162000"/>
          </a:xfrm>
          <a:prstGeom prst="rect">
            <a:avLst/>
          </a:prstGeom>
        </p:spPr>
        <p:txBody>
          <a:bodyPr vert="horz" lIns="0" tIns="0" rIns="0" bIns="0" rtlCol="0" anchor="t"/>
          <a:lstStyle>
            <a:lvl1pPr algn="l">
              <a:defRPr sz="900" i="0">
                <a:solidFill>
                  <a:schemeClr val="bg2"/>
                </a:solidFill>
                <a:latin typeface="+mn-lt"/>
                <a:cs typeface="Arial" panose="020B0604020202020204" pitchFamily="34" charset="0"/>
              </a:defRPr>
            </a:lvl1pPr>
          </a:lstStyle>
          <a:p>
            <a:r>
              <a:rPr lang="sv-SE"/>
              <a:t>Footer Lorem ipsum dolor sit amet</a:t>
            </a:r>
            <a:endParaRPr lang="sv-SE" dirty="0"/>
          </a:p>
        </p:txBody>
      </p:sp>
      <p:sp>
        <p:nvSpPr>
          <p:cNvPr id="10" name="Slide Number Placeholder 9"/>
          <p:cNvSpPr>
            <a:spLocks noGrp="1"/>
          </p:cNvSpPr>
          <p:nvPr>
            <p:ph type="sldNum" sz="quarter" idx="4"/>
          </p:nvPr>
        </p:nvSpPr>
        <p:spPr>
          <a:xfrm>
            <a:off x="11641138" y="6394450"/>
            <a:ext cx="215046" cy="162000"/>
          </a:xfrm>
          <a:prstGeom prst="rect">
            <a:avLst/>
          </a:prstGeom>
        </p:spPr>
        <p:txBody>
          <a:bodyPr vert="horz" lIns="0" tIns="0" rIns="0" bIns="0" rtlCol="0" anchor="t"/>
          <a:lstStyle>
            <a:lvl1pPr algn="r">
              <a:defRPr sz="900" i="0">
                <a:solidFill>
                  <a:schemeClr val="bg2"/>
                </a:solidFill>
                <a:latin typeface="+mn-lt"/>
                <a:cs typeface="Arial" panose="020B0604020202020204" pitchFamily="34" charset="0"/>
              </a:defRPr>
            </a:lvl1pPr>
          </a:lstStyle>
          <a:p>
            <a:fld id="{68468C2E-472A-43C3-926E-5A5CF00B7762}" type="slidenum">
              <a:rPr lang="sv-SE" smtClean="0"/>
              <a:pPr/>
              <a:t>‹#›</a:t>
            </a:fld>
            <a:endParaRPr lang="sv-SE" dirty="0"/>
          </a:p>
        </p:txBody>
      </p:sp>
      <p:sp>
        <p:nvSpPr>
          <p:cNvPr id="12" name="Vinge"/>
          <p:cNvSpPr>
            <a:spLocks noEditPoints="1"/>
          </p:cNvSpPr>
          <p:nvPr userDrawn="1"/>
        </p:nvSpPr>
        <p:spPr bwMode="auto">
          <a:xfrm>
            <a:off x="334963" y="6405563"/>
            <a:ext cx="720725" cy="144462"/>
          </a:xfrm>
          <a:custGeom>
            <a:avLst/>
            <a:gdLst>
              <a:gd name="T0" fmla="*/ 1358 w 6078"/>
              <a:gd name="T1" fmla="*/ 10 h 1216"/>
              <a:gd name="T2" fmla="*/ 795 w 6078"/>
              <a:gd name="T3" fmla="*/ 1206 h 1216"/>
              <a:gd name="T4" fmla="*/ 568 w 6078"/>
              <a:gd name="T5" fmla="*/ 1206 h 1216"/>
              <a:gd name="T6" fmla="*/ 0 w 6078"/>
              <a:gd name="T7" fmla="*/ 10 h 1216"/>
              <a:gd name="T8" fmla="*/ 189 w 6078"/>
              <a:gd name="T9" fmla="*/ 10 h 1216"/>
              <a:gd name="T10" fmla="*/ 678 w 6078"/>
              <a:gd name="T11" fmla="*/ 1076 h 1216"/>
              <a:gd name="T12" fmla="*/ 684 w 6078"/>
              <a:gd name="T13" fmla="*/ 1076 h 1216"/>
              <a:gd name="T14" fmla="*/ 1170 w 6078"/>
              <a:gd name="T15" fmla="*/ 10 h 1216"/>
              <a:gd name="T16" fmla="*/ 1358 w 6078"/>
              <a:gd name="T17" fmla="*/ 10 h 1216"/>
              <a:gd name="T18" fmla="*/ 1514 w 6078"/>
              <a:gd name="T19" fmla="*/ 1206 h 1216"/>
              <a:gd name="T20" fmla="*/ 1690 w 6078"/>
              <a:gd name="T21" fmla="*/ 1206 h 1216"/>
              <a:gd name="T22" fmla="*/ 1690 w 6078"/>
              <a:gd name="T23" fmla="*/ 10 h 1216"/>
              <a:gd name="T24" fmla="*/ 1514 w 6078"/>
              <a:gd name="T25" fmla="*/ 10 h 1216"/>
              <a:gd name="T26" fmla="*/ 1514 w 6078"/>
              <a:gd name="T27" fmla="*/ 1206 h 1216"/>
              <a:gd name="T28" fmla="*/ 3288 w 6078"/>
              <a:gd name="T29" fmla="*/ 1206 h 1216"/>
              <a:gd name="T30" fmla="*/ 3288 w 6078"/>
              <a:gd name="T31" fmla="*/ 10 h 1216"/>
              <a:gd name="T32" fmla="*/ 3112 w 6078"/>
              <a:gd name="T33" fmla="*/ 10 h 1216"/>
              <a:gd name="T34" fmla="*/ 3112 w 6078"/>
              <a:gd name="T35" fmla="*/ 1076 h 1216"/>
              <a:gd name="T36" fmla="*/ 3108 w 6078"/>
              <a:gd name="T37" fmla="*/ 1076 h 1216"/>
              <a:gd name="T38" fmla="*/ 2215 w 6078"/>
              <a:gd name="T39" fmla="*/ 10 h 1216"/>
              <a:gd name="T40" fmla="*/ 1947 w 6078"/>
              <a:gd name="T41" fmla="*/ 10 h 1216"/>
              <a:gd name="T42" fmla="*/ 1947 w 6078"/>
              <a:gd name="T43" fmla="*/ 1206 h 1216"/>
              <a:gd name="T44" fmla="*/ 2123 w 6078"/>
              <a:gd name="T45" fmla="*/ 1206 h 1216"/>
              <a:gd name="T46" fmla="*/ 2123 w 6078"/>
              <a:gd name="T47" fmla="*/ 148 h 1216"/>
              <a:gd name="T48" fmla="*/ 2127 w 6078"/>
              <a:gd name="T49" fmla="*/ 148 h 1216"/>
              <a:gd name="T50" fmla="*/ 3021 w 6078"/>
              <a:gd name="T51" fmla="*/ 1206 h 1216"/>
              <a:gd name="T52" fmla="*/ 3288 w 6078"/>
              <a:gd name="T53" fmla="*/ 1206 h 1216"/>
              <a:gd name="T54" fmla="*/ 5255 w 6078"/>
              <a:gd name="T55" fmla="*/ 532 h 1216"/>
              <a:gd name="T56" fmla="*/ 5255 w 6078"/>
              <a:gd name="T57" fmla="*/ 147 h 1216"/>
              <a:gd name="T58" fmla="*/ 6078 w 6078"/>
              <a:gd name="T59" fmla="*/ 147 h 1216"/>
              <a:gd name="T60" fmla="*/ 6078 w 6078"/>
              <a:gd name="T61" fmla="*/ 10 h 1216"/>
              <a:gd name="T62" fmla="*/ 5078 w 6078"/>
              <a:gd name="T63" fmla="*/ 10 h 1216"/>
              <a:gd name="T64" fmla="*/ 5078 w 6078"/>
              <a:gd name="T65" fmla="*/ 1206 h 1216"/>
              <a:gd name="T66" fmla="*/ 6078 w 6078"/>
              <a:gd name="T67" fmla="*/ 1206 h 1216"/>
              <a:gd name="T68" fmla="*/ 6078 w 6078"/>
              <a:gd name="T69" fmla="*/ 1069 h 1216"/>
              <a:gd name="T70" fmla="*/ 5255 w 6078"/>
              <a:gd name="T71" fmla="*/ 1069 h 1216"/>
              <a:gd name="T72" fmla="*/ 5255 w 6078"/>
              <a:gd name="T73" fmla="*/ 653 h 1216"/>
              <a:gd name="T74" fmla="*/ 6043 w 6078"/>
              <a:gd name="T75" fmla="*/ 653 h 1216"/>
              <a:gd name="T76" fmla="*/ 6043 w 6078"/>
              <a:gd name="T77" fmla="*/ 532 h 1216"/>
              <a:gd name="T78" fmla="*/ 5255 w 6078"/>
              <a:gd name="T79" fmla="*/ 532 h 1216"/>
              <a:gd name="T80" fmla="*/ 4825 w 6078"/>
              <a:gd name="T81" fmla="*/ 608 h 1216"/>
              <a:gd name="T82" fmla="*/ 4153 w 6078"/>
              <a:gd name="T83" fmla="*/ 608 h 1216"/>
              <a:gd name="T84" fmla="*/ 4153 w 6078"/>
              <a:gd name="T85" fmla="*/ 745 h 1216"/>
              <a:gd name="T86" fmla="*/ 4648 w 6078"/>
              <a:gd name="T87" fmla="*/ 745 h 1216"/>
              <a:gd name="T88" fmla="*/ 4648 w 6078"/>
              <a:gd name="T89" fmla="*/ 876 h 1216"/>
              <a:gd name="T90" fmla="*/ 4273 w 6078"/>
              <a:gd name="T91" fmla="*/ 1088 h 1216"/>
              <a:gd name="T92" fmla="*/ 4107 w 6078"/>
              <a:gd name="T93" fmla="*/ 1088 h 1216"/>
              <a:gd name="T94" fmla="*/ 3717 w 6078"/>
              <a:gd name="T95" fmla="*/ 817 h 1216"/>
              <a:gd name="T96" fmla="*/ 3717 w 6078"/>
              <a:gd name="T97" fmla="*/ 433 h 1216"/>
              <a:gd name="T98" fmla="*/ 4103 w 6078"/>
              <a:gd name="T99" fmla="*/ 129 h 1216"/>
              <a:gd name="T100" fmla="*/ 4321 w 6078"/>
              <a:gd name="T101" fmla="*/ 129 h 1216"/>
              <a:gd name="T102" fmla="*/ 4644 w 6078"/>
              <a:gd name="T103" fmla="*/ 291 h 1216"/>
              <a:gd name="T104" fmla="*/ 4644 w 6078"/>
              <a:gd name="T105" fmla="*/ 359 h 1216"/>
              <a:gd name="T106" fmla="*/ 4820 w 6078"/>
              <a:gd name="T107" fmla="*/ 359 h 1216"/>
              <a:gd name="T108" fmla="*/ 4820 w 6078"/>
              <a:gd name="T109" fmla="*/ 267 h 1216"/>
              <a:gd name="T110" fmla="*/ 4406 w 6078"/>
              <a:gd name="T111" fmla="*/ 0 h 1216"/>
              <a:gd name="T112" fmla="*/ 3997 w 6078"/>
              <a:gd name="T113" fmla="*/ 0 h 1216"/>
              <a:gd name="T114" fmla="*/ 3541 w 6078"/>
              <a:gd name="T115" fmla="*/ 417 h 1216"/>
              <a:gd name="T116" fmla="*/ 3541 w 6078"/>
              <a:gd name="T117" fmla="*/ 787 h 1216"/>
              <a:gd name="T118" fmla="*/ 4138 w 6078"/>
              <a:gd name="T119" fmla="*/ 1216 h 1216"/>
              <a:gd name="T120" fmla="*/ 4308 w 6078"/>
              <a:gd name="T121" fmla="*/ 1216 h 1216"/>
              <a:gd name="T122" fmla="*/ 4825 w 6078"/>
              <a:gd name="T123" fmla="*/ 868 h 1216"/>
              <a:gd name="T124" fmla="*/ 4825 w 6078"/>
              <a:gd name="T125" fmla="*/ 608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78" h="1216">
                <a:moveTo>
                  <a:pt x="1358" y="10"/>
                </a:moveTo>
                <a:cubicBezTo>
                  <a:pt x="795" y="1206"/>
                  <a:pt x="795" y="1206"/>
                  <a:pt x="795" y="1206"/>
                </a:cubicBezTo>
                <a:cubicBezTo>
                  <a:pt x="568" y="1206"/>
                  <a:pt x="568" y="1206"/>
                  <a:pt x="568" y="1206"/>
                </a:cubicBezTo>
                <a:cubicBezTo>
                  <a:pt x="0" y="10"/>
                  <a:pt x="0" y="10"/>
                  <a:pt x="0" y="10"/>
                </a:cubicBezTo>
                <a:cubicBezTo>
                  <a:pt x="189" y="10"/>
                  <a:pt x="189" y="10"/>
                  <a:pt x="189" y="10"/>
                </a:cubicBezTo>
                <a:cubicBezTo>
                  <a:pt x="678" y="1076"/>
                  <a:pt x="678" y="1076"/>
                  <a:pt x="678" y="1076"/>
                </a:cubicBezTo>
                <a:cubicBezTo>
                  <a:pt x="684" y="1076"/>
                  <a:pt x="684" y="1076"/>
                  <a:pt x="684" y="1076"/>
                </a:cubicBezTo>
                <a:cubicBezTo>
                  <a:pt x="1170" y="10"/>
                  <a:pt x="1170" y="10"/>
                  <a:pt x="1170" y="10"/>
                </a:cubicBezTo>
                <a:cubicBezTo>
                  <a:pt x="1358" y="10"/>
                  <a:pt x="1358" y="10"/>
                  <a:pt x="1358" y="10"/>
                </a:cubicBezTo>
                <a:moveTo>
                  <a:pt x="1514" y="1206"/>
                </a:moveTo>
                <a:cubicBezTo>
                  <a:pt x="1690" y="1206"/>
                  <a:pt x="1690" y="1206"/>
                  <a:pt x="1690" y="1206"/>
                </a:cubicBezTo>
                <a:cubicBezTo>
                  <a:pt x="1690" y="10"/>
                  <a:pt x="1690" y="10"/>
                  <a:pt x="1690" y="10"/>
                </a:cubicBezTo>
                <a:cubicBezTo>
                  <a:pt x="1514" y="10"/>
                  <a:pt x="1514" y="10"/>
                  <a:pt x="1514" y="10"/>
                </a:cubicBezTo>
                <a:lnTo>
                  <a:pt x="1514" y="1206"/>
                </a:lnTo>
                <a:close/>
                <a:moveTo>
                  <a:pt x="3288" y="1206"/>
                </a:moveTo>
                <a:cubicBezTo>
                  <a:pt x="3288" y="10"/>
                  <a:pt x="3288" y="10"/>
                  <a:pt x="3288" y="10"/>
                </a:cubicBezTo>
                <a:cubicBezTo>
                  <a:pt x="3112" y="10"/>
                  <a:pt x="3112" y="10"/>
                  <a:pt x="3112" y="10"/>
                </a:cubicBezTo>
                <a:cubicBezTo>
                  <a:pt x="3112" y="1076"/>
                  <a:pt x="3112" y="1076"/>
                  <a:pt x="3112" y="1076"/>
                </a:cubicBezTo>
                <a:cubicBezTo>
                  <a:pt x="3108" y="1076"/>
                  <a:pt x="3108" y="1076"/>
                  <a:pt x="3108" y="1076"/>
                </a:cubicBezTo>
                <a:cubicBezTo>
                  <a:pt x="2215" y="10"/>
                  <a:pt x="2215" y="10"/>
                  <a:pt x="2215" y="10"/>
                </a:cubicBezTo>
                <a:cubicBezTo>
                  <a:pt x="1947" y="10"/>
                  <a:pt x="1947" y="10"/>
                  <a:pt x="1947" y="10"/>
                </a:cubicBezTo>
                <a:cubicBezTo>
                  <a:pt x="1947" y="1206"/>
                  <a:pt x="1947" y="1206"/>
                  <a:pt x="1947" y="1206"/>
                </a:cubicBezTo>
                <a:cubicBezTo>
                  <a:pt x="2123" y="1206"/>
                  <a:pt x="2123" y="1206"/>
                  <a:pt x="2123" y="1206"/>
                </a:cubicBezTo>
                <a:cubicBezTo>
                  <a:pt x="2123" y="148"/>
                  <a:pt x="2123" y="148"/>
                  <a:pt x="2123" y="148"/>
                </a:cubicBezTo>
                <a:cubicBezTo>
                  <a:pt x="2127" y="148"/>
                  <a:pt x="2127" y="148"/>
                  <a:pt x="2127" y="148"/>
                </a:cubicBezTo>
                <a:cubicBezTo>
                  <a:pt x="3021" y="1206"/>
                  <a:pt x="3021" y="1206"/>
                  <a:pt x="3021" y="1206"/>
                </a:cubicBezTo>
                <a:cubicBezTo>
                  <a:pt x="3288" y="1206"/>
                  <a:pt x="3288" y="1206"/>
                  <a:pt x="3288" y="1206"/>
                </a:cubicBezTo>
                <a:moveTo>
                  <a:pt x="5255" y="532"/>
                </a:moveTo>
                <a:cubicBezTo>
                  <a:pt x="5255" y="147"/>
                  <a:pt x="5255" y="147"/>
                  <a:pt x="5255" y="147"/>
                </a:cubicBezTo>
                <a:cubicBezTo>
                  <a:pt x="6078" y="147"/>
                  <a:pt x="6078" y="147"/>
                  <a:pt x="6078" y="147"/>
                </a:cubicBezTo>
                <a:cubicBezTo>
                  <a:pt x="6078" y="10"/>
                  <a:pt x="6078" y="10"/>
                  <a:pt x="6078" y="10"/>
                </a:cubicBezTo>
                <a:cubicBezTo>
                  <a:pt x="5078" y="10"/>
                  <a:pt x="5078" y="10"/>
                  <a:pt x="5078" y="10"/>
                </a:cubicBezTo>
                <a:cubicBezTo>
                  <a:pt x="5078" y="1206"/>
                  <a:pt x="5078" y="1206"/>
                  <a:pt x="5078" y="1206"/>
                </a:cubicBezTo>
                <a:cubicBezTo>
                  <a:pt x="6078" y="1206"/>
                  <a:pt x="6078" y="1206"/>
                  <a:pt x="6078" y="1206"/>
                </a:cubicBezTo>
                <a:cubicBezTo>
                  <a:pt x="6078" y="1069"/>
                  <a:pt x="6078" y="1069"/>
                  <a:pt x="6078" y="1069"/>
                </a:cubicBezTo>
                <a:cubicBezTo>
                  <a:pt x="5255" y="1069"/>
                  <a:pt x="5255" y="1069"/>
                  <a:pt x="5255" y="1069"/>
                </a:cubicBezTo>
                <a:cubicBezTo>
                  <a:pt x="5255" y="653"/>
                  <a:pt x="5255" y="653"/>
                  <a:pt x="5255" y="653"/>
                </a:cubicBezTo>
                <a:cubicBezTo>
                  <a:pt x="6043" y="653"/>
                  <a:pt x="6043" y="653"/>
                  <a:pt x="6043" y="653"/>
                </a:cubicBezTo>
                <a:cubicBezTo>
                  <a:pt x="6043" y="532"/>
                  <a:pt x="6043" y="532"/>
                  <a:pt x="6043" y="532"/>
                </a:cubicBezTo>
                <a:cubicBezTo>
                  <a:pt x="5255" y="532"/>
                  <a:pt x="5255" y="532"/>
                  <a:pt x="5255" y="532"/>
                </a:cubicBezTo>
                <a:moveTo>
                  <a:pt x="4825" y="608"/>
                </a:moveTo>
                <a:cubicBezTo>
                  <a:pt x="4153" y="608"/>
                  <a:pt x="4153" y="608"/>
                  <a:pt x="4153" y="608"/>
                </a:cubicBezTo>
                <a:cubicBezTo>
                  <a:pt x="4153" y="745"/>
                  <a:pt x="4153" y="745"/>
                  <a:pt x="4153" y="745"/>
                </a:cubicBezTo>
                <a:cubicBezTo>
                  <a:pt x="4648" y="745"/>
                  <a:pt x="4648" y="745"/>
                  <a:pt x="4648" y="745"/>
                </a:cubicBezTo>
                <a:cubicBezTo>
                  <a:pt x="4648" y="876"/>
                  <a:pt x="4648" y="876"/>
                  <a:pt x="4648" y="876"/>
                </a:cubicBezTo>
                <a:cubicBezTo>
                  <a:pt x="4648" y="1046"/>
                  <a:pt x="4582" y="1088"/>
                  <a:pt x="4273" y="1088"/>
                </a:cubicBezTo>
                <a:cubicBezTo>
                  <a:pt x="4107" y="1088"/>
                  <a:pt x="4107" y="1088"/>
                  <a:pt x="4107" y="1088"/>
                </a:cubicBezTo>
                <a:cubicBezTo>
                  <a:pt x="3817" y="1088"/>
                  <a:pt x="3717" y="1022"/>
                  <a:pt x="3717" y="817"/>
                </a:cubicBezTo>
                <a:cubicBezTo>
                  <a:pt x="3717" y="433"/>
                  <a:pt x="3717" y="433"/>
                  <a:pt x="3717" y="433"/>
                </a:cubicBezTo>
                <a:cubicBezTo>
                  <a:pt x="3717" y="194"/>
                  <a:pt x="3767" y="129"/>
                  <a:pt x="4103" y="129"/>
                </a:cubicBezTo>
                <a:cubicBezTo>
                  <a:pt x="4321" y="129"/>
                  <a:pt x="4321" y="129"/>
                  <a:pt x="4321" y="129"/>
                </a:cubicBezTo>
                <a:cubicBezTo>
                  <a:pt x="4574" y="129"/>
                  <a:pt x="4644" y="176"/>
                  <a:pt x="4644" y="291"/>
                </a:cubicBezTo>
                <a:cubicBezTo>
                  <a:pt x="4644" y="359"/>
                  <a:pt x="4644" y="359"/>
                  <a:pt x="4644" y="359"/>
                </a:cubicBezTo>
                <a:cubicBezTo>
                  <a:pt x="4820" y="359"/>
                  <a:pt x="4820" y="359"/>
                  <a:pt x="4820" y="359"/>
                </a:cubicBezTo>
                <a:cubicBezTo>
                  <a:pt x="4820" y="267"/>
                  <a:pt x="4820" y="267"/>
                  <a:pt x="4820" y="267"/>
                </a:cubicBezTo>
                <a:cubicBezTo>
                  <a:pt x="4820" y="74"/>
                  <a:pt x="4640" y="0"/>
                  <a:pt x="4406" y="0"/>
                </a:cubicBezTo>
                <a:cubicBezTo>
                  <a:pt x="3997" y="0"/>
                  <a:pt x="3997" y="0"/>
                  <a:pt x="3997" y="0"/>
                </a:cubicBezTo>
                <a:cubicBezTo>
                  <a:pt x="3732" y="0"/>
                  <a:pt x="3541" y="93"/>
                  <a:pt x="3541" y="417"/>
                </a:cubicBezTo>
                <a:cubicBezTo>
                  <a:pt x="3541" y="787"/>
                  <a:pt x="3541" y="787"/>
                  <a:pt x="3541" y="787"/>
                </a:cubicBezTo>
                <a:cubicBezTo>
                  <a:pt x="3541" y="1157"/>
                  <a:pt x="3723" y="1216"/>
                  <a:pt x="4138" y="1216"/>
                </a:cubicBezTo>
                <a:cubicBezTo>
                  <a:pt x="4308" y="1216"/>
                  <a:pt x="4308" y="1216"/>
                  <a:pt x="4308" y="1216"/>
                </a:cubicBezTo>
                <a:cubicBezTo>
                  <a:pt x="4661" y="1216"/>
                  <a:pt x="4825" y="1149"/>
                  <a:pt x="4825" y="868"/>
                </a:cubicBezTo>
                <a:cubicBezTo>
                  <a:pt x="4825" y="608"/>
                  <a:pt x="4825" y="608"/>
                  <a:pt x="4825" y="608"/>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sv-SE" dirty="0"/>
          </a:p>
        </p:txBody>
      </p:sp>
      <p:sp>
        <p:nvSpPr>
          <p:cNvPr id="6" name="xxLanguageTextBox">
            <a:extLst>
              <a:ext uri="{FF2B5EF4-FFF2-40B4-BE49-F238E27FC236}">
                <a16:creationId xmlns:a16="http://schemas.microsoft.com/office/drawing/2014/main" id="{166CA4FD-D956-49DB-B8C6-705AA9D960D3}"/>
              </a:ext>
            </a:extLst>
          </p:cNvPr>
          <p:cNvSpPr/>
          <p:nvPr userDrawn="1">
            <p:custDataLst>
              <p:tags r:id="rId25"/>
            </p:custDataLst>
          </p:nvPr>
        </p:nvSpPr>
        <p:spPr>
          <a:xfrm>
            <a:off x="0" y="0"/>
            <a:ext cx="12700" cy="127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Tree>
    <p:extLst>
      <p:ext uri="{BB962C8B-B14F-4D97-AF65-F5344CB8AC3E}">
        <p14:creationId xmlns:p14="http://schemas.microsoft.com/office/powerpoint/2010/main" val="374970295"/>
      </p:ext>
    </p:extLst>
  </p:cSld>
  <p:clrMap bg1="lt1" tx1="dk1" bg2="lt2" tx2="dk2" accent1="accent1" accent2="accent2" accent3="accent3" accent4="accent4" accent5="accent5" accent6="accent6" hlink="hlink" folHlink="folHlink"/>
  <p:sldLayoutIdLst>
    <p:sldLayoutId id="2147483729" r:id="rId1"/>
    <p:sldLayoutId id="2147483750" r:id="rId2"/>
    <p:sldLayoutId id="2147483712" r:id="rId3"/>
    <p:sldLayoutId id="2147483705" r:id="rId4"/>
    <p:sldLayoutId id="2147483692" r:id="rId5"/>
    <p:sldLayoutId id="2147483698" r:id="rId6"/>
    <p:sldLayoutId id="2147483734" r:id="rId7"/>
    <p:sldLayoutId id="2147483735" r:id="rId8"/>
    <p:sldLayoutId id="2147483736" r:id="rId9"/>
    <p:sldLayoutId id="2147483737" r:id="rId10"/>
    <p:sldLayoutId id="2147483738" r:id="rId11"/>
    <p:sldLayoutId id="2147483739" r:id="rId12"/>
    <p:sldLayoutId id="2147483740" r:id="rId13"/>
    <p:sldLayoutId id="2147483752" r:id="rId14"/>
    <p:sldLayoutId id="2147483742" r:id="rId15"/>
    <p:sldLayoutId id="2147483724" r:id="rId16"/>
    <p:sldLayoutId id="2147483751" r:id="rId17"/>
    <p:sldLayoutId id="2147483743" r:id="rId18"/>
    <p:sldLayoutId id="2147483713" r:id="rId19"/>
    <p:sldLayoutId id="2147483744" r:id="rId20"/>
    <p:sldLayoutId id="2147483747" r:id="rId21"/>
    <p:sldLayoutId id="2147483749" r:id="rId22"/>
    <p:sldLayoutId id="2147483746" r:id="rId23"/>
  </p:sldLayoutIdLst>
  <p:hf hdr="0" ftr="0"/>
  <p:txStyles>
    <p:titleStyle>
      <a:lvl1pPr algn="ctr" defTabSz="914400" rtl="0" eaLnBrk="1" latinLnBrk="0" hangingPunct="1">
        <a:spcBef>
          <a:spcPct val="0"/>
        </a:spcBef>
        <a:buNone/>
        <a:defRPr sz="3200" b="1" kern="1200">
          <a:solidFill>
            <a:schemeClr val="bg2"/>
          </a:solidFill>
          <a:latin typeface="+mj-lt"/>
          <a:ea typeface="+mj-ea"/>
          <a:cs typeface="+mj-cs"/>
        </a:defRPr>
      </a:lvl1pPr>
    </p:titleStyle>
    <p:bodyStyle>
      <a:lvl1pPr marL="216000" indent="-216000" algn="l" defTabSz="914400" rtl="0" eaLnBrk="1" latinLnBrk="0" hangingPunct="1">
        <a:lnSpc>
          <a:spcPct val="100000"/>
        </a:lnSpc>
        <a:spcBef>
          <a:spcPts val="1200"/>
        </a:spcBef>
        <a:spcAft>
          <a:spcPts val="600"/>
        </a:spcAft>
        <a:buClr>
          <a:schemeClr val="bg2"/>
        </a:buClr>
        <a:buFont typeface="Times New Roman" panose="02020603050405020304" pitchFamily="18" charset="0"/>
        <a:buChar char="−"/>
        <a:defRPr sz="1600" kern="1200">
          <a:solidFill>
            <a:schemeClr val="bg2"/>
          </a:solidFill>
          <a:latin typeface="+mn-lt"/>
          <a:ea typeface="+mn-ea"/>
          <a:cs typeface="+mn-cs"/>
        </a:defRPr>
      </a:lvl1pPr>
      <a:lvl2pPr marL="612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600" kern="1200">
          <a:solidFill>
            <a:schemeClr val="bg2"/>
          </a:solidFill>
          <a:latin typeface="+mn-lt"/>
          <a:ea typeface="+mn-ea"/>
          <a:cs typeface="+mn-cs"/>
        </a:defRPr>
      </a:lvl2pPr>
      <a:lvl3pPr marL="1080000" indent="-179388"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3pPr>
      <a:lvl4pPr marL="1440000" indent="-180975" algn="l" defTabSz="962025"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4pPr>
      <a:lvl5pPr marL="1800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1480" userDrawn="1">
          <p15:clr>
            <a:srgbClr val="F26B43"/>
          </p15:clr>
        </p15:guide>
        <p15:guide id="3" orient="horz" pos="4020" userDrawn="1">
          <p15:clr>
            <a:srgbClr val="F26B43"/>
          </p15:clr>
        </p15:guide>
        <p15:guide id="4" orient="horz" pos="1071" userDrawn="1">
          <p15:clr>
            <a:srgbClr val="F26B43"/>
          </p15:clr>
        </p15:guide>
        <p15:guide id="5" orient="horz" pos="618" userDrawn="1">
          <p15:clr>
            <a:srgbClr val="F26B43"/>
          </p15:clr>
        </p15:guide>
        <p15:guide id="6" pos="1028" userDrawn="1">
          <p15:clr>
            <a:srgbClr val="F26B43"/>
          </p15:clr>
        </p15:guide>
        <p15:guide id="7" pos="7469" userDrawn="1">
          <p15:clr>
            <a:srgbClr val="F26B43"/>
          </p15:clr>
        </p15:guide>
        <p15:guide id="8" orient="horz" pos="3702" userDrawn="1">
          <p15:clr>
            <a:srgbClr val="F26B43"/>
          </p15:clr>
        </p15:guide>
        <p15:guide id="9" pos="6652" userDrawn="1">
          <p15:clr>
            <a:srgbClr val="F26B43"/>
          </p15:clr>
        </p15:guide>
        <p15:guide id="10" pos="211" userDrawn="1">
          <p15:clr>
            <a:srgbClr val="F26B43"/>
          </p15:clr>
        </p15:guide>
        <p15:guide id="11" orient="horz" pos="1117" userDrawn="1">
          <p15:clr>
            <a:srgbClr val="F26B43"/>
          </p15:clr>
        </p15:guide>
        <p15:guide id="12" orient="horz" pos="1434" userDrawn="1">
          <p15:clr>
            <a:srgbClr val="F26B43"/>
          </p15:clr>
        </p15:guide>
        <p15:guide id="13" pos="71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5.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hyperlink" Target="https://nft.nu/sv/kompetenskrav-pa-forsakringsbolagens-saljare-nya-regler-och-gamla-traditioner" TargetMode="External"/><Relationship Id="rId2" Type="http://schemas.openxmlformats.org/officeDocument/2006/relationships/hyperlink" Target="https://nft.nu/sv/tarifforeningarna-och-de-branschgemensamma-forsakringsvillkoren-historik-och-betydelse-dagens" TargetMode="External"/><Relationship Id="rId1" Type="http://schemas.openxmlformats.org/officeDocument/2006/relationships/slideLayout" Target="../slideLayouts/slideLayout5.xml"/><Relationship Id="rId6" Type="http://schemas.openxmlformats.org/officeDocument/2006/relationships/hyperlink" Target="https://insuranceeurope.eu/mediaitem/b1cb957b-33ba-4d03-9ce0-2e96abe095aa/Insurance%20Europe%20key%20messages%20on%20RIS.pdf" TargetMode="External"/><Relationship Id="rId5" Type="http://schemas.openxmlformats.org/officeDocument/2006/relationships/hyperlink" Target="https://www.insuresec.se/media/God_forsakringsdistributionssed-En_handbok_2019.pdf" TargetMode="External"/><Relationship Id="rId4" Type="http://schemas.openxmlformats.org/officeDocument/2006/relationships/hyperlink" Target="https://nft.nu/sv/kan-fragan-om-provisionsforbud-aktualiseras-pa-nytt" TargetMode="External"/></Relationships>
</file>

<file path=ppt/slides/_rels/slide111.xml.rels><?xml version="1.0" encoding="UTF-8" standalone="yes"?>
<Relationships xmlns="http://schemas.openxmlformats.org/package/2006/relationships"><Relationship Id="rId8" Type="http://schemas.openxmlformats.org/officeDocument/2006/relationships/hyperlink" Target="https://finance.ec.europa.eu/publications/retail-investment-strategy_en" TargetMode="External"/><Relationship Id="rId3" Type="http://schemas.openxmlformats.org/officeDocument/2006/relationships/hyperlink" Target="https://www.fi.se/contentassets/5f9076ad98d24b9aab900aae70e5793c/rapport-skadebolag-process-godk-produkter.pdf" TargetMode="External"/><Relationship Id="rId7" Type="http://schemas.openxmlformats.org/officeDocument/2006/relationships/hyperlink" Target="https://www.fi.se/globalassets/media/dokument/fffs-bilagor/2018/beslutspm-fffs-2018-10-15.pdf" TargetMode="External"/><Relationship Id="rId2" Type="http://schemas.openxmlformats.org/officeDocument/2006/relationships/hyperlink" Target="https://www.fi.se/sv/publicerat/rapporter/konsumentrapporter/konsumentskyddsrapport-2023/" TargetMode="External"/><Relationship Id="rId1" Type="http://schemas.openxmlformats.org/officeDocument/2006/relationships/slideLayout" Target="../slideLayouts/slideLayout5.xml"/><Relationship Id="rId6" Type="http://schemas.openxmlformats.org/officeDocument/2006/relationships/hyperlink" Target="https://www.fi.se/contentassets/9cd31efea0184092ab269022656ecdbe/exceed-beslut-2-juni-2020-19-10203.pdf" TargetMode="External"/><Relationship Id="rId5" Type="http://schemas.openxmlformats.org/officeDocument/2006/relationships/hyperlink" Target="https://www.fi.se/contentassets/37025dc3221343258b6b39b0c32859f4/rapport-mifid-2-20-dec-2021.pdf" TargetMode="External"/><Relationship Id="rId10" Type="http://schemas.openxmlformats.org/officeDocument/2006/relationships/hyperlink" Target="file:///C:\Users\pje\AppData\Local\Microsoft\Windows\INetCache\Content.Outlook\EKOZN2KL\Report%20on%20the%20application%20of%20the%20Insurance%20Distribution%20Directive%20(IDD).pdf" TargetMode="External"/><Relationship Id="rId4" Type="http://schemas.openxmlformats.org/officeDocument/2006/relationships/hyperlink" Target="https://www.fi.se/contentassets/af238dc2f02e448b95dc1a45de714dc6/uppfoljning-nya-regler-forsakringsdistrib-forsakringsftg.pdf" TargetMode="External"/><Relationship Id="rId9" Type="http://schemas.openxmlformats.org/officeDocument/2006/relationships/hyperlink" Target="https://www.eiopa.europa.eu/system/files/2023-07/Peer%20Review%20on%20Product%20Oversight%20and%20Governance%20%28POG%29_1.pdf" TargetMode="External"/></Relationships>
</file>

<file path=ppt/slides/_rels/slide1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se/url?sa=i&amp;rct=j&amp;q=&amp;esrc=s&amp;source=images&amp;cd=&amp;cad=rja&amp;uact=8&amp;ved=0ahUKEwi68sGV5fLWAhVPI1AKHVp3B_4QjRwIBw&amp;url=http://www.bipar.eu/en/page/idd&amp;psig=AOvVaw1Zva0fgUpfnnJ4MjNaUANb&amp;ust=1508162446808488"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se/url?sa=i&amp;rct=j&amp;q=&amp;esrc=s&amp;source=images&amp;cd=&amp;cad=rja&amp;uact=8&amp;ved=0ahUKEwi68sGV5fLWAhVPI1AKHVp3B_4QjRwIBw&amp;url=http://www.bipar.eu/en/page/idd&amp;psig=AOvVaw1Zva0fgUpfnnJ4MjNaUANb&amp;ust=1508162446808488"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5.xml"/><Relationship Id="rId4" Type="http://schemas.openxmlformats.org/officeDocument/2006/relationships/image" Target="../media/image24.jpg"/></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ogle.se/url?sa=i&amp;rct=j&amp;q=&amp;esrc=s&amp;source=images&amp;cd=&amp;cad=rja&amp;uact=8&amp;ved=0ahUKEwiYvf7U4fLWAhWLaVAKHdC1BEsQjRwIBw&amp;url=http://www.smaspararguiden.se/jobba-med-oss/forsakringsformedlare-sokes/&amp;psig=AOvVaw0NIPABarAupR2m4gLvvgjc&amp;ust=1508161523096242" TargetMode="Externa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ogle.se/url?sa=i&amp;rct=j&amp;q=&amp;esrc=s&amp;source=images&amp;cd=&amp;cad=rja&amp;uact=8&amp;ved=0ahUKEwiYvf7U4fLWAhWLaVAKHdC1BEsQjRwIBw&amp;url=http://www.smaspararguiden.se/jobba-med-oss/forsakringsformedlare-sokes/&amp;psig=AOvVaw0NIPABarAupR2m4gLvvgjc&amp;ust=1508161523096242"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ogle.se/url?sa=i&amp;rct=j&amp;q=&amp;esrc=s&amp;source=images&amp;cd=&amp;cad=rja&amp;uact=8&amp;ved=0ahUKEwiYvf7U4fLWAhWLaVAKHdC1BEsQjRwIBw&amp;url=http://www.smaspararguiden.se/jobba-med-oss/forsakringsformedlare-sokes/&amp;psig=AOvVaw0NIPABarAupR2m4gLvvgjc&amp;ust=1508161523096242" TargetMode="Externa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slideLayout" Target="../slideLayouts/slideLayout5.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B7D94498-0BC4-49B8-965E-9DBED406B039}"/>
              </a:ext>
            </a:extLst>
          </p:cNvPr>
          <p:cNvPicPr>
            <a:picLocks noGrp="1" noChangeAspect="1"/>
          </p:cNvPicPr>
          <p:nvPr>
            <p:ph type="pic" sz="quarter" idx="14"/>
          </p:nvPr>
        </p:nvPicPr>
        <p:blipFill>
          <a:blip r:embed="rId3"/>
          <a:srcRect t="7796" b="7796"/>
          <a:stretch>
            <a:fillRect/>
          </a:stretch>
        </p:blipFill>
        <p:spPr>
          <a:xfrm>
            <a:off x="0" y="-399011"/>
            <a:ext cx="12192000" cy="6858000"/>
          </a:xfrm>
        </p:spPr>
      </p:pic>
      <p:sp>
        <p:nvSpPr>
          <p:cNvPr id="2" name="Title 1">
            <a:extLst>
              <a:ext uri="{FF2B5EF4-FFF2-40B4-BE49-F238E27FC236}">
                <a16:creationId xmlns:a16="http://schemas.microsoft.com/office/drawing/2014/main" id="{13CDA788-FFBD-4D44-9FD2-292731CE60F4}"/>
              </a:ext>
            </a:extLst>
          </p:cNvPr>
          <p:cNvSpPr>
            <a:spLocks noGrp="1"/>
          </p:cNvSpPr>
          <p:nvPr>
            <p:ph type="ctrTitle"/>
          </p:nvPr>
        </p:nvSpPr>
        <p:spPr>
          <a:xfrm>
            <a:off x="1631950" y="2364930"/>
            <a:ext cx="8928100" cy="1008112"/>
          </a:xfrm>
        </p:spPr>
        <p:txBody>
          <a:bodyPr>
            <a:normAutofit fontScale="90000"/>
          </a:bodyPr>
          <a:lstStyle/>
          <a:p>
            <a:r>
              <a:rPr lang="sv-SE" dirty="0"/>
              <a:t>Försäkringsjuridik för aktuarier</a:t>
            </a:r>
            <a:br>
              <a:rPr lang="sv-SE" dirty="0"/>
            </a:br>
            <a:r>
              <a:rPr lang="sv-SE" dirty="0"/>
              <a:t>FÖRSÄKRINGSDISTRIBUTION </a:t>
            </a:r>
          </a:p>
        </p:txBody>
      </p:sp>
      <p:sp>
        <p:nvSpPr>
          <p:cNvPr id="3" name="Subtitle 2">
            <a:extLst>
              <a:ext uri="{FF2B5EF4-FFF2-40B4-BE49-F238E27FC236}">
                <a16:creationId xmlns:a16="http://schemas.microsoft.com/office/drawing/2014/main" id="{44ECC6CB-CA7D-43F7-A5CD-D2102A091554}"/>
              </a:ext>
            </a:extLst>
          </p:cNvPr>
          <p:cNvSpPr>
            <a:spLocks noGrp="1"/>
          </p:cNvSpPr>
          <p:nvPr>
            <p:ph type="subTitle" idx="1"/>
          </p:nvPr>
        </p:nvSpPr>
        <p:spPr/>
        <p:txBody>
          <a:bodyPr/>
          <a:lstStyle/>
          <a:p>
            <a:r>
              <a:rPr lang="sv-SE" dirty="0"/>
              <a:t>Per Johan Eckerberg</a:t>
            </a:r>
          </a:p>
          <a:p>
            <a:r>
              <a:rPr lang="sv-SE" dirty="0"/>
              <a:t>19 februari 2024</a:t>
            </a:r>
          </a:p>
        </p:txBody>
      </p:sp>
      <p:sp>
        <p:nvSpPr>
          <p:cNvPr id="4" name="Text Placeholder 3"/>
          <p:cNvSpPr>
            <a:spLocks noGrp="1"/>
          </p:cNvSpPr>
          <p:nvPr>
            <p:ph type="body" sz="quarter" idx="12"/>
          </p:nvPr>
        </p:nvSpPr>
        <p:spPr/>
        <p:txBody>
          <a:bodyPr/>
          <a:lstStyle/>
          <a:p>
            <a:r>
              <a:rPr lang="sv-SE" dirty="0"/>
              <a:t>Informationen i presentationen är allmänt hållen och varken kan eller ska ersätta juridisk rådgivning i det enskilda fallet. </a:t>
            </a:r>
          </a:p>
          <a:p>
            <a:r>
              <a:rPr lang="sv-SE" dirty="0"/>
              <a:t>De allmänna villkor som gäller för våra tjänster är tillgängliga på vinge.se. </a:t>
            </a:r>
          </a:p>
          <a:p>
            <a:endParaRPr lang="sv-SE" dirty="0"/>
          </a:p>
        </p:txBody>
      </p:sp>
    </p:spTree>
    <p:extLst>
      <p:ext uri="{BB962C8B-B14F-4D97-AF65-F5344CB8AC3E}">
        <p14:creationId xmlns:p14="http://schemas.microsoft.com/office/powerpoint/2010/main" val="284665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59BAC196-5AAE-43C5-971B-ADC3382C0615}"/>
              </a:ext>
            </a:extLst>
          </p:cNvPr>
          <p:cNvPicPr>
            <a:picLocks noChangeAspect="1"/>
          </p:cNvPicPr>
          <p:nvPr/>
        </p:nvPicPr>
        <p:blipFill>
          <a:blip r:embed="rId2"/>
          <a:srcRect t="7796" b="7796"/>
          <a:stretch>
            <a:fillRect/>
          </a:stretch>
        </p:blipFill>
        <p:spPr>
          <a:xfrm>
            <a:off x="0" y="0"/>
            <a:ext cx="12192000" cy="6858000"/>
          </a:xfrm>
          <a:prstGeom prst="rect">
            <a:avLst/>
          </a:prstGeom>
        </p:spPr>
      </p:pic>
      <p:sp>
        <p:nvSpPr>
          <p:cNvPr id="9" name="Picture Placeholder 8">
            <a:extLst>
              <a:ext uri="{FF2B5EF4-FFF2-40B4-BE49-F238E27FC236}">
                <a16:creationId xmlns:a16="http://schemas.microsoft.com/office/drawing/2014/main" id="{A44DF3DC-E825-4F3E-B8B4-8D684D5D4D0C}"/>
              </a:ext>
            </a:extLst>
          </p:cNvPr>
          <p:cNvSpPr>
            <a:spLocks noGrp="1"/>
          </p:cNvSpPr>
          <p:nvPr>
            <p:ph type="pic" sz="quarter" idx="21"/>
          </p:nvPr>
        </p:nvSpPr>
        <p:spPr>
          <a:xfrm>
            <a:off x="-61546" y="-1"/>
            <a:ext cx="12192000" cy="6858000"/>
          </a:xfrm>
        </p:spPr>
        <p:txBody>
          <a:bodyPr/>
          <a:lstStyle/>
          <a:p>
            <a:endParaRPr lang="sv-SE"/>
          </a:p>
        </p:txBody>
      </p:sp>
      <p:sp>
        <p:nvSpPr>
          <p:cNvPr id="3" name="Title 2">
            <a:extLst>
              <a:ext uri="{FF2B5EF4-FFF2-40B4-BE49-F238E27FC236}">
                <a16:creationId xmlns:a16="http://schemas.microsoft.com/office/drawing/2014/main" id="{1F578A6D-C287-4AB5-8F93-678AF77CFEB4}"/>
              </a:ext>
            </a:extLst>
          </p:cNvPr>
          <p:cNvSpPr>
            <a:spLocks noGrp="1"/>
          </p:cNvSpPr>
          <p:nvPr>
            <p:ph type="ctrTitle"/>
          </p:nvPr>
        </p:nvSpPr>
        <p:spPr>
          <a:xfrm>
            <a:off x="0" y="6030005"/>
            <a:ext cx="12192000" cy="1655989"/>
          </a:xfrm>
        </p:spPr>
        <p:txBody>
          <a:bodyPr/>
          <a:lstStyle/>
          <a:p>
            <a:r>
              <a:rPr lang="sv-SE" sz="3200" dirty="0">
                <a:solidFill>
                  <a:schemeClr val="bg1"/>
                </a:solidFill>
              </a:rPr>
              <a:t>II. LAGSTIFTNINGSPROCESSEN</a:t>
            </a:r>
          </a:p>
        </p:txBody>
      </p:sp>
    </p:spTree>
    <p:extLst>
      <p:ext uri="{BB962C8B-B14F-4D97-AF65-F5344CB8AC3E}">
        <p14:creationId xmlns:p14="http://schemas.microsoft.com/office/powerpoint/2010/main" val="128314768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FB930-ADE0-459C-A520-11BA7590EBE6}"/>
              </a:ext>
            </a:extLst>
          </p:cNvPr>
          <p:cNvSpPr>
            <a:spLocks noGrp="1"/>
          </p:cNvSpPr>
          <p:nvPr>
            <p:ph sz="quarter" idx="13"/>
          </p:nvPr>
        </p:nvSpPr>
        <p:spPr>
          <a:xfrm>
            <a:off x="1631950" y="1249136"/>
            <a:ext cx="8928100" cy="4627789"/>
          </a:xfrm>
        </p:spPr>
        <p:txBody>
          <a:bodyPr/>
          <a:lstStyle/>
          <a:p>
            <a:pPr>
              <a:spcAft>
                <a:spcPts val="1200"/>
              </a:spcAft>
              <a:buFont typeface="Arial" panose="020B0604020202020204" pitchFamily="34" charset="0"/>
              <a:buChar char="•"/>
            </a:pPr>
            <a:r>
              <a:rPr lang="sv-SE" altLang="sv-SE" dirty="0"/>
              <a:t>Tredjepartsersättningar</a:t>
            </a:r>
          </a:p>
          <a:p>
            <a:pPr lvl="1">
              <a:spcAft>
                <a:spcPts val="1200"/>
              </a:spcAft>
            </a:pPr>
            <a:r>
              <a:rPr lang="sv-SE" altLang="sv-SE" dirty="0"/>
              <a:t>Bolaget kunde inte fastställa eller jämföra värdet på mottagen ersättning med värdet på försäkringsbaserade investeringsprodukter (6 kap 9 § 3 LFD)</a:t>
            </a:r>
          </a:p>
          <a:p>
            <a:pPr>
              <a:spcAft>
                <a:spcPts val="1200"/>
              </a:spcAft>
              <a:buFont typeface="Arial" panose="020B0604020202020204" pitchFamily="34" charset="0"/>
              <a:buChar char="•"/>
            </a:pPr>
            <a:r>
              <a:rPr lang="sv-SE" altLang="sv-SE" dirty="0"/>
              <a:t>Lämplighetsbedömningar</a:t>
            </a:r>
          </a:p>
          <a:p>
            <a:pPr lvl="1">
              <a:spcAft>
                <a:spcPts val="1200"/>
              </a:spcAft>
            </a:pPr>
            <a:r>
              <a:rPr lang="sv-SE" altLang="sv-SE" dirty="0"/>
              <a:t>Vid investeringsrådgivning bedömde bolaget inte kundernas kunskap och erfarenhet (9 kap 23 § LVM och  </a:t>
            </a:r>
            <a:r>
              <a:rPr lang="sv-SE" dirty="0"/>
              <a:t>6 kap 10 § LFD</a:t>
            </a:r>
            <a:r>
              <a:rPr lang="sv-SE" altLang="sv-SE" dirty="0"/>
              <a:t>)</a:t>
            </a:r>
          </a:p>
          <a:p>
            <a:pPr>
              <a:spcAft>
                <a:spcPts val="1200"/>
              </a:spcAft>
              <a:buFont typeface="Arial" panose="020B0604020202020204" pitchFamily="34" charset="0"/>
              <a:buChar char="•"/>
            </a:pPr>
            <a:r>
              <a:rPr lang="sv-SE" altLang="sv-SE" dirty="0"/>
              <a:t>Lämplighetsförklaringar</a:t>
            </a:r>
          </a:p>
          <a:p>
            <a:pPr lvl="1">
              <a:spcAft>
                <a:spcPts val="1200"/>
              </a:spcAft>
            </a:pPr>
            <a:r>
              <a:rPr lang="sv-SE" altLang="sv-SE" dirty="0"/>
              <a:t>Vid investeringsrådgivning lämnade bolaget inte någon redogörelse till kunderna om vilka råd kunden fått och varför (9 kap 28 § LVM och </a:t>
            </a:r>
            <a:r>
              <a:rPr lang="sv-SE" dirty="0"/>
              <a:t>6 kap 14 § LFD</a:t>
            </a:r>
            <a:r>
              <a:rPr lang="sv-SE" altLang="sv-SE" dirty="0"/>
              <a:t>)</a:t>
            </a:r>
          </a:p>
          <a:p>
            <a:pPr>
              <a:spcAft>
                <a:spcPts val="1200"/>
              </a:spcAft>
              <a:buFont typeface="Arial" panose="020B0604020202020204" pitchFamily="34" charset="0"/>
              <a:buChar char="•"/>
            </a:pPr>
            <a:r>
              <a:rPr lang="sv-SE" altLang="sv-SE" dirty="0"/>
              <a:t>Lite annat smått och gott</a:t>
            </a:r>
          </a:p>
          <a:p>
            <a:pPr lvl="1">
              <a:spcAft>
                <a:spcPts val="1200"/>
              </a:spcAft>
            </a:pPr>
            <a:r>
              <a:rPr lang="sv-SE" altLang="sv-SE" dirty="0"/>
              <a:t>Bristande styrning och kontroll, bristande hantering av klientmedel, försvårande av tillsyn, vilseledande uppgifter till FI samt underlåtelse att anmäla uppdragsavtal</a:t>
            </a:r>
          </a:p>
          <a:p>
            <a:pPr marL="0" indent="0">
              <a:spcAft>
                <a:spcPts val="1200"/>
              </a:spcAft>
              <a:buNone/>
            </a:pPr>
            <a:r>
              <a:rPr lang="sv-SE" altLang="sv-SE" b="1" dirty="0"/>
              <a:t>Resultat</a:t>
            </a:r>
            <a:r>
              <a:rPr lang="sv-SE" altLang="sv-SE" dirty="0"/>
              <a:t>: tillstånden återkallade 2020-06-20, FI Dnr 19-10203</a:t>
            </a:r>
          </a:p>
          <a:p>
            <a:endParaRPr lang="sv-SE" dirty="0"/>
          </a:p>
        </p:txBody>
      </p:sp>
      <p:sp>
        <p:nvSpPr>
          <p:cNvPr id="4" name="Date Placeholder 3">
            <a:extLst>
              <a:ext uri="{FF2B5EF4-FFF2-40B4-BE49-F238E27FC236}">
                <a16:creationId xmlns:a16="http://schemas.microsoft.com/office/drawing/2014/main" id="{71ED4094-3AB3-4FEB-B11C-6574570CE0DB}"/>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C20BE998-BDC2-416F-AC97-0B60C9DBEE3D}"/>
              </a:ext>
            </a:extLst>
          </p:cNvPr>
          <p:cNvSpPr>
            <a:spLocks noGrp="1"/>
          </p:cNvSpPr>
          <p:nvPr>
            <p:ph type="sldNum" sz="quarter" idx="17"/>
          </p:nvPr>
        </p:nvSpPr>
        <p:spPr/>
        <p:txBody>
          <a:bodyPr/>
          <a:lstStyle/>
          <a:p>
            <a:fld id="{68468C2E-472A-43C3-926E-5A5CF00B7762}" type="slidenum">
              <a:rPr lang="sv-SE" smtClean="0"/>
              <a:pPr/>
              <a:t>100</a:t>
            </a:fld>
            <a:endParaRPr lang="sv-SE" dirty="0"/>
          </a:p>
        </p:txBody>
      </p:sp>
      <p:sp>
        <p:nvSpPr>
          <p:cNvPr id="6" name="Title 5">
            <a:extLst>
              <a:ext uri="{FF2B5EF4-FFF2-40B4-BE49-F238E27FC236}">
                <a16:creationId xmlns:a16="http://schemas.microsoft.com/office/drawing/2014/main" id="{0252680C-7585-447D-B982-1EFFACB3EAAD}"/>
              </a:ext>
            </a:extLst>
          </p:cNvPr>
          <p:cNvSpPr>
            <a:spLocks noGrp="1"/>
          </p:cNvSpPr>
          <p:nvPr>
            <p:ph type="title"/>
          </p:nvPr>
        </p:nvSpPr>
        <p:spPr>
          <a:xfrm>
            <a:off x="1631950" y="301550"/>
            <a:ext cx="8928100" cy="714893"/>
          </a:xfrm>
        </p:spPr>
        <p:txBody>
          <a:bodyPr>
            <a:normAutofit fontScale="90000"/>
          </a:bodyPr>
          <a:lstStyle/>
          <a:p>
            <a:br>
              <a:rPr lang="sv-SE" altLang="sv-SE" sz="3600" dirty="0"/>
            </a:br>
            <a:br>
              <a:rPr lang="sv-SE" altLang="sv-SE" sz="3600" dirty="0"/>
            </a:br>
            <a:br>
              <a:rPr lang="sv-SE" altLang="sv-SE" sz="3600" dirty="0"/>
            </a:br>
            <a:r>
              <a:rPr lang="sv-SE" altLang="sv-SE" dirty="0" err="1"/>
              <a:t>Exceed</a:t>
            </a:r>
            <a:r>
              <a:rPr lang="sv-SE" altLang="sv-SE" dirty="0"/>
              <a:t> </a:t>
            </a:r>
            <a:r>
              <a:rPr lang="sv-SE" altLang="sv-SE" dirty="0" err="1"/>
              <a:t>Capital</a:t>
            </a:r>
            <a:r>
              <a:rPr lang="sv-SE" altLang="sv-SE" dirty="0"/>
              <a:t> – ett skolboksexempel</a:t>
            </a:r>
            <a:endParaRPr lang="sv-SE" dirty="0"/>
          </a:p>
        </p:txBody>
      </p:sp>
    </p:spTree>
    <p:extLst>
      <p:ext uri="{BB962C8B-B14F-4D97-AF65-F5344CB8AC3E}">
        <p14:creationId xmlns:p14="http://schemas.microsoft.com/office/powerpoint/2010/main" val="7489645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9AF6C16-FF54-4D64-97AA-C1AB9FA82EC6}"/>
              </a:ext>
            </a:extLst>
          </p:cNvPr>
          <p:cNvPicPr>
            <a:picLocks noGrp="1" noChangeAspect="1"/>
          </p:cNvPicPr>
          <p:nvPr>
            <p:ph type="pic" sz="quarter" idx="13"/>
          </p:nvPr>
        </p:nvPicPr>
        <p:blipFill>
          <a:blip r:embed="rId2"/>
          <a:srcRect l="29823" r="29823"/>
          <a:stretch>
            <a:fillRect/>
          </a:stretch>
        </p:blipFill>
        <p:spPr/>
      </p:pic>
      <p:sp>
        <p:nvSpPr>
          <p:cNvPr id="3" name="Date Placeholder 2">
            <a:extLst>
              <a:ext uri="{FF2B5EF4-FFF2-40B4-BE49-F238E27FC236}">
                <a16:creationId xmlns:a16="http://schemas.microsoft.com/office/drawing/2014/main" id="{AB1A4DBD-D547-4EC7-9636-C61FEEED0863}"/>
              </a:ext>
            </a:extLst>
          </p:cNvPr>
          <p:cNvSpPr>
            <a:spLocks noGrp="1"/>
          </p:cNvSpPr>
          <p:nvPr>
            <p:ph type="dt" sz="half" idx="19"/>
          </p:nvPr>
        </p:nvSpPr>
        <p:spPr/>
        <p:txBody>
          <a:bodyPr/>
          <a:lstStyle/>
          <a:p>
            <a:r>
              <a:rPr lang="sv-SE" dirty="0"/>
              <a:t>19 februari 2024</a:t>
            </a:r>
          </a:p>
        </p:txBody>
      </p:sp>
      <p:sp>
        <p:nvSpPr>
          <p:cNvPr id="4" name="Slide Number Placeholder 3">
            <a:extLst>
              <a:ext uri="{FF2B5EF4-FFF2-40B4-BE49-F238E27FC236}">
                <a16:creationId xmlns:a16="http://schemas.microsoft.com/office/drawing/2014/main" id="{9B42ECC5-0418-4CE5-9CD8-A7A1F8CDD173}"/>
              </a:ext>
            </a:extLst>
          </p:cNvPr>
          <p:cNvSpPr>
            <a:spLocks noGrp="1"/>
          </p:cNvSpPr>
          <p:nvPr>
            <p:ph type="sldNum" sz="quarter" idx="21"/>
          </p:nvPr>
        </p:nvSpPr>
        <p:spPr/>
        <p:txBody>
          <a:bodyPr/>
          <a:lstStyle/>
          <a:p>
            <a:fld id="{68468C2E-472A-43C3-926E-5A5CF00B7762}" type="slidenum">
              <a:rPr lang="sv-SE" smtClean="0"/>
              <a:pPr/>
              <a:t>101</a:t>
            </a:fld>
            <a:endParaRPr lang="sv-SE" dirty="0"/>
          </a:p>
        </p:txBody>
      </p:sp>
      <p:sp>
        <p:nvSpPr>
          <p:cNvPr id="5" name="Title 4">
            <a:extLst>
              <a:ext uri="{FF2B5EF4-FFF2-40B4-BE49-F238E27FC236}">
                <a16:creationId xmlns:a16="http://schemas.microsoft.com/office/drawing/2014/main" id="{3429C6C6-94E8-43E5-A007-AED179F63BCF}"/>
              </a:ext>
            </a:extLst>
          </p:cNvPr>
          <p:cNvSpPr>
            <a:spLocks noGrp="1"/>
          </p:cNvSpPr>
          <p:nvPr>
            <p:ph type="title"/>
          </p:nvPr>
        </p:nvSpPr>
        <p:spPr/>
        <p:txBody>
          <a:bodyPr>
            <a:normAutofit/>
          </a:bodyPr>
          <a:lstStyle/>
          <a:p>
            <a:r>
              <a:rPr lang="sv-SE" altLang="sv-SE" dirty="0" err="1"/>
              <a:t>InsureSecs</a:t>
            </a:r>
            <a:r>
              <a:rPr lang="sv-SE" altLang="sv-SE" dirty="0"/>
              <a:t> sanktioner</a:t>
            </a:r>
            <a:endParaRPr lang="sv-SE" dirty="0"/>
          </a:p>
        </p:txBody>
      </p:sp>
      <p:sp>
        <p:nvSpPr>
          <p:cNvPr id="6" name="Text Placeholder 5">
            <a:extLst>
              <a:ext uri="{FF2B5EF4-FFF2-40B4-BE49-F238E27FC236}">
                <a16:creationId xmlns:a16="http://schemas.microsoft.com/office/drawing/2014/main" id="{B03FE207-AAFD-47E8-8F65-794C4DD13471}"/>
              </a:ext>
            </a:extLst>
          </p:cNvPr>
          <p:cNvSpPr>
            <a:spLocks noGrp="1"/>
          </p:cNvSpPr>
          <p:nvPr>
            <p:ph type="body" sz="quarter" idx="17"/>
          </p:nvPr>
        </p:nvSpPr>
        <p:spPr/>
        <p:txBody>
          <a:bodyPr/>
          <a:lstStyle/>
          <a:p>
            <a:r>
              <a:rPr lang="sv-SE" dirty="0"/>
              <a:t>Regulatoriskt ansvar</a:t>
            </a:r>
          </a:p>
        </p:txBody>
      </p:sp>
      <p:sp>
        <p:nvSpPr>
          <p:cNvPr id="7" name="Text Placeholder 6">
            <a:extLst>
              <a:ext uri="{FF2B5EF4-FFF2-40B4-BE49-F238E27FC236}">
                <a16:creationId xmlns:a16="http://schemas.microsoft.com/office/drawing/2014/main" id="{D5D2F54C-C548-4084-91D5-1F4DDB2539DC}"/>
              </a:ext>
            </a:extLst>
          </p:cNvPr>
          <p:cNvSpPr>
            <a:spLocks noGrp="1"/>
          </p:cNvSpPr>
          <p:nvPr>
            <p:ph type="body" sz="quarter" idx="18"/>
          </p:nvPr>
        </p:nvSpPr>
        <p:spPr/>
        <p:txBody>
          <a:bodyPr/>
          <a:lstStyle/>
          <a:p>
            <a:pPr marL="0" indent="0">
              <a:buNone/>
            </a:pPr>
            <a:r>
              <a:rPr lang="sv-SE" altLang="sv-SE" i="1" dirty="0"/>
              <a:t>Riktas</a:t>
            </a:r>
            <a:r>
              <a:rPr lang="sv-SE" altLang="sv-SE" dirty="0"/>
              <a:t> mot</a:t>
            </a:r>
          </a:p>
          <a:p>
            <a:pPr>
              <a:buFont typeface="Arial" panose="020B0604020202020204" pitchFamily="34" charset="0"/>
              <a:buChar char="•"/>
            </a:pPr>
            <a:r>
              <a:rPr lang="sv-SE" altLang="sv-SE" dirty="0"/>
              <a:t>bolaget och</a:t>
            </a:r>
          </a:p>
          <a:p>
            <a:pPr>
              <a:buFont typeface="Arial" panose="020B0604020202020204" pitchFamily="34" charset="0"/>
              <a:buChar char="•"/>
            </a:pPr>
            <a:r>
              <a:rPr lang="sv-SE" altLang="sv-SE" dirty="0"/>
              <a:t>registrerade förmedlare</a:t>
            </a:r>
            <a:br>
              <a:rPr lang="sv-SE" altLang="sv-SE" dirty="0"/>
            </a:br>
            <a:endParaRPr lang="sv-SE" altLang="sv-SE" dirty="0"/>
          </a:p>
          <a:p>
            <a:pPr marL="0" indent="0">
              <a:buNone/>
            </a:pPr>
            <a:r>
              <a:rPr lang="sv-SE" altLang="sv-SE" i="1" dirty="0"/>
              <a:t>Består</a:t>
            </a:r>
            <a:r>
              <a:rPr lang="sv-SE" altLang="sv-SE" dirty="0"/>
              <a:t> av</a:t>
            </a:r>
          </a:p>
          <a:p>
            <a:pPr>
              <a:buFont typeface="Arial" panose="020B0604020202020204" pitchFamily="34" charset="0"/>
              <a:buChar char="•"/>
            </a:pPr>
            <a:r>
              <a:rPr lang="sv-SE" altLang="sv-SE" dirty="0"/>
              <a:t>Erinran</a:t>
            </a:r>
          </a:p>
          <a:p>
            <a:pPr>
              <a:buFont typeface="Arial" panose="020B0604020202020204" pitchFamily="34" charset="0"/>
              <a:buChar char="•"/>
            </a:pPr>
            <a:r>
              <a:rPr lang="sv-SE" altLang="sv-SE" dirty="0"/>
              <a:t>Varning</a:t>
            </a:r>
          </a:p>
          <a:p>
            <a:pPr>
              <a:buFont typeface="Arial" panose="020B0604020202020204" pitchFamily="34" charset="0"/>
              <a:buChar char="•"/>
            </a:pPr>
            <a:r>
              <a:rPr lang="sv-SE" altLang="sv-SE" dirty="0"/>
              <a:t>Uteslutning</a:t>
            </a:r>
          </a:p>
          <a:p>
            <a:pPr>
              <a:buFont typeface="Arial" panose="020B0604020202020204" pitchFamily="34" charset="0"/>
              <a:buChar char="•"/>
            </a:pPr>
            <a:r>
              <a:rPr lang="sv-SE" altLang="sv-SE" dirty="0" err="1"/>
              <a:t>Återregistreringsförbud</a:t>
            </a:r>
            <a:endParaRPr lang="sv-SE" dirty="0"/>
          </a:p>
          <a:p>
            <a:endParaRPr lang="sv-SE" dirty="0"/>
          </a:p>
        </p:txBody>
      </p:sp>
    </p:spTree>
    <p:extLst>
      <p:ext uri="{BB962C8B-B14F-4D97-AF65-F5344CB8AC3E}">
        <p14:creationId xmlns:p14="http://schemas.microsoft.com/office/powerpoint/2010/main" val="40995681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A45AE4-280D-44EC-9253-615170F242F0}"/>
              </a:ext>
            </a:extLst>
          </p:cNvPr>
          <p:cNvSpPr>
            <a:spLocks noGrp="1"/>
          </p:cNvSpPr>
          <p:nvPr>
            <p:ph sz="quarter" idx="13"/>
          </p:nvPr>
        </p:nvSpPr>
        <p:spPr>
          <a:xfrm>
            <a:off x="1631256" y="1456309"/>
            <a:ext cx="8928100" cy="3527425"/>
          </a:xfrm>
        </p:spPr>
        <p:txBody>
          <a:bodyPr/>
          <a:lstStyle/>
          <a:p>
            <a:pPr marL="0" indent="0">
              <a:spcAft>
                <a:spcPts val="1200"/>
              </a:spcAft>
              <a:buNone/>
            </a:pPr>
            <a:r>
              <a:rPr lang="sv-SE" altLang="sv-SE" b="1" dirty="0"/>
              <a:t>De vanligaste skälen för </a:t>
            </a:r>
            <a:r>
              <a:rPr lang="sv-SE" altLang="sv-SE" b="1" dirty="0" err="1"/>
              <a:t>InsureSecs</a:t>
            </a:r>
            <a:r>
              <a:rPr lang="sv-SE" altLang="sv-SE" b="1" dirty="0"/>
              <a:t> sanktioner</a:t>
            </a:r>
          </a:p>
          <a:p>
            <a:pPr>
              <a:spcAft>
                <a:spcPts val="1200"/>
              </a:spcAft>
              <a:buFont typeface="Arial" panose="020B0604020202020204" pitchFamily="34" charset="0"/>
              <a:buChar char="•"/>
            </a:pPr>
            <a:r>
              <a:rPr lang="sv-SE" altLang="sv-SE" dirty="0"/>
              <a:t>Bristande information till </a:t>
            </a:r>
            <a:r>
              <a:rPr lang="sv-SE" altLang="sv-SE" dirty="0" err="1"/>
              <a:t>InsureSec</a:t>
            </a:r>
            <a:r>
              <a:rPr lang="sv-SE" altLang="sv-SE" dirty="0"/>
              <a:t> </a:t>
            </a:r>
          </a:p>
          <a:p>
            <a:pPr>
              <a:spcAft>
                <a:spcPts val="1200"/>
              </a:spcAft>
              <a:buFont typeface="Arial" panose="020B0604020202020204" pitchFamily="34" charset="0"/>
              <a:buChar char="•"/>
            </a:pPr>
            <a:r>
              <a:rPr lang="sv-SE" altLang="sv-SE" dirty="0"/>
              <a:t>Felaktig hantering av intressekonflikter </a:t>
            </a:r>
          </a:p>
          <a:p>
            <a:pPr>
              <a:spcAft>
                <a:spcPts val="1200"/>
              </a:spcAft>
              <a:buFont typeface="Arial" panose="020B0604020202020204" pitchFamily="34" charset="0"/>
              <a:buChar char="•"/>
            </a:pPr>
            <a:r>
              <a:rPr lang="sv-SE" altLang="sv-SE" dirty="0"/>
              <a:t>Bristande dokumentation och arkivering</a:t>
            </a:r>
          </a:p>
          <a:p>
            <a:pPr>
              <a:spcAft>
                <a:spcPts val="1200"/>
              </a:spcAft>
              <a:buFont typeface="Arial" panose="020B0604020202020204" pitchFamily="34" charset="0"/>
              <a:buChar char="•"/>
            </a:pPr>
            <a:r>
              <a:rPr lang="sv-SE" altLang="sv-SE" dirty="0"/>
              <a:t>Felaktig information om ersättning</a:t>
            </a:r>
          </a:p>
          <a:p>
            <a:pPr>
              <a:spcAft>
                <a:spcPts val="1200"/>
              </a:spcAft>
              <a:buFont typeface="Arial" panose="020B0604020202020204" pitchFamily="34" charset="0"/>
              <a:buChar char="•"/>
            </a:pPr>
            <a:r>
              <a:rPr lang="sv-SE" altLang="sv-SE" dirty="0"/>
              <a:t>Felaktig information vid telefonförsäljning om vem som ringer upp och varför</a:t>
            </a:r>
          </a:p>
          <a:p>
            <a:pPr>
              <a:spcAft>
                <a:spcPts val="1200"/>
              </a:spcAft>
              <a:buFont typeface="Arial" panose="020B0604020202020204" pitchFamily="34" charset="0"/>
              <a:buChar char="•"/>
            </a:pPr>
            <a:r>
              <a:rPr lang="sv-SE" altLang="sv-SE" dirty="0"/>
              <a:t>Vilseledande produktinformation</a:t>
            </a:r>
          </a:p>
          <a:p>
            <a:pPr>
              <a:spcAft>
                <a:spcPts val="1200"/>
              </a:spcAft>
              <a:buFont typeface="Arial" panose="020B0604020202020204" pitchFamily="34" charset="0"/>
              <a:buChar char="•"/>
            </a:pPr>
            <a:r>
              <a:rPr lang="sv-SE" altLang="sv-SE" dirty="0"/>
              <a:t>Bristande omsorg vid kalkylering, beräkning och behovsprövning</a:t>
            </a:r>
          </a:p>
          <a:p>
            <a:pPr>
              <a:spcAft>
                <a:spcPts val="1200"/>
              </a:spcAft>
              <a:buFont typeface="Arial" panose="020B0604020202020204" pitchFamily="34" charset="0"/>
              <a:buChar char="•"/>
            </a:pPr>
            <a:r>
              <a:rPr lang="sv-SE" altLang="sv-SE" dirty="0"/>
              <a:t>För korta handledningstider</a:t>
            </a:r>
          </a:p>
          <a:p>
            <a:pPr>
              <a:spcAft>
                <a:spcPts val="1200"/>
              </a:spcAft>
              <a:buFont typeface="Arial" panose="020B0604020202020204" pitchFamily="34" charset="0"/>
              <a:buChar char="•"/>
            </a:pPr>
            <a:endParaRPr lang="sv-SE" altLang="sv-SE" dirty="0"/>
          </a:p>
          <a:p>
            <a:pPr>
              <a:buFont typeface="Arial" panose="020B0604020202020204" pitchFamily="34" charset="0"/>
              <a:buChar char="•"/>
            </a:pPr>
            <a:endParaRPr lang="sv-SE" dirty="0"/>
          </a:p>
        </p:txBody>
      </p:sp>
      <p:sp>
        <p:nvSpPr>
          <p:cNvPr id="4" name="Date Placeholder 3">
            <a:extLst>
              <a:ext uri="{FF2B5EF4-FFF2-40B4-BE49-F238E27FC236}">
                <a16:creationId xmlns:a16="http://schemas.microsoft.com/office/drawing/2014/main" id="{BD1B6379-CD1A-431F-89C4-F67E3832252F}"/>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B882EBF0-FB20-48B0-B886-F1514A96C4E4}"/>
              </a:ext>
            </a:extLst>
          </p:cNvPr>
          <p:cNvSpPr>
            <a:spLocks noGrp="1"/>
          </p:cNvSpPr>
          <p:nvPr>
            <p:ph type="sldNum" sz="quarter" idx="17"/>
          </p:nvPr>
        </p:nvSpPr>
        <p:spPr/>
        <p:txBody>
          <a:bodyPr/>
          <a:lstStyle/>
          <a:p>
            <a:fld id="{68468C2E-472A-43C3-926E-5A5CF00B7762}" type="slidenum">
              <a:rPr lang="sv-SE" smtClean="0"/>
              <a:pPr/>
              <a:t>102</a:t>
            </a:fld>
            <a:endParaRPr lang="sv-SE" dirty="0"/>
          </a:p>
        </p:txBody>
      </p:sp>
      <p:sp>
        <p:nvSpPr>
          <p:cNvPr id="6" name="Title 5">
            <a:extLst>
              <a:ext uri="{FF2B5EF4-FFF2-40B4-BE49-F238E27FC236}">
                <a16:creationId xmlns:a16="http://schemas.microsoft.com/office/drawing/2014/main" id="{45EBA450-144F-4B98-A635-C99354BCB745}"/>
              </a:ext>
            </a:extLst>
          </p:cNvPr>
          <p:cNvSpPr>
            <a:spLocks noGrp="1"/>
          </p:cNvSpPr>
          <p:nvPr>
            <p:ph type="title"/>
          </p:nvPr>
        </p:nvSpPr>
        <p:spPr>
          <a:xfrm>
            <a:off x="1631256" y="414288"/>
            <a:ext cx="8928100" cy="714893"/>
          </a:xfrm>
        </p:spPr>
        <p:txBody>
          <a:bodyPr>
            <a:normAutofit/>
          </a:bodyPr>
          <a:lstStyle/>
          <a:p>
            <a:r>
              <a:rPr lang="sv-SE" dirty="0" err="1"/>
              <a:t>InsureSecs</a:t>
            </a:r>
            <a:r>
              <a:rPr lang="sv-SE" dirty="0"/>
              <a:t> sanktioner</a:t>
            </a:r>
          </a:p>
        </p:txBody>
      </p:sp>
    </p:spTree>
    <p:extLst>
      <p:ext uri="{BB962C8B-B14F-4D97-AF65-F5344CB8AC3E}">
        <p14:creationId xmlns:p14="http://schemas.microsoft.com/office/powerpoint/2010/main" val="36584113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6A901-B1DB-4281-B9C3-8908B015173F}"/>
              </a:ext>
            </a:extLst>
          </p:cNvPr>
          <p:cNvSpPr>
            <a:spLocks noGrp="1"/>
          </p:cNvSpPr>
          <p:nvPr>
            <p:ph type="body" sz="quarter" idx="14"/>
          </p:nvPr>
        </p:nvSpPr>
        <p:spPr/>
        <p:txBody>
          <a:bodyPr/>
          <a:lstStyle/>
          <a:p>
            <a:r>
              <a:rPr lang="sv-SE" altLang="sv-SE" b="1" dirty="0"/>
              <a:t>RIKTLINJER!</a:t>
            </a:r>
          </a:p>
        </p:txBody>
      </p:sp>
      <p:sp>
        <p:nvSpPr>
          <p:cNvPr id="3" name="Content Placeholder 2">
            <a:extLst>
              <a:ext uri="{FF2B5EF4-FFF2-40B4-BE49-F238E27FC236}">
                <a16:creationId xmlns:a16="http://schemas.microsoft.com/office/drawing/2014/main" id="{6E8A6D9A-5C70-4802-A26F-E1199056C8D8}"/>
              </a:ext>
            </a:extLst>
          </p:cNvPr>
          <p:cNvSpPr>
            <a:spLocks noGrp="1"/>
          </p:cNvSpPr>
          <p:nvPr>
            <p:ph sz="quarter" idx="13"/>
          </p:nvPr>
        </p:nvSpPr>
        <p:spPr>
          <a:xfrm>
            <a:off x="4285343" y="2733221"/>
            <a:ext cx="8928100" cy="3527425"/>
          </a:xfrm>
        </p:spPr>
        <p:txBody>
          <a:bodyPr/>
          <a:lstStyle/>
          <a:p>
            <a:pPr>
              <a:buFont typeface="Arial" panose="020B0604020202020204" pitchFamily="34" charset="0"/>
              <a:buChar char="•"/>
              <a:defRPr/>
            </a:pPr>
            <a:r>
              <a:rPr lang="sv-SE" altLang="sv-SE" dirty="0"/>
              <a:t>VID DELEGATION:</a:t>
            </a:r>
          </a:p>
          <a:p>
            <a:pPr marL="342900" indent="-342900">
              <a:buFont typeface="+mj-lt"/>
              <a:buAutoNum type="arabicPeriod"/>
              <a:defRPr/>
            </a:pPr>
            <a:r>
              <a:rPr lang="sv-SE" altLang="sv-SE" dirty="0"/>
              <a:t>välj delegerad med omsorg</a:t>
            </a:r>
          </a:p>
          <a:p>
            <a:pPr marL="342900" indent="-342900">
              <a:buFont typeface="+mj-lt"/>
              <a:buAutoNum type="arabicPeriod"/>
              <a:defRPr/>
            </a:pPr>
            <a:r>
              <a:rPr lang="sv-SE" altLang="sv-SE" dirty="0"/>
              <a:t>ge utförliga, skriftliga instruktioner</a:t>
            </a:r>
          </a:p>
          <a:p>
            <a:pPr marL="342900" indent="-342900">
              <a:buFont typeface="+mj-lt"/>
              <a:buAutoNum type="arabicPeriod"/>
              <a:defRPr/>
            </a:pPr>
            <a:r>
              <a:rPr lang="sv-SE" altLang="sv-SE" dirty="0"/>
              <a:t>avsätt tillräckliga ekonomiska resurser</a:t>
            </a:r>
          </a:p>
          <a:p>
            <a:pPr marL="342900" indent="-342900">
              <a:buFont typeface="+mj-lt"/>
              <a:buAutoNum type="arabicPeriod"/>
              <a:defRPr/>
            </a:pPr>
            <a:r>
              <a:rPr lang="sv-SE" altLang="sv-SE" dirty="0"/>
              <a:t>kontrollera hur uppgifterna utförs </a:t>
            </a:r>
            <a:br>
              <a:rPr lang="sv-SE" altLang="sv-SE" dirty="0"/>
            </a:br>
            <a:r>
              <a:rPr lang="sv-SE" altLang="sv-SE" dirty="0"/>
              <a:t>(jfr 8 kap 4 § sista </a:t>
            </a:r>
            <a:r>
              <a:rPr lang="sv-SE" altLang="sv-SE" dirty="0" err="1"/>
              <a:t>st</a:t>
            </a:r>
            <a:r>
              <a:rPr lang="sv-SE" altLang="sv-SE" dirty="0"/>
              <a:t> ABL)</a:t>
            </a:r>
          </a:p>
          <a:p>
            <a:endParaRPr lang="sv-SE" dirty="0"/>
          </a:p>
        </p:txBody>
      </p:sp>
      <p:sp>
        <p:nvSpPr>
          <p:cNvPr id="4" name="Date Placeholder 3">
            <a:extLst>
              <a:ext uri="{FF2B5EF4-FFF2-40B4-BE49-F238E27FC236}">
                <a16:creationId xmlns:a16="http://schemas.microsoft.com/office/drawing/2014/main" id="{CED75A5D-76D8-45FF-AB2B-F91345286459}"/>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13CAA923-7664-4FD3-BFC6-837B1D2C392D}"/>
              </a:ext>
            </a:extLst>
          </p:cNvPr>
          <p:cNvSpPr>
            <a:spLocks noGrp="1"/>
          </p:cNvSpPr>
          <p:nvPr>
            <p:ph type="sldNum" sz="quarter" idx="17"/>
          </p:nvPr>
        </p:nvSpPr>
        <p:spPr/>
        <p:txBody>
          <a:bodyPr/>
          <a:lstStyle/>
          <a:p>
            <a:fld id="{68468C2E-472A-43C3-926E-5A5CF00B7762}" type="slidenum">
              <a:rPr lang="sv-SE" smtClean="0"/>
              <a:pPr/>
              <a:t>103</a:t>
            </a:fld>
            <a:endParaRPr lang="sv-SE" dirty="0"/>
          </a:p>
        </p:txBody>
      </p:sp>
      <p:sp>
        <p:nvSpPr>
          <p:cNvPr id="6" name="Title 5">
            <a:extLst>
              <a:ext uri="{FF2B5EF4-FFF2-40B4-BE49-F238E27FC236}">
                <a16:creationId xmlns:a16="http://schemas.microsoft.com/office/drawing/2014/main" id="{CB643755-1D4E-4ADE-80F0-7D738EA466A8}"/>
              </a:ext>
            </a:extLst>
          </p:cNvPr>
          <p:cNvSpPr>
            <a:spLocks noGrp="1"/>
          </p:cNvSpPr>
          <p:nvPr>
            <p:ph type="title"/>
          </p:nvPr>
        </p:nvSpPr>
        <p:spPr/>
        <p:txBody>
          <a:bodyPr>
            <a:normAutofit/>
          </a:bodyPr>
          <a:lstStyle/>
          <a:p>
            <a:r>
              <a:rPr lang="sv-SE" dirty="0"/>
              <a:t>Hur undvika sanktion?</a:t>
            </a:r>
          </a:p>
        </p:txBody>
      </p:sp>
    </p:spTree>
    <p:extLst>
      <p:ext uri="{BB962C8B-B14F-4D97-AF65-F5344CB8AC3E}">
        <p14:creationId xmlns:p14="http://schemas.microsoft.com/office/powerpoint/2010/main" val="22408056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a:extLst>
              <a:ext uri="{FF2B5EF4-FFF2-40B4-BE49-F238E27FC236}">
                <a16:creationId xmlns:a16="http://schemas.microsoft.com/office/drawing/2014/main" id="{5D2D131F-8C17-4E74-9242-B2DD98373AB5}"/>
              </a:ext>
            </a:extLst>
          </p:cNvPr>
          <p:cNvPicPr>
            <a:picLocks noGrp="1" noChangeAspect="1"/>
          </p:cNvPicPr>
          <p:nvPr>
            <p:ph type="pic" sz="quarter" idx="21"/>
          </p:nvPr>
        </p:nvPicPr>
        <p:blipFill>
          <a:blip r:embed="rId2"/>
          <a:srcRect t="7796" b="7796"/>
          <a:stretch>
            <a:fillRect/>
          </a:stretch>
        </p:blipFill>
        <p:spPr>
          <a:prstGeom prst="rect">
            <a:avLst/>
          </a:prstGeom>
        </p:spPr>
      </p:pic>
      <p:sp>
        <p:nvSpPr>
          <p:cNvPr id="3" name="Title 2">
            <a:extLst>
              <a:ext uri="{FF2B5EF4-FFF2-40B4-BE49-F238E27FC236}">
                <a16:creationId xmlns:a16="http://schemas.microsoft.com/office/drawing/2014/main" id="{176E48FA-D492-46F5-BACF-83A1D3E3955F}"/>
              </a:ext>
            </a:extLst>
          </p:cNvPr>
          <p:cNvSpPr>
            <a:spLocks noGrp="1"/>
          </p:cNvSpPr>
          <p:nvPr>
            <p:ph type="ctrTitle"/>
          </p:nvPr>
        </p:nvSpPr>
        <p:spPr>
          <a:xfrm>
            <a:off x="1631950" y="5880327"/>
            <a:ext cx="8928100" cy="4176712"/>
          </a:xfrm>
        </p:spPr>
        <p:txBody>
          <a:bodyPr/>
          <a:lstStyle/>
          <a:p>
            <a:r>
              <a:rPr lang="sv-SE" sz="3200" dirty="0">
                <a:solidFill>
                  <a:schemeClr val="bg1"/>
                </a:solidFill>
              </a:rPr>
              <a:t>XXI. SAMMANFATTNING</a:t>
            </a:r>
          </a:p>
        </p:txBody>
      </p:sp>
      <p:sp>
        <p:nvSpPr>
          <p:cNvPr id="4" name="Subtitle 3">
            <a:extLst>
              <a:ext uri="{FF2B5EF4-FFF2-40B4-BE49-F238E27FC236}">
                <a16:creationId xmlns:a16="http://schemas.microsoft.com/office/drawing/2014/main" id="{F474DAB5-5F21-4947-AC19-600E1F367566}"/>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6727186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F0D0E40-93BB-4D27-9AF6-56B01D3EE9AB}"/>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A8AE2776-C77F-4AD7-A75D-3FEB21C4DE64}"/>
              </a:ext>
            </a:extLst>
          </p:cNvPr>
          <p:cNvSpPr>
            <a:spLocks noGrp="1"/>
          </p:cNvSpPr>
          <p:nvPr>
            <p:ph type="sldNum" sz="quarter" idx="17"/>
          </p:nvPr>
        </p:nvSpPr>
        <p:spPr/>
        <p:txBody>
          <a:bodyPr/>
          <a:lstStyle/>
          <a:p>
            <a:fld id="{68468C2E-472A-43C3-926E-5A5CF00B7762}" type="slidenum">
              <a:rPr lang="sv-SE" smtClean="0"/>
              <a:pPr/>
              <a:t>105</a:t>
            </a:fld>
            <a:endParaRPr lang="sv-SE" dirty="0"/>
          </a:p>
        </p:txBody>
      </p:sp>
      <p:sp>
        <p:nvSpPr>
          <p:cNvPr id="6" name="Title 5">
            <a:extLst>
              <a:ext uri="{FF2B5EF4-FFF2-40B4-BE49-F238E27FC236}">
                <a16:creationId xmlns:a16="http://schemas.microsoft.com/office/drawing/2014/main" id="{11598A8D-C58C-4B8E-A189-99834017CCE4}"/>
              </a:ext>
            </a:extLst>
          </p:cNvPr>
          <p:cNvSpPr>
            <a:spLocks noGrp="1"/>
          </p:cNvSpPr>
          <p:nvPr>
            <p:ph type="title"/>
          </p:nvPr>
        </p:nvSpPr>
        <p:spPr>
          <a:xfrm>
            <a:off x="1631256" y="131989"/>
            <a:ext cx="8928100" cy="714893"/>
          </a:xfrm>
        </p:spPr>
        <p:txBody>
          <a:bodyPr/>
          <a:lstStyle/>
          <a:p>
            <a:r>
              <a:rPr lang="sv-SE" dirty="0"/>
              <a:t>Regelverk som påverkar distributionen i Sverige</a:t>
            </a:r>
          </a:p>
        </p:txBody>
      </p:sp>
      <p:graphicFrame>
        <p:nvGraphicFramePr>
          <p:cNvPr id="7" name="Content Placeholder 6">
            <a:extLst>
              <a:ext uri="{FF2B5EF4-FFF2-40B4-BE49-F238E27FC236}">
                <a16:creationId xmlns:a16="http://schemas.microsoft.com/office/drawing/2014/main" id="{3F3E0B31-F44D-43E1-8444-CEFA91BAF107}"/>
              </a:ext>
            </a:extLst>
          </p:cNvPr>
          <p:cNvGraphicFramePr>
            <a:graphicFrameLocks noGrp="1"/>
          </p:cNvGraphicFramePr>
          <p:nvPr>
            <p:ph sz="quarter" idx="13"/>
            <p:extLst>
              <p:ext uri="{D42A27DB-BD31-4B8C-83A1-F6EECF244321}">
                <p14:modId xmlns:p14="http://schemas.microsoft.com/office/powerpoint/2010/main" val="3004069033"/>
              </p:ext>
            </p:extLst>
          </p:nvPr>
        </p:nvGraphicFramePr>
        <p:xfrm>
          <a:off x="1790927" y="1181555"/>
          <a:ext cx="2807543" cy="3168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6415CFD5-82AB-4E3B-B15B-B32BD2F0885E}"/>
              </a:ext>
            </a:extLst>
          </p:cNvPr>
          <p:cNvGraphicFramePr/>
          <p:nvPr>
            <p:extLst>
              <p:ext uri="{D42A27DB-BD31-4B8C-83A1-F6EECF244321}">
                <p14:modId xmlns:p14="http://schemas.microsoft.com/office/powerpoint/2010/main" val="3750589986"/>
              </p:ext>
            </p:extLst>
          </p:nvPr>
        </p:nvGraphicFramePr>
        <p:xfrm>
          <a:off x="4790091" y="1139587"/>
          <a:ext cx="2925947" cy="32107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70DAA0C3-4007-4035-9946-E577483D3814}"/>
              </a:ext>
            </a:extLst>
          </p:cNvPr>
          <p:cNvGraphicFramePr/>
          <p:nvPr>
            <p:extLst>
              <p:ext uri="{D42A27DB-BD31-4B8C-83A1-F6EECF244321}">
                <p14:modId xmlns:p14="http://schemas.microsoft.com/office/powerpoint/2010/main" val="2542680736"/>
              </p:ext>
            </p:extLst>
          </p:nvPr>
        </p:nvGraphicFramePr>
        <p:xfrm>
          <a:off x="7805964" y="1181555"/>
          <a:ext cx="2453880" cy="316882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Rectangle: Rounded Corners 9">
            <a:extLst>
              <a:ext uri="{FF2B5EF4-FFF2-40B4-BE49-F238E27FC236}">
                <a16:creationId xmlns:a16="http://schemas.microsoft.com/office/drawing/2014/main" id="{28262256-DB6A-4DA1-B694-31627269417F}"/>
              </a:ext>
            </a:extLst>
          </p:cNvPr>
          <p:cNvSpPr/>
          <p:nvPr/>
        </p:nvSpPr>
        <p:spPr>
          <a:xfrm>
            <a:off x="1934174" y="4422386"/>
            <a:ext cx="8207375" cy="6458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400" b="1" dirty="0"/>
              <a:t>ETT STORT ANTAL ANDRA LAGAR OCH FÖRORDNINGAR</a:t>
            </a:r>
          </a:p>
          <a:p>
            <a:pPr algn="ctr"/>
            <a:r>
              <a:rPr lang="sv-SE" sz="1400" b="1" dirty="0"/>
              <a:t>(IORP II - LTF, FAL, GDPR, lagar om finansiell rådgivning, distansavtal, diskriminering m.m.)</a:t>
            </a:r>
          </a:p>
        </p:txBody>
      </p:sp>
      <p:sp>
        <p:nvSpPr>
          <p:cNvPr id="11" name="Rectangle: Rounded Corners 10">
            <a:extLst>
              <a:ext uri="{FF2B5EF4-FFF2-40B4-BE49-F238E27FC236}">
                <a16:creationId xmlns:a16="http://schemas.microsoft.com/office/drawing/2014/main" id="{C754C36E-8DF2-4034-8DF3-97A673F13E89}"/>
              </a:ext>
            </a:extLst>
          </p:cNvPr>
          <p:cNvSpPr/>
          <p:nvPr/>
        </p:nvSpPr>
        <p:spPr>
          <a:xfrm>
            <a:off x="1934174" y="5140239"/>
            <a:ext cx="8207375" cy="961505"/>
          </a:xfrm>
          <a:prstGeom prst="roundRect">
            <a:avLst/>
          </a:prstGeom>
          <a:solidFill>
            <a:schemeClr val="accent3"/>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600" dirty="0"/>
          </a:p>
          <a:p>
            <a:pPr algn="ctr"/>
            <a:r>
              <a:rPr lang="sv-SE" sz="1600" dirty="0"/>
              <a:t>Förmedlarnas självreglering genom SFM och </a:t>
            </a:r>
            <a:r>
              <a:rPr lang="sv-SE" sz="1600" dirty="0" err="1"/>
              <a:t>InsureSec</a:t>
            </a:r>
            <a:endParaRPr lang="sv-SE" sz="1600" dirty="0"/>
          </a:p>
          <a:p>
            <a:pPr algn="ctr"/>
            <a:r>
              <a:rPr lang="sv-SE" sz="1600" dirty="0"/>
              <a:t>Försäkringsföretagens självreglering genom Svensk Försäkring och </a:t>
            </a:r>
            <a:r>
              <a:rPr lang="sv-SE" sz="1600" dirty="0" err="1"/>
              <a:t>InsureSec</a:t>
            </a:r>
            <a:endParaRPr lang="sv-SE" sz="1600" dirty="0"/>
          </a:p>
          <a:p>
            <a:pPr algn="ctr"/>
            <a:r>
              <a:rPr lang="sv-SE" sz="1600" dirty="0"/>
              <a:t>Värdepappersinstitutens självreglering genom Fondhandlarföreningen och </a:t>
            </a:r>
            <a:r>
              <a:rPr lang="sv-SE" sz="1600" dirty="0" err="1"/>
              <a:t>SwedSec</a:t>
            </a:r>
            <a:endParaRPr lang="sv-SE" sz="1600" dirty="0"/>
          </a:p>
          <a:p>
            <a:pPr algn="ctr"/>
            <a:endParaRPr lang="sv-SE" sz="1600" dirty="0"/>
          </a:p>
        </p:txBody>
      </p:sp>
    </p:spTree>
    <p:extLst>
      <p:ext uri="{BB962C8B-B14F-4D97-AF65-F5344CB8AC3E}">
        <p14:creationId xmlns:p14="http://schemas.microsoft.com/office/powerpoint/2010/main" val="8112975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E82135E-62F1-49E1-8204-DD6F0FF3B6B2}"/>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12F49D41-2024-4B65-BCE1-9AA46B3EEFF2}"/>
              </a:ext>
            </a:extLst>
          </p:cNvPr>
          <p:cNvSpPr>
            <a:spLocks noGrp="1"/>
          </p:cNvSpPr>
          <p:nvPr>
            <p:ph type="sldNum" sz="quarter" idx="17"/>
          </p:nvPr>
        </p:nvSpPr>
        <p:spPr/>
        <p:txBody>
          <a:bodyPr/>
          <a:lstStyle/>
          <a:p>
            <a:fld id="{68468C2E-472A-43C3-926E-5A5CF00B7762}" type="slidenum">
              <a:rPr lang="sv-SE" smtClean="0"/>
              <a:pPr/>
              <a:t>106</a:t>
            </a:fld>
            <a:endParaRPr lang="sv-SE" dirty="0"/>
          </a:p>
        </p:txBody>
      </p:sp>
      <p:sp>
        <p:nvSpPr>
          <p:cNvPr id="6" name="Title 5">
            <a:extLst>
              <a:ext uri="{FF2B5EF4-FFF2-40B4-BE49-F238E27FC236}">
                <a16:creationId xmlns:a16="http://schemas.microsoft.com/office/drawing/2014/main" id="{4D816AF7-3045-4D56-8689-58E0322F6A90}"/>
              </a:ext>
            </a:extLst>
          </p:cNvPr>
          <p:cNvSpPr>
            <a:spLocks noGrp="1"/>
          </p:cNvSpPr>
          <p:nvPr>
            <p:ph type="title"/>
          </p:nvPr>
        </p:nvSpPr>
        <p:spPr>
          <a:xfrm>
            <a:off x="1631950" y="623628"/>
            <a:ext cx="8928100" cy="714893"/>
          </a:xfrm>
        </p:spPr>
        <p:txBody>
          <a:bodyPr>
            <a:normAutofit fontScale="90000"/>
          </a:bodyPr>
          <a:lstStyle/>
          <a:p>
            <a:r>
              <a:rPr lang="sv-SE" dirty="0"/>
              <a:t>IDD har samordnats med </a:t>
            </a:r>
            <a:r>
              <a:rPr lang="sv-SE" dirty="0" err="1"/>
              <a:t>MiFIR</a:t>
            </a:r>
            <a:r>
              <a:rPr lang="sv-SE" dirty="0"/>
              <a:t>/</a:t>
            </a:r>
            <a:r>
              <a:rPr lang="sv-SE" dirty="0" err="1"/>
              <a:t>MiFID</a:t>
            </a:r>
            <a:r>
              <a:rPr lang="sv-SE" dirty="0"/>
              <a:t> II =</a:t>
            </a:r>
            <a:br>
              <a:rPr lang="sv-SE" dirty="0"/>
            </a:br>
            <a:r>
              <a:rPr lang="sv-SE" dirty="0"/>
              <a:t>En mer samordnad reglering av </a:t>
            </a:r>
            <a:br>
              <a:rPr lang="sv-SE" dirty="0"/>
            </a:br>
            <a:r>
              <a:rPr lang="sv-SE" dirty="0"/>
              <a:t>försäkring och värdepapper</a:t>
            </a:r>
          </a:p>
        </p:txBody>
      </p:sp>
      <p:sp>
        <p:nvSpPr>
          <p:cNvPr id="7" name="textruta 9">
            <a:extLst>
              <a:ext uri="{FF2B5EF4-FFF2-40B4-BE49-F238E27FC236}">
                <a16:creationId xmlns:a16="http://schemas.microsoft.com/office/drawing/2014/main" id="{68EA9EB8-3B30-4329-96EB-1BA6A3BD6415}"/>
              </a:ext>
            </a:extLst>
          </p:cNvPr>
          <p:cNvSpPr txBox="1"/>
          <p:nvPr/>
        </p:nvSpPr>
        <p:spPr>
          <a:xfrm>
            <a:off x="2193472" y="1447387"/>
            <a:ext cx="3945467" cy="1231106"/>
          </a:xfrm>
          <a:prstGeom prst="rect">
            <a:avLst/>
          </a:prstGeom>
          <a:solidFill>
            <a:schemeClr val="accent2"/>
          </a:solidFill>
        </p:spPr>
        <p:txBody>
          <a:bodyPr wrap="square" rtlCol="0">
            <a:spAutoFit/>
          </a:bodyPr>
          <a:lstStyle/>
          <a:p>
            <a:r>
              <a:rPr lang="sv-SE" sz="1400" dirty="0"/>
              <a:t>IDD –försäkringsdistribution</a:t>
            </a:r>
            <a:endParaRPr lang="sv-SE" sz="1200" dirty="0"/>
          </a:p>
          <a:p>
            <a:endParaRPr lang="sv-SE" sz="1200" dirty="0"/>
          </a:p>
          <a:p>
            <a:endParaRPr lang="sv-SE" sz="1200" dirty="0"/>
          </a:p>
          <a:p>
            <a:endParaRPr lang="sv-SE" sz="1200" dirty="0"/>
          </a:p>
          <a:p>
            <a:endParaRPr lang="sv-SE" sz="1200" dirty="0"/>
          </a:p>
          <a:p>
            <a:endParaRPr lang="sv-SE" sz="1200" dirty="0"/>
          </a:p>
        </p:txBody>
      </p:sp>
      <p:sp>
        <p:nvSpPr>
          <p:cNvPr id="8" name="textruta 10">
            <a:extLst>
              <a:ext uri="{FF2B5EF4-FFF2-40B4-BE49-F238E27FC236}">
                <a16:creationId xmlns:a16="http://schemas.microsoft.com/office/drawing/2014/main" id="{DF286B3F-D8E4-46D5-9BC9-EECE156F399A}"/>
              </a:ext>
            </a:extLst>
          </p:cNvPr>
          <p:cNvSpPr txBox="1"/>
          <p:nvPr/>
        </p:nvSpPr>
        <p:spPr>
          <a:xfrm>
            <a:off x="2303537" y="1865067"/>
            <a:ext cx="3225800" cy="861774"/>
          </a:xfrm>
          <a:prstGeom prst="rect">
            <a:avLst/>
          </a:prstGeom>
          <a:solidFill>
            <a:schemeClr val="accent3"/>
          </a:solidFill>
        </p:spPr>
        <p:txBody>
          <a:bodyPr wrap="square" rtlCol="0">
            <a:spAutoFit/>
          </a:bodyPr>
          <a:lstStyle/>
          <a:p>
            <a:r>
              <a:rPr lang="sv-SE" sz="1000" b="1" dirty="0"/>
              <a:t>Bakgrund och syfte</a:t>
            </a:r>
          </a:p>
          <a:p>
            <a:pPr marL="285750" indent="-285750">
              <a:buFont typeface="Arial" charset="0"/>
              <a:buChar char="•"/>
            </a:pPr>
            <a:r>
              <a:rPr lang="sv-SE" sz="1000" dirty="0"/>
              <a:t>Utvidgning av, och ersätter, IMD som endast omfattade försäkringsförmedling </a:t>
            </a:r>
          </a:p>
          <a:p>
            <a:pPr marL="285750" indent="-285750">
              <a:buFont typeface="Arial" charset="0"/>
              <a:buChar char="•"/>
            </a:pPr>
            <a:r>
              <a:rPr lang="sv-SE" sz="1000" dirty="0"/>
              <a:t>Syftar till att skapa en homogen europeisk marknad för försäkringsdistribution</a:t>
            </a:r>
          </a:p>
        </p:txBody>
      </p:sp>
      <p:sp>
        <p:nvSpPr>
          <p:cNvPr id="9" name="textruta 13">
            <a:extLst>
              <a:ext uri="{FF2B5EF4-FFF2-40B4-BE49-F238E27FC236}">
                <a16:creationId xmlns:a16="http://schemas.microsoft.com/office/drawing/2014/main" id="{3D0042BD-3D7D-43EC-A9D4-688DE5754D03}"/>
              </a:ext>
            </a:extLst>
          </p:cNvPr>
          <p:cNvSpPr txBox="1"/>
          <p:nvPr/>
        </p:nvSpPr>
        <p:spPr>
          <a:xfrm>
            <a:off x="6469150" y="1458673"/>
            <a:ext cx="3945467" cy="1231106"/>
          </a:xfrm>
          <a:prstGeom prst="rect">
            <a:avLst/>
          </a:prstGeom>
          <a:solidFill>
            <a:schemeClr val="accent2"/>
          </a:solidFill>
        </p:spPr>
        <p:txBody>
          <a:bodyPr wrap="square" rtlCol="0">
            <a:spAutoFit/>
          </a:bodyPr>
          <a:lstStyle/>
          <a:p>
            <a:r>
              <a:rPr lang="sv-SE" sz="1400" dirty="0" err="1"/>
              <a:t>MiFIR</a:t>
            </a:r>
            <a:r>
              <a:rPr lang="sv-SE" sz="1400" dirty="0"/>
              <a:t>/</a:t>
            </a:r>
            <a:r>
              <a:rPr lang="sv-SE" sz="1400" dirty="0" err="1"/>
              <a:t>MiFID</a:t>
            </a:r>
            <a:r>
              <a:rPr lang="sv-SE" sz="1400" dirty="0"/>
              <a:t> II – värdepappersmarknaden</a:t>
            </a:r>
            <a:endParaRPr lang="sv-SE" sz="1200" dirty="0"/>
          </a:p>
          <a:p>
            <a:endParaRPr lang="sv-SE" sz="1200" dirty="0"/>
          </a:p>
          <a:p>
            <a:endParaRPr lang="sv-SE" sz="1200" dirty="0"/>
          </a:p>
          <a:p>
            <a:endParaRPr lang="sv-SE" sz="1200" dirty="0"/>
          </a:p>
          <a:p>
            <a:endParaRPr lang="sv-SE" sz="1200" dirty="0"/>
          </a:p>
          <a:p>
            <a:endParaRPr lang="sv-SE" sz="1200" dirty="0"/>
          </a:p>
        </p:txBody>
      </p:sp>
      <p:sp>
        <p:nvSpPr>
          <p:cNvPr id="10" name="textruta 14">
            <a:extLst>
              <a:ext uri="{FF2B5EF4-FFF2-40B4-BE49-F238E27FC236}">
                <a16:creationId xmlns:a16="http://schemas.microsoft.com/office/drawing/2014/main" id="{F0C93F02-8DF2-47EF-B096-1D3418155C78}"/>
              </a:ext>
            </a:extLst>
          </p:cNvPr>
          <p:cNvSpPr txBox="1"/>
          <p:nvPr/>
        </p:nvSpPr>
        <p:spPr>
          <a:xfrm>
            <a:off x="6570749" y="1876355"/>
            <a:ext cx="3225800" cy="861774"/>
          </a:xfrm>
          <a:prstGeom prst="rect">
            <a:avLst/>
          </a:prstGeom>
          <a:solidFill>
            <a:schemeClr val="accent3"/>
          </a:solidFill>
        </p:spPr>
        <p:txBody>
          <a:bodyPr wrap="square" rtlCol="0">
            <a:spAutoFit/>
          </a:bodyPr>
          <a:lstStyle/>
          <a:p>
            <a:r>
              <a:rPr lang="sv-SE" sz="1000" b="1" dirty="0"/>
              <a:t>Bakgrund och syfte</a:t>
            </a:r>
          </a:p>
          <a:p>
            <a:pPr marL="285750" indent="-285750">
              <a:buFont typeface="Arial" charset="0"/>
              <a:buChar char="•"/>
            </a:pPr>
            <a:r>
              <a:rPr lang="sv-SE" sz="1000" dirty="0"/>
              <a:t>Ombearbetning av, och ersätter, </a:t>
            </a:r>
            <a:r>
              <a:rPr lang="sv-SE" sz="1000" dirty="0" err="1"/>
              <a:t>MiFID</a:t>
            </a:r>
            <a:r>
              <a:rPr lang="sv-SE" sz="1000" dirty="0"/>
              <a:t> I</a:t>
            </a:r>
          </a:p>
          <a:p>
            <a:pPr marL="285750" indent="-285750">
              <a:buFont typeface="Arial" charset="0"/>
              <a:buChar char="•"/>
            </a:pPr>
            <a:r>
              <a:rPr lang="sv-SE" sz="1000" dirty="0"/>
              <a:t>Syftar till att skapa en homogen europeisk marknad för värdepappersmarknaden </a:t>
            </a:r>
          </a:p>
          <a:p>
            <a:pPr marL="285750" indent="-285750">
              <a:buFont typeface="Arial" charset="0"/>
              <a:buChar char="•"/>
            </a:pPr>
            <a:endParaRPr lang="sv-SE" sz="1000" dirty="0"/>
          </a:p>
        </p:txBody>
      </p:sp>
      <p:sp>
        <p:nvSpPr>
          <p:cNvPr id="11" name="textruta 15">
            <a:extLst>
              <a:ext uri="{FF2B5EF4-FFF2-40B4-BE49-F238E27FC236}">
                <a16:creationId xmlns:a16="http://schemas.microsoft.com/office/drawing/2014/main" id="{693BBABF-EB6F-4AF0-B8BF-819B9055B2F4}"/>
              </a:ext>
            </a:extLst>
          </p:cNvPr>
          <p:cNvSpPr txBox="1"/>
          <p:nvPr/>
        </p:nvSpPr>
        <p:spPr>
          <a:xfrm>
            <a:off x="4026798" y="2931137"/>
            <a:ext cx="4831772" cy="276999"/>
          </a:xfrm>
          <a:prstGeom prst="rect">
            <a:avLst/>
          </a:prstGeom>
          <a:noFill/>
        </p:spPr>
        <p:txBody>
          <a:bodyPr wrap="none" rtlCol="0">
            <a:spAutoFit/>
          </a:bodyPr>
          <a:lstStyle/>
          <a:p>
            <a:pPr algn="ctr"/>
            <a:r>
              <a:rPr lang="sv-SE" sz="1200" b="1" dirty="0"/>
              <a:t>IDD och </a:t>
            </a:r>
            <a:r>
              <a:rPr lang="sv-SE" sz="1200" b="1" dirty="0" err="1"/>
              <a:t>MiFIR</a:t>
            </a:r>
            <a:r>
              <a:rPr lang="sv-SE" sz="1200" b="1" dirty="0"/>
              <a:t>/MIFID II har tre gemensamma grundläggande mål</a:t>
            </a:r>
          </a:p>
        </p:txBody>
      </p:sp>
      <p:cxnSp>
        <p:nvCxnSpPr>
          <p:cNvPr id="12" name="Rak 17">
            <a:extLst>
              <a:ext uri="{FF2B5EF4-FFF2-40B4-BE49-F238E27FC236}">
                <a16:creationId xmlns:a16="http://schemas.microsoft.com/office/drawing/2014/main" id="{029771E5-0ABA-4555-931C-2F216F1933F0}"/>
              </a:ext>
            </a:extLst>
          </p:cNvPr>
          <p:cNvCxnSpPr/>
          <p:nvPr/>
        </p:nvCxnSpPr>
        <p:spPr>
          <a:xfrm>
            <a:off x="2193471" y="3363686"/>
            <a:ext cx="8161867"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sp>
        <p:nvSpPr>
          <p:cNvPr id="13" name="Ned 18">
            <a:extLst>
              <a:ext uri="{FF2B5EF4-FFF2-40B4-BE49-F238E27FC236}">
                <a16:creationId xmlns:a16="http://schemas.microsoft.com/office/drawing/2014/main" id="{646AFD73-2FFA-4DA0-BE81-EBB6A02D98ED}"/>
              </a:ext>
            </a:extLst>
          </p:cNvPr>
          <p:cNvSpPr/>
          <p:nvPr/>
        </p:nvSpPr>
        <p:spPr>
          <a:xfrm>
            <a:off x="5898553" y="3363686"/>
            <a:ext cx="846655" cy="225695"/>
          </a:xfrm>
          <a:prstGeom prst="down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4" name="textruta 21">
            <a:extLst>
              <a:ext uri="{FF2B5EF4-FFF2-40B4-BE49-F238E27FC236}">
                <a16:creationId xmlns:a16="http://schemas.microsoft.com/office/drawing/2014/main" id="{32290298-293B-4CCC-A208-44253C500627}"/>
              </a:ext>
            </a:extLst>
          </p:cNvPr>
          <p:cNvSpPr txBox="1"/>
          <p:nvPr/>
        </p:nvSpPr>
        <p:spPr>
          <a:xfrm>
            <a:off x="2252735" y="3919661"/>
            <a:ext cx="1540934" cy="769441"/>
          </a:xfrm>
          <a:prstGeom prst="rect">
            <a:avLst/>
          </a:prstGeom>
          <a:solidFill>
            <a:schemeClr val="accent2"/>
          </a:solidFill>
        </p:spPr>
        <p:txBody>
          <a:bodyPr wrap="square" rtlCol="0">
            <a:spAutoFit/>
          </a:bodyPr>
          <a:lstStyle/>
          <a:p>
            <a:r>
              <a:rPr lang="sv-SE" sz="1400" dirty="0"/>
              <a:t>  </a:t>
            </a:r>
            <a:r>
              <a:rPr lang="sv-SE" sz="1200" dirty="0"/>
              <a:t>Konsumentskydd</a:t>
            </a:r>
          </a:p>
          <a:p>
            <a:endParaRPr lang="sv-SE" sz="1200" dirty="0"/>
          </a:p>
          <a:p>
            <a:endParaRPr lang="sv-SE" dirty="0"/>
          </a:p>
        </p:txBody>
      </p:sp>
      <p:sp>
        <p:nvSpPr>
          <p:cNvPr id="15" name="textruta 22">
            <a:extLst>
              <a:ext uri="{FF2B5EF4-FFF2-40B4-BE49-F238E27FC236}">
                <a16:creationId xmlns:a16="http://schemas.microsoft.com/office/drawing/2014/main" id="{8578B8D4-ED22-4196-A6E0-F777EADCB06A}"/>
              </a:ext>
            </a:extLst>
          </p:cNvPr>
          <p:cNvSpPr txBox="1"/>
          <p:nvPr/>
        </p:nvSpPr>
        <p:spPr>
          <a:xfrm>
            <a:off x="2100334" y="4066414"/>
            <a:ext cx="304804" cy="400110"/>
          </a:xfrm>
          <a:prstGeom prst="rect">
            <a:avLst/>
          </a:prstGeom>
          <a:solidFill>
            <a:schemeClr val="accent2">
              <a:lumMod val="75000"/>
            </a:schemeClr>
          </a:solidFill>
        </p:spPr>
        <p:txBody>
          <a:bodyPr wrap="square" rtlCol="0">
            <a:spAutoFit/>
          </a:bodyPr>
          <a:lstStyle/>
          <a:p>
            <a:r>
              <a:rPr lang="sv-SE" sz="2000" dirty="0"/>
              <a:t>1</a:t>
            </a:r>
            <a:endParaRPr lang="sv-SE" dirty="0"/>
          </a:p>
        </p:txBody>
      </p:sp>
      <p:sp>
        <p:nvSpPr>
          <p:cNvPr id="16" name="textruta 23">
            <a:extLst>
              <a:ext uri="{FF2B5EF4-FFF2-40B4-BE49-F238E27FC236}">
                <a16:creationId xmlns:a16="http://schemas.microsoft.com/office/drawing/2014/main" id="{D47B18E1-08B4-4A11-A143-45DE69B78619}"/>
              </a:ext>
            </a:extLst>
          </p:cNvPr>
          <p:cNvSpPr txBox="1"/>
          <p:nvPr/>
        </p:nvSpPr>
        <p:spPr>
          <a:xfrm>
            <a:off x="2252738" y="4879219"/>
            <a:ext cx="1540934" cy="769441"/>
          </a:xfrm>
          <a:prstGeom prst="rect">
            <a:avLst/>
          </a:prstGeom>
          <a:solidFill>
            <a:schemeClr val="accent2"/>
          </a:solidFill>
        </p:spPr>
        <p:txBody>
          <a:bodyPr wrap="square" rtlCol="0">
            <a:spAutoFit/>
          </a:bodyPr>
          <a:lstStyle/>
          <a:p>
            <a:r>
              <a:rPr lang="sv-SE" sz="1400" dirty="0"/>
              <a:t>  </a:t>
            </a:r>
            <a:r>
              <a:rPr lang="sv-SE" sz="1200" dirty="0"/>
              <a:t>Intressekonflikter</a:t>
            </a:r>
          </a:p>
          <a:p>
            <a:endParaRPr lang="sv-SE" sz="1200" dirty="0"/>
          </a:p>
          <a:p>
            <a:endParaRPr lang="sv-SE" dirty="0"/>
          </a:p>
        </p:txBody>
      </p:sp>
      <p:sp>
        <p:nvSpPr>
          <p:cNvPr id="17" name="textruta 24">
            <a:extLst>
              <a:ext uri="{FF2B5EF4-FFF2-40B4-BE49-F238E27FC236}">
                <a16:creationId xmlns:a16="http://schemas.microsoft.com/office/drawing/2014/main" id="{CE2C23F2-5494-404F-A29A-D5A563FE1F71}"/>
              </a:ext>
            </a:extLst>
          </p:cNvPr>
          <p:cNvSpPr txBox="1"/>
          <p:nvPr/>
        </p:nvSpPr>
        <p:spPr>
          <a:xfrm>
            <a:off x="2074935" y="5037259"/>
            <a:ext cx="304804" cy="400110"/>
          </a:xfrm>
          <a:prstGeom prst="rect">
            <a:avLst/>
          </a:prstGeom>
          <a:solidFill>
            <a:schemeClr val="accent2">
              <a:lumMod val="75000"/>
            </a:schemeClr>
          </a:solidFill>
        </p:spPr>
        <p:txBody>
          <a:bodyPr wrap="square" rtlCol="0">
            <a:spAutoFit/>
          </a:bodyPr>
          <a:lstStyle/>
          <a:p>
            <a:r>
              <a:rPr lang="sv-SE" sz="2000" dirty="0"/>
              <a:t>2</a:t>
            </a:r>
            <a:endParaRPr lang="sv-SE" dirty="0"/>
          </a:p>
        </p:txBody>
      </p:sp>
      <p:sp>
        <p:nvSpPr>
          <p:cNvPr id="18" name="textruta 25">
            <a:extLst>
              <a:ext uri="{FF2B5EF4-FFF2-40B4-BE49-F238E27FC236}">
                <a16:creationId xmlns:a16="http://schemas.microsoft.com/office/drawing/2014/main" id="{CF6221A9-C4C7-415F-9F9D-800931F2808E}"/>
              </a:ext>
            </a:extLst>
          </p:cNvPr>
          <p:cNvSpPr txBox="1"/>
          <p:nvPr/>
        </p:nvSpPr>
        <p:spPr>
          <a:xfrm>
            <a:off x="2261199" y="5827484"/>
            <a:ext cx="1540934" cy="800219"/>
          </a:xfrm>
          <a:prstGeom prst="rect">
            <a:avLst/>
          </a:prstGeom>
          <a:solidFill>
            <a:schemeClr val="accent2"/>
          </a:solidFill>
        </p:spPr>
        <p:txBody>
          <a:bodyPr wrap="square" rtlCol="0">
            <a:spAutoFit/>
          </a:bodyPr>
          <a:lstStyle/>
          <a:p>
            <a:r>
              <a:rPr lang="sv-SE" sz="1400" dirty="0"/>
              <a:t>  </a:t>
            </a:r>
            <a:r>
              <a:rPr lang="sv-SE" sz="1200" dirty="0"/>
              <a:t>Konkurrens-</a:t>
            </a:r>
          </a:p>
          <a:p>
            <a:r>
              <a:rPr lang="sv-SE" sz="1200" dirty="0"/>
              <a:t>  neutralitet</a:t>
            </a:r>
          </a:p>
          <a:p>
            <a:endParaRPr lang="sv-SE" sz="1200" dirty="0"/>
          </a:p>
          <a:p>
            <a:endParaRPr lang="sv-SE" sz="800" dirty="0"/>
          </a:p>
        </p:txBody>
      </p:sp>
      <p:sp>
        <p:nvSpPr>
          <p:cNvPr id="19" name="textruta 26">
            <a:extLst>
              <a:ext uri="{FF2B5EF4-FFF2-40B4-BE49-F238E27FC236}">
                <a16:creationId xmlns:a16="http://schemas.microsoft.com/office/drawing/2014/main" id="{AB5F1ED3-45B9-4E4A-9CE3-1038398563BE}"/>
              </a:ext>
            </a:extLst>
          </p:cNvPr>
          <p:cNvSpPr txBox="1"/>
          <p:nvPr/>
        </p:nvSpPr>
        <p:spPr>
          <a:xfrm>
            <a:off x="2091864" y="5951659"/>
            <a:ext cx="304804" cy="400110"/>
          </a:xfrm>
          <a:prstGeom prst="rect">
            <a:avLst/>
          </a:prstGeom>
          <a:solidFill>
            <a:schemeClr val="accent2">
              <a:lumMod val="75000"/>
            </a:schemeClr>
          </a:solidFill>
        </p:spPr>
        <p:txBody>
          <a:bodyPr wrap="square" rtlCol="0">
            <a:spAutoFit/>
          </a:bodyPr>
          <a:lstStyle/>
          <a:p>
            <a:r>
              <a:rPr lang="sv-SE" sz="2000" dirty="0"/>
              <a:t>3</a:t>
            </a:r>
            <a:endParaRPr lang="sv-SE" dirty="0"/>
          </a:p>
        </p:txBody>
      </p:sp>
      <p:cxnSp>
        <p:nvCxnSpPr>
          <p:cNvPr id="20" name="Rak 29">
            <a:extLst>
              <a:ext uri="{FF2B5EF4-FFF2-40B4-BE49-F238E27FC236}">
                <a16:creationId xmlns:a16="http://schemas.microsoft.com/office/drawing/2014/main" id="{D37598C8-2C2D-4E3C-A8BA-C320170E05FB}"/>
              </a:ext>
            </a:extLst>
          </p:cNvPr>
          <p:cNvCxnSpPr/>
          <p:nvPr/>
        </p:nvCxnSpPr>
        <p:spPr>
          <a:xfrm>
            <a:off x="2252726" y="5759753"/>
            <a:ext cx="6976539" cy="0"/>
          </a:xfrm>
          <a:prstGeom prst="line">
            <a:avLst/>
          </a:prstGeom>
          <a:ln w="3175">
            <a:prstDash val="dash"/>
          </a:ln>
        </p:spPr>
        <p:style>
          <a:lnRef idx="2">
            <a:schemeClr val="accent1"/>
          </a:lnRef>
          <a:fillRef idx="0">
            <a:schemeClr val="accent1"/>
          </a:fillRef>
          <a:effectRef idx="1">
            <a:schemeClr val="accent1"/>
          </a:effectRef>
          <a:fontRef idx="minor">
            <a:schemeClr val="tx1"/>
          </a:fontRef>
        </p:style>
      </p:cxnSp>
      <p:cxnSp>
        <p:nvCxnSpPr>
          <p:cNvPr id="21" name="Rak 30">
            <a:extLst>
              <a:ext uri="{FF2B5EF4-FFF2-40B4-BE49-F238E27FC236}">
                <a16:creationId xmlns:a16="http://schemas.microsoft.com/office/drawing/2014/main" id="{1D61A803-2085-4F86-95E0-08F29BAE5B81}"/>
              </a:ext>
            </a:extLst>
          </p:cNvPr>
          <p:cNvCxnSpPr/>
          <p:nvPr/>
        </p:nvCxnSpPr>
        <p:spPr>
          <a:xfrm>
            <a:off x="2235787" y="4766331"/>
            <a:ext cx="6976539" cy="0"/>
          </a:xfrm>
          <a:prstGeom prst="line">
            <a:avLst/>
          </a:prstGeom>
          <a:ln w="3175">
            <a:prstDash val="dash"/>
          </a:ln>
        </p:spPr>
        <p:style>
          <a:lnRef idx="2">
            <a:schemeClr val="accent1"/>
          </a:lnRef>
          <a:fillRef idx="0">
            <a:schemeClr val="accent1"/>
          </a:fillRef>
          <a:effectRef idx="1">
            <a:schemeClr val="accent1"/>
          </a:effectRef>
          <a:fontRef idx="minor">
            <a:schemeClr val="tx1"/>
          </a:fontRef>
        </p:style>
      </p:cxnSp>
      <p:sp>
        <p:nvSpPr>
          <p:cNvPr id="22" name="textruta 31">
            <a:extLst>
              <a:ext uri="{FF2B5EF4-FFF2-40B4-BE49-F238E27FC236}">
                <a16:creationId xmlns:a16="http://schemas.microsoft.com/office/drawing/2014/main" id="{4E2BA9FB-A38D-43F5-B17E-1842974E95F8}"/>
              </a:ext>
            </a:extLst>
          </p:cNvPr>
          <p:cNvSpPr txBox="1"/>
          <p:nvPr/>
        </p:nvSpPr>
        <p:spPr>
          <a:xfrm>
            <a:off x="3946070" y="3874506"/>
            <a:ext cx="1712328" cy="553998"/>
          </a:xfrm>
          <a:prstGeom prst="rect">
            <a:avLst/>
          </a:prstGeom>
          <a:noFill/>
        </p:spPr>
        <p:txBody>
          <a:bodyPr wrap="none" rtlCol="0">
            <a:spAutoFit/>
          </a:bodyPr>
          <a:lstStyle/>
          <a:p>
            <a:pPr marL="171450" indent="-171450">
              <a:buFont typeface="Wingdings" charset="2"/>
              <a:buChar char="ü"/>
            </a:pPr>
            <a:r>
              <a:rPr lang="sv-SE" sz="1000" dirty="0"/>
              <a:t>Produktstyrning </a:t>
            </a:r>
          </a:p>
          <a:p>
            <a:pPr marL="171450" indent="-171450">
              <a:buFont typeface="Wingdings" charset="2"/>
              <a:buChar char="ü"/>
            </a:pPr>
            <a:r>
              <a:rPr lang="sv-SE" sz="1000" dirty="0"/>
              <a:t>Tredjepartsersättningar </a:t>
            </a:r>
          </a:p>
          <a:p>
            <a:pPr marL="171450" indent="-171450">
              <a:buFont typeface="Wingdings" charset="2"/>
              <a:buChar char="ü"/>
            </a:pPr>
            <a:r>
              <a:rPr lang="sv-SE" sz="1000" dirty="0"/>
              <a:t>Information till kund</a:t>
            </a:r>
          </a:p>
        </p:txBody>
      </p:sp>
      <p:sp>
        <p:nvSpPr>
          <p:cNvPr id="23" name="textruta 32">
            <a:extLst>
              <a:ext uri="{FF2B5EF4-FFF2-40B4-BE49-F238E27FC236}">
                <a16:creationId xmlns:a16="http://schemas.microsoft.com/office/drawing/2014/main" id="{6ABF7F73-9C1F-470E-8098-A75FD49301C8}"/>
              </a:ext>
            </a:extLst>
          </p:cNvPr>
          <p:cNvSpPr txBox="1"/>
          <p:nvPr/>
        </p:nvSpPr>
        <p:spPr>
          <a:xfrm>
            <a:off x="3946070" y="4899735"/>
            <a:ext cx="4751622" cy="553998"/>
          </a:xfrm>
          <a:prstGeom prst="rect">
            <a:avLst/>
          </a:prstGeom>
          <a:noFill/>
        </p:spPr>
        <p:txBody>
          <a:bodyPr wrap="none" rtlCol="0">
            <a:spAutoFit/>
          </a:bodyPr>
          <a:lstStyle/>
          <a:p>
            <a:pPr marL="171450" indent="-171450">
              <a:buFont typeface="Wingdings" charset="2"/>
              <a:buChar char="ü"/>
            </a:pPr>
            <a:r>
              <a:rPr lang="sv-SE" sz="1000" dirty="0"/>
              <a:t>Krav på processer för att identifiera och hantera intressekonflikter</a:t>
            </a:r>
          </a:p>
          <a:p>
            <a:pPr marL="171450" indent="-171450">
              <a:buFont typeface="Wingdings" charset="2"/>
              <a:buChar char="ü"/>
            </a:pPr>
            <a:r>
              <a:rPr lang="sv-SE" sz="1000" dirty="0"/>
              <a:t>Transparens kring intressekonflikter </a:t>
            </a:r>
          </a:p>
          <a:p>
            <a:pPr marL="171450" indent="-171450">
              <a:buFont typeface="Wingdings" charset="2"/>
              <a:buChar char="ü"/>
            </a:pPr>
            <a:r>
              <a:rPr lang="sv-SE" sz="1000" dirty="0"/>
              <a:t>Begränsningar i möjligheten att ge och ta emot ersättning från annan än kund </a:t>
            </a:r>
          </a:p>
        </p:txBody>
      </p:sp>
      <p:sp>
        <p:nvSpPr>
          <p:cNvPr id="24" name="textruta 33">
            <a:extLst>
              <a:ext uri="{FF2B5EF4-FFF2-40B4-BE49-F238E27FC236}">
                <a16:creationId xmlns:a16="http://schemas.microsoft.com/office/drawing/2014/main" id="{E1D4A6B4-DDA2-475C-806B-7FB48958380D}"/>
              </a:ext>
            </a:extLst>
          </p:cNvPr>
          <p:cNvSpPr txBox="1"/>
          <p:nvPr/>
        </p:nvSpPr>
        <p:spPr>
          <a:xfrm>
            <a:off x="3971468" y="5837545"/>
            <a:ext cx="5257797" cy="553998"/>
          </a:xfrm>
          <a:prstGeom prst="rect">
            <a:avLst/>
          </a:prstGeom>
          <a:noFill/>
        </p:spPr>
        <p:txBody>
          <a:bodyPr wrap="square" rtlCol="0">
            <a:spAutoFit/>
          </a:bodyPr>
          <a:lstStyle/>
          <a:p>
            <a:pPr marL="171450" indent="-171450">
              <a:buFont typeface="Wingdings" charset="2"/>
              <a:buChar char="ü"/>
            </a:pPr>
            <a:r>
              <a:rPr lang="sv-SE" sz="1000" dirty="0"/>
              <a:t>Syftar till att skapa </a:t>
            </a:r>
            <a:r>
              <a:rPr lang="sv-SE" sz="1000" i="1" dirty="0" err="1"/>
              <a:t>level</a:t>
            </a:r>
            <a:r>
              <a:rPr lang="sv-SE" sz="1000" i="1" dirty="0"/>
              <a:t> </a:t>
            </a:r>
            <a:r>
              <a:rPr lang="sv-SE" sz="1000" i="1" dirty="0" err="1"/>
              <a:t>playing</a:t>
            </a:r>
            <a:r>
              <a:rPr lang="sv-SE" sz="1000" i="1" dirty="0"/>
              <a:t> </a:t>
            </a:r>
            <a:r>
              <a:rPr lang="sv-SE" sz="1000" i="1" dirty="0" err="1"/>
              <a:t>field</a:t>
            </a:r>
            <a:r>
              <a:rPr lang="sv-SE" sz="1000" i="1" dirty="0"/>
              <a:t> </a:t>
            </a:r>
            <a:r>
              <a:rPr lang="sv-SE" sz="1000" dirty="0"/>
              <a:t>mellan försäljning av försäkringsbaserade investeringsprodukter och investeringstjänster</a:t>
            </a:r>
          </a:p>
          <a:p>
            <a:pPr marL="171450" indent="-171450">
              <a:buFont typeface="Wingdings" charset="2"/>
              <a:buChar char="ü"/>
            </a:pPr>
            <a:r>
              <a:rPr lang="sv-SE" sz="1000" dirty="0"/>
              <a:t>Syftar till likartade krav oavsett vilken produkt eller rådgivning som erbjuds</a:t>
            </a:r>
          </a:p>
        </p:txBody>
      </p:sp>
    </p:spTree>
    <p:extLst>
      <p:ext uri="{BB962C8B-B14F-4D97-AF65-F5344CB8AC3E}">
        <p14:creationId xmlns:p14="http://schemas.microsoft.com/office/powerpoint/2010/main" val="358873647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2813E53-C4F5-444B-A803-1482D6DAF8CA}"/>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DEA722C5-DA29-49AA-A888-C8D50507FDB4}"/>
              </a:ext>
            </a:extLst>
          </p:cNvPr>
          <p:cNvSpPr>
            <a:spLocks noGrp="1"/>
          </p:cNvSpPr>
          <p:nvPr>
            <p:ph type="sldNum" sz="quarter" idx="17"/>
          </p:nvPr>
        </p:nvSpPr>
        <p:spPr/>
        <p:txBody>
          <a:bodyPr/>
          <a:lstStyle/>
          <a:p>
            <a:fld id="{68468C2E-472A-43C3-926E-5A5CF00B7762}" type="slidenum">
              <a:rPr lang="sv-SE" smtClean="0"/>
              <a:pPr/>
              <a:t>107</a:t>
            </a:fld>
            <a:endParaRPr lang="sv-SE" dirty="0"/>
          </a:p>
        </p:txBody>
      </p:sp>
      <p:sp>
        <p:nvSpPr>
          <p:cNvPr id="6" name="Title 5">
            <a:extLst>
              <a:ext uri="{FF2B5EF4-FFF2-40B4-BE49-F238E27FC236}">
                <a16:creationId xmlns:a16="http://schemas.microsoft.com/office/drawing/2014/main" id="{FBD08CEA-A7DF-4064-86D3-3A5634BE219A}"/>
              </a:ext>
            </a:extLst>
          </p:cNvPr>
          <p:cNvSpPr>
            <a:spLocks noGrp="1"/>
          </p:cNvSpPr>
          <p:nvPr>
            <p:ph type="title"/>
          </p:nvPr>
        </p:nvSpPr>
        <p:spPr>
          <a:xfrm>
            <a:off x="1631950" y="213632"/>
            <a:ext cx="8928100" cy="714893"/>
          </a:xfrm>
        </p:spPr>
        <p:txBody>
          <a:bodyPr>
            <a:normAutofit/>
          </a:bodyPr>
          <a:lstStyle/>
          <a:p>
            <a:r>
              <a:rPr lang="sv-SE" dirty="0"/>
              <a:t>Företagsstyrning enligt </a:t>
            </a:r>
            <a:r>
              <a:rPr lang="sv-SE" dirty="0" err="1"/>
              <a:t>LFD:s</a:t>
            </a:r>
            <a:r>
              <a:rPr lang="sv-SE" dirty="0"/>
              <a:t> särregler</a:t>
            </a:r>
          </a:p>
        </p:txBody>
      </p:sp>
      <p:sp>
        <p:nvSpPr>
          <p:cNvPr id="7" name="TextBox 6">
            <a:extLst>
              <a:ext uri="{FF2B5EF4-FFF2-40B4-BE49-F238E27FC236}">
                <a16:creationId xmlns:a16="http://schemas.microsoft.com/office/drawing/2014/main" id="{AC559B15-1B52-4C4D-9637-9DD721FC1EB7}"/>
              </a:ext>
            </a:extLst>
          </p:cNvPr>
          <p:cNvSpPr txBox="1"/>
          <p:nvPr/>
        </p:nvSpPr>
        <p:spPr>
          <a:xfrm>
            <a:off x="1902278" y="1273858"/>
            <a:ext cx="8212138" cy="4001095"/>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endParaRPr lang="sv-SE" sz="2000" b="1" dirty="0">
              <a:solidFill>
                <a:schemeClr val="bg1"/>
              </a:solidFill>
            </a:endParaRPr>
          </a:p>
          <a:p>
            <a:pPr algn="ctr">
              <a:defRPr/>
            </a:pPr>
            <a:r>
              <a:rPr lang="sv-SE" sz="2400" b="1" dirty="0">
                <a:solidFill>
                  <a:schemeClr val="bg1"/>
                </a:solidFill>
              </a:rPr>
              <a:t>LFD</a:t>
            </a:r>
          </a:p>
          <a:p>
            <a:pPr>
              <a:defRPr/>
            </a:pPr>
            <a:endParaRPr lang="sv-SE" sz="1400" b="1" dirty="0">
              <a:solidFill>
                <a:schemeClr val="bg1"/>
              </a:solidFill>
            </a:endParaRPr>
          </a:p>
          <a:p>
            <a:pPr>
              <a:defRPr/>
            </a:pPr>
            <a:r>
              <a:rPr lang="sv-SE" sz="1400" b="1" dirty="0">
                <a:solidFill>
                  <a:schemeClr val="bg1"/>
                </a:solidFill>
              </a:rPr>
              <a:t>Särregler för verksamheten</a:t>
            </a:r>
          </a:p>
          <a:p>
            <a:pPr marL="285750" indent="-285750">
              <a:buFont typeface="Arial" panose="020B0604020202020204" pitchFamily="34" charset="0"/>
              <a:buChar char="•"/>
              <a:defRPr/>
            </a:pPr>
            <a:r>
              <a:rPr lang="sv-SE" sz="1400" dirty="0">
                <a:solidFill>
                  <a:schemeClr val="bg1"/>
                </a:solidFill>
              </a:rPr>
              <a:t>Lämplighetskrav för ledningen (2 kap 8 § LFD)</a:t>
            </a:r>
          </a:p>
          <a:p>
            <a:pPr marL="285750" indent="-285750">
              <a:buFont typeface="Arial" panose="020B0604020202020204" pitchFamily="34" charset="0"/>
              <a:buChar char="•"/>
              <a:defRPr/>
            </a:pPr>
            <a:r>
              <a:rPr lang="sv-SE" sz="1400" dirty="0">
                <a:solidFill>
                  <a:schemeClr val="bg1"/>
                </a:solidFill>
              </a:rPr>
              <a:t>Ersättningssystem (4 kap 5 § LFD)</a:t>
            </a:r>
          </a:p>
          <a:p>
            <a:pPr marL="285750" indent="-285750">
              <a:buFont typeface="Arial" panose="020B0604020202020204" pitchFamily="34" charset="0"/>
              <a:buChar char="•"/>
              <a:defRPr/>
            </a:pPr>
            <a:r>
              <a:rPr lang="sv-SE" sz="1400" dirty="0">
                <a:solidFill>
                  <a:schemeClr val="bg1"/>
                </a:solidFill>
              </a:rPr>
              <a:t>Rutiner – riktlinjer – processer (4 kap 6-12 §§ LFD)</a:t>
            </a:r>
          </a:p>
          <a:p>
            <a:pPr marL="285750" indent="-285750">
              <a:buFont typeface="Arial" panose="020B0604020202020204" pitchFamily="34" charset="0"/>
              <a:buChar char="•"/>
              <a:defRPr/>
            </a:pPr>
            <a:r>
              <a:rPr lang="sv-SE" sz="1400" dirty="0">
                <a:solidFill>
                  <a:schemeClr val="bg1"/>
                </a:solidFill>
              </a:rPr>
              <a:t>Särskild skadeståndsskyldighet för bolaget (4 kap 16 § LFD)</a:t>
            </a:r>
          </a:p>
          <a:p>
            <a:pPr marL="285750" indent="-285750">
              <a:buFont typeface="Arial" panose="020B0604020202020204" pitchFamily="34" charset="0"/>
              <a:buChar char="•"/>
              <a:defRPr/>
            </a:pPr>
            <a:r>
              <a:rPr lang="sv-SE" sz="1400" dirty="0">
                <a:solidFill>
                  <a:schemeClr val="bg1"/>
                </a:solidFill>
              </a:rPr>
              <a:t>Arbetsordning och instruktioner om arbetsfördelning (4 kap 18 § LFD)</a:t>
            </a:r>
          </a:p>
          <a:p>
            <a:pPr marL="285750" indent="-285750">
              <a:buFont typeface="Arial" panose="020B0604020202020204" pitchFamily="34" charset="0"/>
              <a:buChar char="•"/>
              <a:defRPr/>
            </a:pPr>
            <a:r>
              <a:rPr lang="sv-SE" sz="1400" dirty="0">
                <a:solidFill>
                  <a:schemeClr val="bg1"/>
                </a:solidFill>
              </a:rPr>
              <a:t>Uppdragsförbud/sanktionsavgift mot ledningen (9 kap 2 § LFD)</a:t>
            </a:r>
          </a:p>
          <a:p>
            <a:pPr marL="285750" indent="-285750">
              <a:buFont typeface="Arial" panose="020B0604020202020204" pitchFamily="34" charset="0"/>
              <a:buChar char="•"/>
              <a:defRPr/>
            </a:pPr>
            <a:endParaRPr lang="sv-SE" sz="1400" dirty="0">
              <a:solidFill>
                <a:schemeClr val="bg1"/>
              </a:solidFill>
            </a:endParaRPr>
          </a:p>
          <a:p>
            <a:pPr>
              <a:defRPr/>
            </a:pPr>
            <a:endParaRPr lang="sv-SE" sz="1400" dirty="0">
              <a:solidFill>
                <a:schemeClr val="bg1"/>
              </a:solidFill>
            </a:endParaRPr>
          </a:p>
          <a:p>
            <a:pPr>
              <a:defRPr/>
            </a:pPr>
            <a:endParaRPr lang="sv-SE" sz="1400" dirty="0">
              <a:solidFill>
                <a:schemeClr val="bg1"/>
              </a:solidFill>
            </a:endParaRPr>
          </a:p>
          <a:p>
            <a:pPr>
              <a:defRPr/>
            </a:pPr>
            <a:endParaRPr lang="sv-SE" sz="1400" dirty="0">
              <a:solidFill>
                <a:schemeClr val="bg1"/>
              </a:solidFill>
            </a:endParaRPr>
          </a:p>
          <a:p>
            <a:pPr>
              <a:defRPr/>
            </a:pPr>
            <a:endParaRPr lang="sv-SE" sz="1400" dirty="0">
              <a:solidFill>
                <a:schemeClr val="bg1"/>
              </a:solidFill>
            </a:endParaRPr>
          </a:p>
          <a:p>
            <a:pPr>
              <a:defRPr/>
            </a:pPr>
            <a:endParaRPr lang="sv-SE" sz="1400" dirty="0">
              <a:solidFill>
                <a:schemeClr val="bg1"/>
              </a:solidFill>
            </a:endParaRPr>
          </a:p>
          <a:p>
            <a:pPr>
              <a:defRPr/>
            </a:pPr>
            <a:endParaRPr lang="sv-SE" sz="1400" dirty="0">
              <a:solidFill>
                <a:schemeClr val="bg1"/>
              </a:solidFill>
            </a:endParaRPr>
          </a:p>
        </p:txBody>
      </p:sp>
      <p:sp>
        <p:nvSpPr>
          <p:cNvPr id="8" name="TextBox 7">
            <a:extLst>
              <a:ext uri="{FF2B5EF4-FFF2-40B4-BE49-F238E27FC236}">
                <a16:creationId xmlns:a16="http://schemas.microsoft.com/office/drawing/2014/main" id="{BDED9E40-0E2C-4AE9-A5F2-1E0DCE76971E}"/>
              </a:ext>
            </a:extLst>
          </p:cNvPr>
          <p:cNvSpPr txBox="1"/>
          <p:nvPr/>
        </p:nvSpPr>
        <p:spPr>
          <a:xfrm>
            <a:off x="2617055" y="3993959"/>
            <a:ext cx="6787167" cy="1650464"/>
          </a:xfrm>
          <a:prstGeom prst="rect">
            <a:avLst/>
          </a:prstGeom>
          <a:solidFill>
            <a:schemeClr val="accent3"/>
          </a:solidFill>
        </p:spPr>
        <p:style>
          <a:lnRef idx="0">
            <a:schemeClr val="accent1"/>
          </a:lnRef>
          <a:fillRef idx="3">
            <a:schemeClr val="accent1"/>
          </a:fillRef>
          <a:effectRef idx="3">
            <a:schemeClr val="accent1"/>
          </a:effectRef>
          <a:fontRef idx="minor">
            <a:schemeClr val="lt1"/>
          </a:fontRef>
        </p:style>
        <p:txBody>
          <a:bodyPr>
            <a:normAutofit/>
          </a:bodyPr>
          <a:lstStyle/>
          <a:p>
            <a:pPr algn="ctr">
              <a:defRPr/>
            </a:pPr>
            <a:endParaRPr lang="sv-SE" sz="1400" b="1" dirty="0"/>
          </a:p>
          <a:p>
            <a:pPr algn="ctr">
              <a:defRPr/>
            </a:pPr>
            <a:endParaRPr lang="sv-SE" sz="1400" b="1" dirty="0"/>
          </a:p>
          <a:p>
            <a:pPr algn="ctr">
              <a:defRPr/>
            </a:pPr>
            <a:r>
              <a:rPr lang="sv-SE" sz="2400" b="1" dirty="0"/>
              <a:t>FRL</a:t>
            </a:r>
          </a:p>
        </p:txBody>
      </p:sp>
      <p:sp>
        <p:nvSpPr>
          <p:cNvPr id="9" name="TextBox 8">
            <a:extLst>
              <a:ext uri="{FF2B5EF4-FFF2-40B4-BE49-F238E27FC236}">
                <a16:creationId xmlns:a16="http://schemas.microsoft.com/office/drawing/2014/main" id="{DEE0F63C-2663-4DDA-98B3-7E248138D24D}"/>
              </a:ext>
            </a:extLst>
          </p:cNvPr>
          <p:cNvSpPr txBox="1"/>
          <p:nvPr/>
        </p:nvSpPr>
        <p:spPr>
          <a:xfrm>
            <a:off x="3460794" y="5031023"/>
            <a:ext cx="5112568" cy="1226800"/>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a:normAutofit/>
          </a:bodyPr>
          <a:lstStyle/>
          <a:p>
            <a:pPr algn="ctr">
              <a:defRPr/>
            </a:pPr>
            <a:endParaRPr lang="sv-SE" sz="1400" b="1" dirty="0"/>
          </a:p>
          <a:p>
            <a:pPr algn="ctr">
              <a:defRPr/>
            </a:pPr>
            <a:endParaRPr lang="sv-SE" sz="1400" b="1" dirty="0"/>
          </a:p>
          <a:p>
            <a:pPr algn="ctr">
              <a:defRPr/>
            </a:pPr>
            <a:r>
              <a:rPr lang="sv-SE" sz="2400" b="1" dirty="0"/>
              <a:t>ABL</a:t>
            </a:r>
          </a:p>
        </p:txBody>
      </p:sp>
    </p:spTree>
    <p:extLst>
      <p:ext uri="{BB962C8B-B14F-4D97-AF65-F5344CB8AC3E}">
        <p14:creationId xmlns:p14="http://schemas.microsoft.com/office/powerpoint/2010/main" val="24432961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9D86324-E40D-493E-BB35-C41C438E7902}"/>
              </a:ext>
            </a:extLst>
          </p:cNvPr>
          <p:cNvSpPr>
            <a:spLocks noGrp="1"/>
          </p:cNvSpPr>
          <p:nvPr>
            <p:ph sz="quarter" idx="14"/>
          </p:nvPr>
        </p:nvSpPr>
        <p:spPr/>
        <p:txBody>
          <a:bodyPr/>
          <a:lstStyle/>
          <a:p>
            <a:pPr>
              <a:buFont typeface="Arial" panose="020B0604020202020204" pitchFamily="34" charset="0"/>
              <a:buChar char="•"/>
            </a:pPr>
            <a:r>
              <a:rPr lang="sv-SE" sz="1500" b="1" i="1" dirty="0"/>
              <a:t>Kompletterar</a:t>
            </a:r>
            <a:r>
              <a:rPr lang="sv-SE" sz="1500" dirty="0"/>
              <a:t> lagar, föreskrifter och tillsyn av försäkringsdistribution</a:t>
            </a:r>
          </a:p>
          <a:p>
            <a:pPr>
              <a:buFont typeface="Arial" panose="020B0604020202020204" pitchFamily="34" charset="0"/>
              <a:buChar char="•"/>
            </a:pPr>
            <a:r>
              <a:rPr lang="sv-SE" sz="1500" b="1" i="1" dirty="0"/>
              <a:t>Upprätthålls</a:t>
            </a:r>
            <a:r>
              <a:rPr lang="sv-SE" sz="1500" dirty="0"/>
              <a:t> av </a:t>
            </a:r>
            <a:r>
              <a:rPr lang="sv-SE" sz="1500" b="1" dirty="0" err="1">
                <a:solidFill>
                  <a:srgbClr val="0070C0"/>
                </a:solidFill>
              </a:rPr>
              <a:t>InsureSec</a:t>
            </a:r>
            <a:r>
              <a:rPr lang="sv-SE" sz="1500" dirty="0">
                <a:solidFill>
                  <a:srgbClr val="0070C0"/>
                </a:solidFill>
              </a:rPr>
              <a:t> </a:t>
            </a:r>
            <a:r>
              <a:rPr lang="sv-SE" sz="1500" dirty="0"/>
              <a:t>som</a:t>
            </a:r>
          </a:p>
          <a:p>
            <a:pPr lvl="1"/>
            <a:r>
              <a:rPr lang="sv-SE" sz="1500" b="1" dirty="0"/>
              <a:t>Ingår avtal </a:t>
            </a:r>
            <a:r>
              <a:rPr lang="sv-SE" sz="1500" dirty="0"/>
              <a:t>med förmedlare om regelefterlevnad (”registrering”)</a:t>
            </a:r>
          </a:p>
          <a:p>
            <a:pPr lvl="1"/>
            <a:r>
              <a:rPr lang="sv-SE" sz="1500" b="1" dirty="0"/>
              <a:t>Licensierar</a:t>
            </a:r>
            <a:r>
              <a:rPr lang="sv-SE" sz="1500" dirty="0"/>
              <a:t> förmedlare efter kontroll av lämplighet och kunskaper </a:t>
            </a:r>
          </a:p>
          <a:p>
            <a:pPr lvl="1"/>
            <a:r>
              <a:rPr lang="sv-SE" sz="1500" b="1" dirty="0"/>
              <a:t>Certifierar</a:t>
            </a:r>
            <a:r>
              <a:rPr lang="sv-SE" sz="1500" dirty="0"/>
              <a:t> anställda hos försäkringsföretag</a:t>
            </a:r>
          </a:p>
          <a:p>
            <a:pPr lvl="1"/>
            <a:r>
              <a:rPr lang="sv-SE" sz="1500" b="1" dirty="0"/>
              <a:t>Kontrollerar</a:t>
            </a:r>
            <a:r>
              <a:rPr lang="sv-SE" sz="1500" dirty="0"/>
              <a:t> regelefterlevnaden hos de registrerade förmedlarna</a:t>
            </a:r>
          </a:p>
          <a:p>
            <a:endParaRPr lang="sv-SE" dirty="0"/>
          </a:p>
        </p:txBody>
      </p:sp>
      <p:sp>
        <p:nvSpPr>
          <p:cNvPr id="6" name="Content Placeholder 5">
            <a:extLst>
              <a:ext uri="{FF2B5EF4-FFF2-40B4-BE49-F238E27FC236}">
                <a16:creationId xmlns:a16="http://schemas.microsoft.com/office/drawing/2014/main" id="{2C6E7CD3-BAD5-4CC6-BFEA-44E3451AFE44}"/>
              </a:ext>
            </a:extLst>
          </p:cNvPr>
          <p:cNvSpPr>
            <a:spLocks noGrp="1"/>
          </p:cNvSpPr>
          <p:nvPr>
            <p:ph sz="quarter" idx="15"/>
          </p:nvPr>
        </p:nvSpPr>
        <p:spPr/>
        <p:txBody>
          <a:bodyPr/>
          <a:lstStyle/>
          <a:p>
            <a:pPr>
              <a:buFont typeface="Arial" panose="020B0604020202020204" pitchFamily="34" charset="0"/>
              <a:buChar char="•"/>
            </a:pPr>
            <a:r>
              <a:rPr lang="sv-SE" sz="1500" b="1" i="1" dirty="0"/>
              <a:t>Utvecklas</a:t>
            </a:r>
            <a:r>
              <a:rPr lang="sv-SE" sz="1500" dirty="0"/>
              <a:t> av </a:t>
            </a:r>
            <a:r>
              <a:rPr lang="sv-SE" sz="1500" b="1" dirty="0">
                <a:solidFill>
                  <a:srgbClr val="0070C0"/>
                </a:solidFill>
              </a:rPr>
              <a:t>Disciplinnämnden</a:t>
            </a:r>
            <a:r>
              <a:rPr lang="sv-SE" sz="1500" dirty="0"/>
              <a:t> som</a:t>
            </a:r>
          </a:p>
          <a:p>
            <a:pPr lvl="1"/>
            <a:r>
              <a:rPr lang="sv-SE" sz="1500" dirty="0"/>
              <a:t>Gör </a:t>
            </a:r>
            <a:r>
              <a:rPr lang="sv-SE" sz="1500" b="1" dirty="0"/>
              <a:t>uttalanden</a:t>
            </a:r>
            <a:r>
              <a:rPr lang="sv-SE" sz="1500" dirty="0"/>
              <a:t> om god försäkringsdistributionssed</a:t>
            </a:r>
          </a:p>
          <a:p>
            <a:pPr lvl="1"/>
            <a:r>
              <a:rPr lang="sv-SE" sz="1500" dirty="0"/>
              <a:t>Lämnar </a:t>
            </a:r>
            <a:r>
              <a:rPr lang="sv-SE" sz="1500" b="1" dirty="0"/>
              <a:t>förhandsbesked</a:t>
            </a:r>
          </a:p>
          <a:p>
            <a:pPr lvl="1"/>
            <a:r>
              <a:rPr lang="sv-SE" sz="1500" dirty="0"/>
              <a:t>Beslutar om </a:t>
            </a:r>
            <a:r>
              <a:rPr lang="sv-SE" sz="1500" b="1" dirty="0"/>
              <a:t>sanktioner</a:t>
            </a:r>
          </a:p>
          <a:p>
            <a:pPr>
              <a:buFont typeface="Arial" panose="020B0604020202020204" pitchFamily="34" charset="0"/>
              <a:buChar char="•"/>
            </a:pPr>
            <a:r>
              <a:rPr lang="sv-SE" sz="1500" dirty="0"/>
              <a:t>Disciplinnämndens beslut </a:t>
            </a:r>
            <a:r>
              <a:rPr lang="sv-SE" sz="1500" b="1" i="1" dirty="0"/>
              <a:t>publiceras </a:t>
            </a:r>
            <a:r>
              <a:rPr lang="sv-SE" sz="1500" dirty="0"/>
              <a:t>av </a:t>
            </a:r>
            <a:r>
              <a:rPr lang="sv-SE" sz="1500" b="1" dirty="0" err="1">
                <a:solidFill>
                  <a:srgbClr val="0070C0"/>
                </a:solidFill>
              </a:rPr>
              <a:t>InsureSec</a:t>
            </a:r>
            <a:r>
              <a:rPr lang="sv-SE" sz="1500" b="1" dirty="0">
                <a:solidFill>
                  <a:srgbClr val="0070C0"/>
                </a:solidFill>
              </a:rPr>
              <a:t> </a:t>
            </a:r>
            <a:r>
              <a:rPr lang="sv-SE" sz="1500" dirty="0"/>
              <a:t>i:</a:t>
            </a:r>
          </a:p>
          <a:p>
            <a:pPr lvl="1"/>
            <a:r>
              <a:rPr lang="sv-SE" sz="1500" dirty="0"/>
              <a:t>”</a:t>
            </a:r>
            <a:r>
              <a:rPr lang="sv-SE" sz="1500" b="1" i="1" dirty="0"/>
              <a:t>God försäkringsdistributionssed – en handbok</a:t>
            </a:r>
            <a:r>
              <a:rPr lang="sv-SE" sz="1500" dirty="0"/>
              <a:t>”</a:t>
            </a:r>
            <a:endParaRPr lang="sv-SE" sz="1500" b="1" dirty="0"/>
          </a:p>
          <a:p>
            <a:endParaRPr lang="sv-SE" dirty="0"/>
          </a:p>
        </p:txBody>
      </p:sp>
      <p:sp>
        <p:nvSpPr>
          <p:cNvPr id="7" name="Title 6">
            <a:extLst>
              <a:ext uri="{FF2B5EF4-FFF2-40B4-BE49-F238E27FC236}">
                <a16:creationId xmlns:a16="http://schemas.microsoft.com/office/drawing/2014/main" id="{22BA4B1C-4DB1-431B-8110-000262A05126}"/>
              </a:ext>
            </a:extLst>
          </p:cNvPr>
          <p:cNvSpPr>
            <a:spLocks noGrp="1"/>
          </p:cNvSpPr>
          <p:nvPr>
            <p:ph type="title"/>
          </p:nvPr>
        </p:nvSpPr>
        <p:spPr/>
        <p:txBody>
          <a:bodyPr>
            <a:normAutofit fontScale="90000"/>
          </a:bodyPr>
          <a:lstStyle/>
          <a:p>
            <a:r>
              <a:rPr lang="sv-SE" dirty="0"/>
              <a:t>Försäkringsdistributionsmarknadens självreglering av </a:t>
            </a:r>
            <a:br>
              <a:rPr lang="sv-SE" dirty="0"/>
            </a:br>
            <a:r>
              <a:rPr lang="sv-SE" sz="3600" i="1" dirty="0"/>
              <a:t>god försäkringsdistributionssed</a:t>
            </a:r>
            <a:endParaRPr lang="sv-SE" dirty="0"/>
          </a:p>
        </p:txBody>
      </p:sp>
      <p:sp>
        <p:nvSpPr>
          <p:cNvPr id="8" name="Date Placeholder 7">
            <a:extLst>
              <a:ext uri="{FF2B5EF4-FFF2-40B4-BE49-F238E27FC236}">
                <a16:creationId xmlns:a16="http://schemas.microsoft.com/office/drawing/2014/main" id="{C12CAFA4-42AA-4B9E-97EE-8A8FDCC4AC5B}"/>
              </a:ext>
            </a:extLst>
          </p:cNvPr>
          <p:cNvSpPr>
            <a:spLocks noGrp="1"/>
          </p:cNvSpPr>
          <p:nvPr>
            <p:ph type="dt" sz="half" idx="18"/>
          </p:nvPr>
        </p:nvSpPr>
        <p:spPr/>
        <p:txBody>
          <a:bodyPr/>
          <a:lstStyle/>
          <a:p>
            <a:r>
              <a:rPr lang="sv-SE" dirty="0"/>
              <a:t>19 februari 2024</a:t>
            </a:r>
          </a:p>
        </p:txBody>
      </p:sp>
      <p:sp>
        <p:nvSpPr>
          <p:cNvPr id="9" name="Slide Number Placeholder 8">
            <a:extLst>
              <a:ext uri="{FF2B5EF4-FFF2-40B4-BE49-F238E27FC236}">
                <a16:creationId xmlns:a16="http://schemas.microsoft.com/office/drawing/2014/main" id="{4282F49C-FCC6-4B8C-ADB1-15597C52B8A5}"/>
              </a:ext>
            </a:extLst>
          </p:cNvPr>
          <p:cNvSpPr>
            <a:spLocks noGrp="1"/>
          </p:cNvSpPr>
          <p:nvPr>
            <p:ph type="sldNum" sz="quarter" idx="20"/>
          </p:nvPr>
        </p:nvSpPr>
        <p:spPr/>
        <p:txBody>
          <a:bodyPr/>
          <a:lstStyle/>
          <a:p>
            <a:fld id="{68468C2E-472A-43C3-926E-5A5CF00B7762}" type="slidenum">
              <a:rPr lang="sv-SE" smtClean="0"/>
              <a:pPr/>
              <a:t>108</a:t>
            </a:fld>
            <a:endParaRPr lang="sv-SE" dirty="0"/>
          </a:p>
        </p:txBody>
      </p:sp>
    </p:spTree>
    <p:extLst>
      <p:ext uri="{BB962C8B-B14F-4D97-AF65-F5344CB8AC3E}">
        <p14:creationId xmlns:p14="http://schemas.microsoft.com/office/powerpoint/2010/main" val="19497833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8E2193-D787-4CF9-8792-78C21B377836}"/>
              </a:ext>
            </a:extLst>
          </p:cNvPr>
          <p:cNvSpPr>
            <a:spLocks noGrp="1"/>
          </p:cNvSpPr>
          <p:nvPr>
            <p:ph type="body" sz="quarter" idx="14"/>
          </p:nvPr>
        </p:nvSpPr>
        <p:spPr/>
        <p:txBody>
          <a:bodyPr/>
          <a:lstStyle/>
          <a:p>
            <a:endParaRPr lang="sv-SE"/>
          </a:p>
        </p:txBody>
      </p:sp>
      <p:sp>
        <p:nvSpPr>
          <p:cNvPr id="3" name="Content Placeholder 2">
            <a:extLst>
              <a:ext uri="{FF2B5EF4-FFF2-40B4-BE49-F238E27FC236}">
                <a16:creationId xmlns:a16="http://schemas.microsoft.com/office/drawing/2014/main" id="{FC3D3285-6445-4691-A301-6E19FAB1FAAB}"/>
              </a:ext>
            </a:extLst>
          </p:cNvPr>
          <p:cNvSpPr>
            <a:spLocks noGrp="1"/>
          </p:cNvSpPr>
          <p:nvPr>
            <p:ph sz="quarter" idx="13"/>
          </p:nvPr>
        </p:nvSpPr>
        <p:spPr/>
        <p:txBody>
          <a:bodyPr/>
          <a:lstStyle/>
          <a:p>
            <a:pPr>
              <a:buFont typeface="Arial" panose="020B0604020202020204" pitchFamily="34" charset="0"/>
              <a:buChar char="•"/>
              <a:defRPr/>
            </a:pPr>
            <a:r>
              <a:rPr lang="sv-SE" altLang="sv-SE" sz="2400" b="1" dirty="0"/>
              <a:t>RIKTLINJER OCH UPPFÖLJNING!</a:t>
            </a:r>
          </a:p>
          <a:p>
            <a:pPr>
              <a:defRPr/>
            </a:pPr>
            <a:endParaRPr lang="sv-SE" altLang="sv-SE" dirty="0"/>
          </a:p>
          <a:p>
            <a:pPr>
              <a:buFont typeface="Arial" panose="020B0604020202020204" pitchFamily="34" charset="0"/>
              <a:buChar char="•"/>
              <a:defRPr/>
            </a:pPr>
            <a:r>
              <a:rPr lang="sv-SE" altLang="sv-SE" sz="2000" b="1" dirty="0"/>
              <a:t>VID DELEGATION:</a:t>
            </a:r>
            <a:endParaRPr lang="sv-SE" altLang="sv-SE" b="1" dirty="0"/>
          </a:p>
          <a:p>
            <a:pPr marL="342900" indent="-342900">
              <a:buFont typeface="+mj-lt"/>
              <a:buAutoNum type="arabicPeriod"/>
              <a:defRPr/>
            </a:pPr>
            <a:r>
              <a:rPr lang="sv-SE" altLang="sv-SE" dirty="0"/>
              <a:t>välj delegerad med omsorg</a:t>
            </a:r>
          </a:p>
          <a:p>
            <a:pPr marL="342900" indent="-342900">
              <a:buFont typeface="+mj-lt"/>
              <a:buAutoNum type="arabicPeriod"/>
              <a:defRPr/>
            </a:pPr>
            <a:r>
              <a:rPr lang="sv-SE" altLang="sv-SE" dirty="0"/>
              <a:t>ge utförliga, skriftliga instruktioner</a:t>
            </a:r>
          </a:p>
          <a:p>
            <a:pPr marL="342900" indent="-342900">
              <a:buFont typeface="+mj-lt"/>
              <a:buAutoNum type="arabicPeriod"/>
              <a:defRPr/>
            </a:pPr>
            <a:r>
              <a:rPr lang="sv-SE" altLang="sv-SE" dirty="0"/>
              <a:t>avsätt tillräckliga ekonomiska och administrativa resurser</a:t>
            </a:r>
          </a:p>
          <a:p>
            <a:pPr marL="342900" indent="-342900">
              <a:buFont typeface="+mj-lt"/>
              <a:buAutoNum type="arabicPeriod"/>
              <a:defRPr/>
            </a:pPr>
            <a:r>
              <a:rPr lang="sv-SE" altLang="sv-SE" dirty="0"/>
              <a:t>kontrollera hur uppgifterna utförs</a:t>
            </a:r>
            <a:endParaRPr lang="sv-SE" dirty="0"/>
          </a:p>
        </p:txBody>
      </p:sp>
      <p:sp>
        <p:nvSpPr>
          <p:cNvPr id="4" name="Date Placeholder 3">
            <a:extLst>
              <a:ext uri="{FF2B5EF4-FFF2-40B4-BE49-F238E27FC236}">
                <a16:creationId xmlns:a16="http://schemas.microsoft.com/office/drawing/2014/main" id="{E21D224B-C4D7-4D52-9477-DAFCCAAB6D83}"/>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8237C548-EE07-4805-855D-B38C4E083097}"/>
              </a:ext>
            </a:extLst>
          </p:cNvPr>
          <p:cNvSpPr>
            <a:spLocks noGrp="1"/>
          </p:cNvSpPr>
          <p:nvPr>
            <p:ph type="sldNum" sz="quarter" idx="17"/>
          </p:nvPr>
        </p:nvSpPr>
        <p:spPr/>
        <p:txBody>
          <a:bodyPr/>
          <a:lstStyle/>
          <a:p>
            <a:fld id="{68468C2E-472A-43C3-926E-5A5CF00B7762}" type="slidenum">
              <a:rPr lang="sv-SE" smtClean="0"/>
              <a:pPr/>
              <a:t>109</a:t>
            </a:fld>
            <a:endParaRPr lang="sv-SE" dirty="0"/>
          </a:p>
        </p:txBody>
      </p:sp>
      <p:sp>
        <p:nvSpPr>
          <p:cNvPr id="6" name="Title 5">
            <a:extLst>
              <a:ext uri="{FF2B5EF4-FFF2-40B4-BE49-F238E27FC236}">
                <a16:creationId xmlns:a16="http://schemas.microsoft.com/office/drawing/2014/main" id="{53826A5F-8C3D-47E2-B8CA-5934573342BD}"/>
              </a:ext>
            </a:extLst>
          </p:cNvPr>
          <p:cNvSpPr>
            <a:spLocks noGrp="1"/>
          </p:cNvSpPr>
          <p:nvPr>
            <p:ph type="title"/>
          </p:nvPr>
        </p:nvSpPr>
        <p:spPr/>
        <p:txBody>
          <a:bodyPr>
            <a:normAutofit/>
          </a:bodyPr>
          <a:lstStyle/>
          <a:p>
            <a:r>
              <a:rPr lang="sv-SE" dirty="0"/>
              <a:t>Hur undvika sanktion?</a:t>
            </a:r>
          </a:p>
        </p:txBody>
      </p:sp>
    </p:spTree>
    <p:extLst>
      <p:ext uri="{BB962C8B-B14F-4D97-AF65-F5344CB8AC3E}">
        <p14:creationId xmlns:p14="http://schemas.microsoft.com/office/powerpoint/2010/main" val="1171831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D1A2FB-018D-4CBE-B39E-F1F9C5F6264E}"/>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08281277-A5CA-4995-8BC4-A88D7CBF6E85}"/>
              </a:ext>
            </a:extLst>
          </p:cNvPr>
          <p:cNvSpPr>
            <a:spLocks noGrp="1"/>
          </p:cNvSpPr>
          <p:nvPr>
            <p:ph type="sldNum" sz="quarter" idx="17"/>
          </p:nvPr>
        </p:nvSpPr>
        <p:spPr/>
        <p:txBody>
          <a:bodyPr/>
          <a:lstStyle/>
          <a:p>
            <a:fld id="{68468C2E-472A-43C3-926E-5A5CF00B7762}" type="slidenum">
              <a:rPr lang="sv-SE" smtClean="0"/>
              <a:pPr/>
              <a:t>11</a:t>
            </a:fld>
            <a:endParaRPr lang="sv-SE" dirty="0"/>
          </a:p>
        </p:txBody>
      </p:sp>
      <p:sp>
        <p:nvSpPr>
          <p:cNvPr id="6" name="Title 5">
            <a:extLst>
              <a:ext uri="{FF2B5EF4-FFF2-40B4-BE49-F238E27FC236}">
                <a16:creationId xmlns:a16="http://schemas.microsoft.com/office/drawing/2014/main" id="{46D8C8C9-EE26-4EF4-AE1E-DCFA72B7D874}"/>
              </a:ext>
            </a:extLst>
          </p:cNvPr>
          <p:cNvSpPr>
            <a:spLocks noGrp="1"/>
          </p:cNvSpPr>
          <p:nvPr>
            <p:ph type="title"/>
          </p:nvPr>
        </p:nvSpPr>
        <p:spPr>
          <a:xfrm>
            <a:off x="1754414" y="174138"/>
            <a:ext cx="8928100" cy="714893"/>
          </a:xfrm>
        </p:spPr>
        <p:txBody>
          <a:bodyPr/>
          <a:lstStyle/>
          <a:p>
            <a:r>
              <a:rPr lang="sv-SE" dirty="0"/>
              <a:t>Nationell svensk lagstiftningsprocess</a:t>
            </a:r>
          </a:p>
        </p:txBody>
      </p:sp>
      <p:grpSp>
        <p:nvGrpSpPr>
          <p:cNvPr id="7" name="Group 6">
            <a:extLst>
              <a:ext uri="{FF2B5EF4-FFF2-40B4-BE49-F238E27FC236}">
                <a16:creationId xmlns:a16="http://schemas.microsoft.com/office/drawing/2014/main" id="{436CED0E-A139-4429-9A08-2CA810E93E70}"/>
              </a:ext>
            </a:extLst>
          </p:cNvPr>
          <p:cNvGrpSpPr/>
          <p:nvPr/>
        </p:nvGrpSpPr>
        <p:grpSpPr>
          <a:xfrm>
            <a:off x="2674605" y="1877937"/>
            <a:ext cx="7087717" cy="3918703"/>
            <a:chOff x="-1720903" y="2071656"/>
            <a:chExt cx="4107819" cy="1863593"/>
          </a:xfrm>
        </p:grpSpPr>
        <p:sp>
          <p:nvSpPr>
            <p:cNvPr id="8" name="TextBox 7">
              <a:extLst>
                <a:ext uri="{FF2B5EF4-FFF2-40B4-BE49-F238E27FC236}">
                  <a16:creationId xmlns:a16="http://schemas.microsoft.com/office/drawing/2014/main" id="{7F289AD0-A2DE-4965-9D28-4D777F5D8A07}"/>
                </a:ext>
              </a:extLst>
            </p:cNvPr>
            <p:cNvSpPr txBox="1"/>
            <p:nvPr/>
          </p:nvSpPr>
          <p:spPr>
            <a:xfrm>
              <a:off x="611845" y="2818138"/>
              <a:ext cx="1771432" cy="238579"/>
            </a:xfrm>
            <a:prstGeom prst="rect">
              <a:avLst/>
            </a:prstGeom>
            <a:noFill/>
          </p:spPr>
          <p:txBody>
            <a:bodyPr wrap="square" rtlCol="0">
              <a:spAutoFit/>
            </a:bodyPr>
            <a:lstStyle/>
            <a:p>
              <a:pPr>
                <a:lnSpc>
                  <a:spcPct val="95000"/>
                </a:lnSpc>
              </a:pPr>
              <a:r>
                <a:rPr lang="sv-SE" sz="1400" b="1" dirty="0"/>
                <a:t>Föreskrifter</a:t>
              </a:r>
            </a:p>
            <a:p>
              <a:pPr>
                <a:lnSpc>
                  <a:spcPct val="95000"/>
                </a:lnSpc>
              </a:pPr>
              <a:r>
                <a:rPr lang="sv-SE" sz="1400" b="1" dirty="0"/>
                <a:t>Allmänna råd</a:t>
              </a:r>
            </a:p>
          </p:txBody>
        </p:sp>
        <p:sp>
          <p:nvSpPr>
            <p:cNvPr id="9" name="Rectangle 8">
              <a:extLst>
                <a:ext uri="{FF2B5EF4-FFF2-40B4-BE49-F238E27FC236}">
                  <a16:creationId xmlns:a16="http://schemas.microsoft.com/office/drawing/2014/main" id="{5A04C3CB-6509-4E6B-BCCD-9ACE9D211154}"/>
                </a:ext>
              </a:extLst>
            </p:cNvPr>
            <p:cNvSpPr/>
            <p:nvPr/>
          </p:nvSpPr>
          <p:spPr>
            <a:xfrm>
              <a:off x="-1717265" y="2071656"/>
              <a:ext cx="1771432" cy="648072"/>
            </a:xfrm>
            <a:prstGeom prst="rect">
              <a:avLst/>
            </a:prstGeom>
            <a:solidFill>
              <a:srgbClr val="5197D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600" b="1" dirty="0"/>
                <a:t>Regering / Riksdag</a:t>
              </a:r>
            </a:p>
          </p:txBody>
        </p:sp>
        <p:sp>
          <p:nvSpPr>
            <p:cNvPr id="10" name="Rectangle 9">
              <a:extLst>
                <a:ext uri="{FF2B5EF4-FFF2-40B4-BE49-F238E27FC236}">
                  <a16:creationId xmlns:a16="http://schemas.microsoft.com/office/drawing/2014/main" id="{CA3A933E-9D3D-41A9-991D-5A3CBED26D40}"/>
                </a:ext>
              </a:extLst>
            </p:cNvPr>
            <p:cNvSpPr/>
            <p:nvPr/>
          </p:nvSpPr>
          <p:spPr>
            <a:xfrm>
              <a:off x="615484" y="2071656"/>
              <a:ext cx="1771432" cy="648072"/>
            </a:xfrm>
            <a:prstGeom prst="rect">
              <a:avLst/>
            </a:prstGeom>
            <a:solidFill>
              <a:srgbClr val="5197D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600" b="1" dirty="0"/>
                <a:t>Finansinspektionen</a:t>
              </a:r>
            </a:p>
          </p:txBody>
        </p:sp>
        <p:sp>
          <p:nvSpPr>
            <p:cNvPr id="11" name="TextBox 10">
              <a:extLst>
                <a:ext uri="{FF2B5EF4-FFF2-40B4-BE49-F238E27FC236}">
                  <a16:creationId xmlns:a16="http://schemas.microsoft.com/office/drawing/2014/main" id="{778A907F-3F65-4284-9B9C-27000633675A}"/>
                </a:ext>
              </a:extLst>
            </p:cNvPr>
            <p:cNvSpPr txBox="1"/>
            <p:nvPr/>
          </p:nvSpPr>
          <p:spPr>
            <a:xfrm>
              <a:off x="-1720903" y="2818138"/>
              <a:ext cx="1720904" cy="238579"/>
            </a:xfrm>
            <a:prstGeom prst="rect">
              <a:avLst/>
            </a:prstGeom>
            <a:noFill/>
          </p:spPr>
          <p:txBody>
            <a:bodyPr wrap="square" rtlCol="0">
              <a:spAutoFit/>
            </a:bodyPr>
            <a:lstStyle/>
            <a:p>
              <a:pPr>
                <a:lnSpc>
                  <a:spcPct val="95000"/>
                </a:lnSpc>
              </a:pPr>
              <a:r>
                <a:rPr lang="sv-SE" sz="1400" b="1" dirty="0"/>
                <a:t>Lag </a:t>
              </a:r>
            </a:p>
            <a:p>
              <a:pPr>
                <a:lnSpc>
                  <a:spcPct val="95000"/>
                </a:lnSpc>
              </a:pPr>
              <a:r>
                <a:rPr lang="sv-SE" sz="1400" b="1" dirty="0"/>
                <a:t>Förordning</a:t>
              </a:r>
            </a:p>
          </p:txBody>
        </p:sp>
        <p:sp>
          <p:nvSpPr>
            <p:cNvPr id="12" name="Arrow: Right 11">
              <a:extLst>
                <a:ext uri="{FF2B5EF4-FFF2-40B4-BE49-F238E27FC236}">
                  <a16:creationId xmlns:a16="http://schemas.microsoft.com/office/drawing/2014/main" id="{256796D9-A45C-45CB-857D-A5E7E0839139}"/>
                </a:ext>
              </a:extLst>
            </p:cNvPr>
            <p:cNvSpPr/>
            <p:nvPr/>
          </p:nvSpPr>
          <p:spPr>
            <a:xfrm>
              <a:off x="159501" y="2152968"/>
              <a:ext cx="370104" cy="484632"/>
            </a:xfrm>
            <a:prstGeom prst="rightArrow">
              <a:avLst>
                <a:gd name="adj1" fmla="val 50000"/>
                <a:gd name="adj2" fmla="val 42115"/>
              </a:avLst>
            </a:prstGeom>
            <a:solidFill>
              <a:schemeClr val="bg1"/>
            </a:solidFill>
            <a:ln>
              <a:solidFill>
                <a:srgbClr val="5197D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13" name="Arrow: Right 12">
              <a:extLst>
                <a:ext uri="{FF2B5EF4-FFF2-40B4-BE49-F238E27FC236}">
                  <a16:creationId xmlns:a16="http://schemas.microsoft.com/office/drawing/2014/main" id="{4D81F98A-BACF-439B-B3DA-A421271BA4BA}"/>
                </a:ext>
              </a:extLst>
            </p:cNvPr>
            <p:cNvSpPr/>
            <p:nvPr/>
          </p:nvSpPr>
          <p:spPr>
            <a:xfrm rot="5400000">
              <a:off x="1914016" y="2761893"/>
              <a:ext cx="370104" cy="484632"/>
            </a:xfrm>
            <a:prstGeom prst="rightArrow">
              <a:avLst>
                <a:gd name="adj1" fmla="val 50000"/>
                <a:gd name="adj2" fmla="val 42115"/>
              </a:avLst>
            </a:prstGeom>
            <a:solidFill>
              <a:schemeClr val="bg1"/>
            </a:solidFill>
            <a:ln>
              <a:solidFill>
                <a:srgbClr val="5197D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14" name="Rectangle 13">
              <a:extLst>
                <a:ext uri="{FF2B5EF4-FFF2-40B4-BE49-F238E27FC236}">
                  <a16:creationId xmlns:a16="http://schemas.microsoft.com/office/drawing/2014/main" id="{2B529178-8F4F-4A85-9631-8F8CAA92E2D5}"/>
                </a:ext>
              </a:extLst>
            </p:cNvPr>
            <p:cNvSpPr/>
            <p:nvPr/>
          </p:nvSpPr>
          <p:spPr>
            <a:xfrm>
              <a:off x="-1717265" y="3287177"/>
              <a:ext cx="4100542" cy="648072"/>
            </a:xfrm>
            <a:prstGeom prst="rect">
              <a:avLst/>
            </a:prstGeom>
            <a:solidFill>
              <a:srgbClr val="FFCC00"/>
            </a:solidFill>
            <a:ln>
              <a:solidFill>
                <a:srgbClr val="5197D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600" b="1" dirty="0">
                  <a:solidFill>
                    <a:schemeClr val="tx1"/>
                  </a:solidFill>
                </a:rPr>
                <a:t>Försäkringsföretag och Förmedlare</a:t>
              </a:r>
            </a:p>
          </p:txBody>
        </p:sp>
        <p:sp>
          <p:nvSpPr>
            <p:cNvPr id="15" name="Arrow: Right 14">
              <a:extLst>
                <a:ext uri="{FF2B5EF4-FFF2-40B4-BE49-F238E27FC236}">
                  <a16:creationId xmlns:a16="http://schemas.microsoft.com/office/drawing/2014/main" id="{7C804484-628E-4DAD-88AD-928B58E50437}"/>
                </a:ext>
              </a:extLst>
            </p:cNvPr>
            <p:cNvSpPr/>
            <p:nvPr/>
          </p:nvSpPr>
          <p:spPr>
            <a:xfrm rot="5400000">
              <a:off x="-459533" y="2761893"/>
              <a:ext cx="370104" cy="484632"/>
            </a:xfrm>
            <a:prstGeom prst="rightArrow">
              <a:avLst>
                <a:gd name="adj1" fmla="val 50000"/>
                <a:gd name="adj2" fmla="val 42115"/>
              </a:avLst>
            </a:prstGeom>
            <a:solidFill>
              <a:schemeClr val="bg1"/>
            </a:solidFill>
            <a:ln>
              <a:solidFill>
                <a:srgbClr val="5197D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grpSp>
    </p:spTree>
    <p:extLst>
      <p:ext uri="{BB962C8B-B14F-4D97-AF65-F5344CB8AC3E}">
        <p14:creationId xmlns:p14="http://schemas.microsoft.com/office/powerpoint/2010/main" val="4181664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B010A1-FBC1-4F4C-8885-BC45F47211EF}"/>
              </a:ext>
            </a:extLst>
          </p:cNvPr>
          <p:cNvSpPr>
            <a:spLocks noGrp="1"/>
          </p:cNvSpPr>
          <p:nvPr>
            <p:ph sz="quarter" idx="13"/>
          </p:nvPr>
        </p:nvSpPr>
        <p:spPr>
          <a:xfrm>
            <a:off x="349729" y="1319200"/>
            <a:ext cx="11221587" cy="4676775"/>
          </a:xfrm>
        </p:spPr>
        <p:txBody>
          <a:bodyPr/>
          <a:lstStyle/>
          <a:p>
            <a:pPr marL="0" indent="0">
              <a:buNone/>
            </a:pPr>
            <a:r>
              <a:rPr lang="sv-SE" sz="1400" b="1" dirty="0"/>
              <a:t>Böcker</a:t>
            </a:r>
          </a:p>
          <a:p>
            <a:pPr>
              <a:buFont typeface="Arial" panose="020B0604020202020204" pitchFamily="34" charset="0"/>
              <a:buChar char="•"/>
            </a:pPr>
            <a:r>
              <a:rPr lang="sv-SE" sz="1400" i="1" dirty="0"/>
              <a:t>Lagen om försäkringsdistribution – En kommentar</a:t>
            </a:r>
            <a:r>
              <a:rPr lang="sv-SE" sz="1400" dirty="0"/>
              <a:t>, </a:t>
            </a:r>
            <a:r>
              <a:rPr lang="sv-SE" sz="1400" dirty="0" err="1"/>
              <a:t>Gransbo</a:t>
            </a:r>
            <a:r>
              <a:rPr lang="sv-SE" sz="1400" dirty="0"/>
              <a:t> </a:t>
            </a:r>
            <a:r>
              <a:rPr lang="sv-SE" sz="1400" dirty="0" err="1"/>
              <a:t>mfl</a:t>
            </a:r>
            <a:r>
              <a:rPr lang="sv-SE" sz="1400" dirty="0"/>
              <a:t>, Gula Biblioteket, 2020</a:t>
            </a:r>
          </a:p>
          <a:p>
            <a:pPr marL="0" indent="0">
              <a:buNone/>
            </a:pPr>
            <a:r>
              <a:rPr lang="sv-SE" sz="1400" b="1" dirty="0"/>
              <a:t>Tidskriftsartiklar</a:t>
            </a:r>
          </a:p>
          <a:p>
            <a:pPr>
              <a:buFont typeface="Arial" panose="020B0604020202020204" pitchFamily="34" charset="0"/>
              <a:buChar char="•"/>
              <a:defRPr/>
            </a:pPr>
            <a:r>
              <a:rPr lang="sv-SE" sz="1400" i="1" dirty="0" err="1"/>
              <a:t>Tarifföreningarna</a:t>
            </a:r>
            <a:r>
              <a:rPr lang="sv-SE" sz="1400" i="1" dirty="0"/>
              <a:t> och de branschgemensamma försäkringsvillkoren – historik och betydelse för dagens försäkringsavtalsrätt</a:t>
            </a:r>
            <a:r>
              <a:rPr lang="sv-SE" sz="1400" dirty="0"/>
              <a:t>, van </a:t>
            </a:r>
            <a:r>
              <a:rPr lang="sv-SE" sz="1400" dirty="0" err="1"/>
              <a:t>der</a:t>
            </a:r>
            <a:r>
              <a:rPr lang="sv-SE" sz="1400" dirty="0"/>
              <a:t> </a:t>
            </a:r>
            <a:r>
              <a:rPr lang="sv-SE" sz="1400" dirty="0" err="1"/>
              <a:t>Sluijs</a:t>
            </a:r>
            <a:r>
              <a:rPr lang="sv-SE" sz="1400" dirty="0"/>
              <a:t>, NFT, 2020 </a:t>
            </a:r>
            <a:r>
              <a:rPr lang="sv-SE" sz="1400" dirty="0">
                <a:hlinkClick r:id="rId2"/>
              </a:rPr>
              <a:t>nft.nu</a:t>
            </a:r>
            <a:endParaRPr lang="sv-SE" sz="1400" dirty="0"/>
          </a:p>
          <a:p>
            <a:pPr>
              <a:buFont typeface="Arial" panose="020B0604020202020204" pitchFamily="34" charset="0"/>
              <a:buChar char="•"/>
              <a:defRPr/>
            </a:pPr>
            <a:r>
              <a:rPr lang="sv-SE" sz="1400" i="1" dirty="0"/>
              <a:t>Kompetenskrav på försäkringsbolagens säljare – nya regler och gamla traditioner</a:t>
            </a:r>
            <a:r>
              <a:rPr lang="sv-SE" sz="1400" dirty="0"/>
              <a:t>, van </a:t>
            </a:r>
            <a:r>
              <a:rPr lang="sv-SE" sz="1400" dirty="0" err="1"/>
              <a:t>der</a:t>
            </a:r>
            <a:r>
              <a:rPr lang="sv-SE" sz="1400" dirty="0"/>
              <a:t> </a:t>
            </a:r>
            <a:r>
              <a:rPr lang="sv-SE" sz="1400" dirty="0" err="1"/>
              <a:t>Sluijs</a:t>
            </a:r>
            <a:r>
              <a:rPr lang="sv-SE" sz="1400" dirty="0"/>
              <a:t>, NFT, 2020 </a:t>
            </a:r>
            <a:r>
              <a:rPr lang="sv-SE" sz="1400" dirty="0">
                <a:hlinkClick r:id="rId3"/>
              </a:rPr>
              <a:t>nft.nu</a:t>
            </a:r>
            <a:endParaRPr lang="sv-SE" sz="1400" dirty="0"/>
          </a:p>
          <a:p>
            <a:pPr>
              <a:buFont typeface="Arial" panose="020B0604020202020204" pitchFamily="34" charset="0"/>
              <a:buChar char="•"/>
            </a:pPr>
            <a:r>
              <a:rPr lang="sv-SE" sz="1400" i="1" dirty="0"/>
              <a:t>Kan frågan om provisionsförbud aktualiseras på nytt?</a:t>
            </a:r>
            <a:r>
              <a:rPr lang="sv-SE" sz="1400" dirty="0"/>
              <a:t>, </a:t>
            </a:r>
            <a:r>
              <a:rPr lang="sv-SE" sz="1400" dirty="0" err="1"/>
              <a:t>Sobocki</a:t>
            </a:r>
            <a:r>
              <a:rPr lang="sv-SE" sz="1400" dirty="0"/>
              <a:t>, NFT, 2020 </a:t>
            </a:r>
            <a:r>
              <a:rPr lang="sv-SE" sz="1400" dirty="0">
                <a:hlinkClick r:id="rId4"/>
              </a:rPr>
              <a:t>nft.nu</a:t>
            </a:r>
            <a:endParaRPr lang="sv-SE" sz="1400" dirty="0"/>
          </a:p>
          <a:p>
            <a:pPr marL="0" indent="0">
              <a:buNone/>
            </a:pPr>
            <a:r>
              <a:rPr lang="sv-SE" sz="1400" b="1" dirty="0"/>
              <a:t>Från </a:t>
            </a:r>
            <a:r>
              <a:rPr lang="sv-SE" sz="1400" b="1" dirty="0" err="1"/>
              <a:t>InsureSec</a:t>
            </a:r>
            <a:endParaRPr lang="sv-SE" sz="1400" b="1" dirty="0"/>
          </a:p>
          <a:p>
            <a:pPr>
              <a:buFont typeface="Arial" panose="020B0604020202020204" pitchFamily="34" charset="0"/>
              <a:buChar char="•"/>
            </a:pPr>
            <a:r>
              <a:rPr lang="sv-SE" sz="1400" i="1" dirty="0"/>
              <a:t>God försäkringsdistributionssed – en handbok </a:t>
            </a:r>
            <a:r>
              <a:rPr lang="sv-SE" sz="1400" dirty="0">
                <a:hlinkClick r:id="rId5"/>
              </a:rPr>
              <a:t>insuresec.se</a:t>
            </a:r>
            <a:endParaRPr lang="sv-SE" sz="1400" dirty="0"/>
          </a:p>
          <a:p>
            <a:pPr marL="0" indent="0">
              <a:buNone/>
            </a:pPr>
            <a:r>
              <a:rPr lang="sv-SE" sz="1400" b="1" dirty="0"/>
              <a:t>Från Insurance </a:t>
            </a:r>
            <a:r>
              <a:rPr lang="sv-SE" sz="1400" b="1" dirty="0" err="1"/>
              <a:t>Europe</a:t>
            </a:r>
            <a:endParaRPr lang="sv-SE" sz="1400" b="1" dirty="0"/>
          </a:p>
          <a:p>
            <a:pPr>
              <a:buFont typeface="Arial" panose="020B0604020202020204" pitchFamily="34" charset="0"/>
              <a:buChar char="•"/>
            </a:pPr>
            <a:r>
              <a:rPr lang="sv-SE" sz="1400" i="1" dirty="0" err="1"/>
              <a:t>Key</a:t>
            </a:r>
            <a:r>
              <a:rPr lang="sv-SE" sz="1400" i="1" dirty="0"/>
              <a:t> </a:t>
            </a:r>
            <a:r>
              <a:rPr lang="sv-SE" sz="1400" i="1" dirty="0" err="1"/>
              <a:t>Message</a:t>
            </a:r>
            <a:r>
              <a:rPr lang="sv-SE" sz="1400" i="1" dirty="0"/>
              <a:t> on RIS </a:t>
            </a:r>
            <a:r>
              <a:rPr lang="sv-SE" sz="1400" dirty="0" err="1">
                <a:hlinkClick r:id="rId6"/>
              </a:rPr>
              <a:t>RIS</a:t>
            </a:r>
            <a:endParaRPr lang="sv-SE" sz="1400" dirty="0"/>
          </a:p>
          <a:p>
            <a:pPr marL="0" indent="0">
              <a:buNone/>
            </a:pPr>
            <a:endParaRPr lang="sv-SE" sz="1200" dirty="0"/>
          </a:p>
          <a:p>
            <a:endParaRPr lang="sv-SE" sz="1200" dirty="0"/>
          </a:p>
          <a:p>
            <a:endParaRPr lang="sv-SE" sz="1200" dirty="0"/>
          </a:p>
          <a:p>
            <a:endParaRPr lang="sv-SE" sz="1200" dirty="0"/>
          </a:p>
          <a:p>
            <a:endParaRPr lang="sv-SE" sz="1200" dirty="0"/>
          </a:p>
        </p:txBody>
      </p:sp>
      <p:sp>
        <p:nvSpPr>
          <p:cNvPr id="4" name="Date Placeholder 3">
            <a:extLst>
              <a:ext uri="{FF2B5EF4-FFF2-40B4-BE49-F238E27FC236}">
                <a16:creationId xmlns:a16="http://schemas.microsoft.com/office/drawing/2014/main" id="{5B6CD4EF-5558-4449-9F01-60E3E7C1B86C}"/>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575688A9-5AA9-4A2B-956F-AE9BB9107435}"/>
              </a:ext>
            </a:extLst>
          </p:cNvPr>
          <p:cNvSpPr>
            <a:spLocks noGrp="1"/>
          </p:cNvSpPr>
          <p:nvPr>
            <p:ph type="sldNum" sz="quarter" idx="17"/>
          </p:nvPr>
        </p:nvSpPr>
        <p:spPr/>
        <p:txBody>
          <a:bodyPr/>
          <a:lstStyle/>
          <a:p>
            <a:fld id="{68468C2E-472A-43C3-926E-5A5CF00B7762}" type="slidenum">
              <a:rPr lang="sv-SE" smtClean="0"/>
              <a:pPr/>
              <a:t>110</a:t>
            </a:fld>
            <a:endParaRPr lang="sv-SE" dirty="0"/>
          </a:p>
        </p:txBody>
      </p:sp>
      <p:sp>
        <p:nvSpPr>
          <p:cNvPr id="6" name="Title 5">
            <a:extLst>
              <a:ext uri="{FF2B5EF4-FFF2-40B4-BE49-F238E27FC236}">
                <a16:creationId xmlns:a16="http://schemas.microsoft.com/office/drawing/2014/main" id="{3133714A-64D1-4E11-982E-6186D051D935}"/>
              </a:ext>
            </a:extLst>
          </p:cNvPr>
          <p:cNvSpPr>
            <a:spLocks noGrp="1"/>
          </p:cNvSpPr>
          <p:nvPr>
            <p:ph type="title"/>
          </p:nvPr>
        </p:nvSpPr>
        <p:spPr>
          <a:xfrm>
            <a:off x="1680935" y="-199182"/>
            <a:ext cx="8928100" cy="714893"/>
          </a:xfrm>
        </p:spPr>
        <p:txBody>
          <a:bodyPr>
            <a:normAutofit/>
          </a:bodyPr>
          <a:lstStyle/>
          <a:p>
            <a:r>
              <a:rPr lang="sv-SE" dirty="0"/>
              <a:t>Lästips - litteratur</a:t>
            </a:r>
          </a:p>
        </p:txBody>
      </p:sp>
    </p:spTree>
    <p:extLst>
      <p:ext uri="{BB962C8B-B14F-4D97-AF65-F5344CB8AC3E}">
        <p14:creationId xmlns:p14="http://schemas.microsoft.com/office/powerpoint/2010/main" val="6285869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B010A1-FBC1-4F4C-8885-BC45F47211EF}"/>
              </a:ext>
            </a:extLst>
          </p:cNvPr>
          <p:cNvSpPr>
            <a:spLocks noGrp="1"/>
          </p:cNvSpPr>
          <p:nvPr>
            <p:ph sz="quarter" idx="13"/>
          </p:nvPr>
        </p:nvSpPr>
        <p:spPr>
          <a:xfrm>
            <a:off x="848492" y="1083764"/>
            <a:ext cx="12094029" cy="4676775"/>
          </a:xfrm>
        </p:spPr>
        <p:txBody>
          <a:bodyPr/>
          <a:lstStyle/>
          <a:p>
            <a:pPr marL="0" indent="0">
              <a:buNone/>
              <a:defRPr/>
            </a:pPr>
            <a:r>
              <a:rPr lang="sv-SE" sz="1400" b="1" dirty="0"/>
              <a:t>Finansinspektionen</a:t>
            </a:r>
          </a:p>
          <a:p>
            <a:pPr>
              <a:buFont typeface="Arial" panose="020B0604020202020204" pitchFamily="34" charset="0"/>
              <a:buChar char="•"/>
              <a:defRPr/>
            </a:pPr>
            <a:r>
              <a:rPr lang="sv-SE" sz="1400" i="1" dirty="0"/>
              <a:t>Konsumentskyddsrapport (bl.a. om RIS), </a:t>
            </a:r>
            <a:r>
              <a:rPr lang="sv-SE" sz="1400" dirty="0"/>
              <a:t>Finansinspektionen 2023-03-21</a:t>
            </a:r>
            <a:r>
              <a:rPr lang="sv-SE" sz="1400" i="1" dirty="0"/>
              <a:t> </a:t>
            </a:r>
            <a:r>
              <a:rPr lang="sv-SE" sz="1400" dirty="0">
                <a:hlinkClick r:id="rId2"/>
              </a:rPr>
              <a:t>Konsumentskyddsrapport 2023 | Finansinspektionen</a:t>
            </a:r>
            <a:endParaRPr lang="sv-SE" sz="1400" dirty="0"/>
          </a:p>
          <a:p>
            <a:pPr>
              <a:buFont typeface="Arial" panose="020B0604020202020204" pitchFamily="34" charset="0"/>
              <a:buChar char="•"/>
              <a:defRPr/>
            </a:pPr>
            <a:r>
              <a:rPr lang="sv-SE" sz="1400" i="1" dirty="0"/>
              <a:t>Tillsynsrapport nr 27 (bl.a. om POG-kraven), </a:t>
            </a:r>
            <a:r>
              <a:rPr lang="sv-SE" sz="1400" dirty="0"/>
              <a:t>Finansinspektionen 2023-06-29</a:t>
            </a:r>
            <a:r>
              <a:rPr lang="sv-SE" sz="1400" i="1" dirty="0"/>
              <a:t> </a:t>
            </a:r>
            <a:r>
              <a:rPr lang="sv-SE" sz="1400" dirty="0">
                <a:hlinkClick r:id="rId3"/>
              </a:rPr>
              <a:t>POG</a:t>
            </a:r>
            <a:endParaRPr lang="sv-SE" sz="1400" i="1" dirty="0"/>
          </a:p>
          <a:p>
            <a:pPr>
              <a:buFont typeface="Arial" panose="020B0604020202020204" pitchFamily="34" charset="0"/>
              <a:buChar char="•"/>
              <a:defRPr/>
            </a:pPr>
            <a:r>
              <a:rPr lang="sv-SE" sz="1400" i="1" dirty="0"/>
              <a:t>Uppföljning av de nya reglerna om försäkringsdistribution för försäkringsföretag</a:t>
            </a:r>
            <a:r>
              <a:rPr lang="sv-SE" sz="1400" dirty="0"/>
              <a:t>, Finansinspektionen, 2021-12-20 </a:t>
            </a:r>
            <a:r>
              <a:rPr lang="sv-SE" sz="1400" dirty="0">
                <a:hlinkClick r:id="rId4"/>
              </a:rPr>
              <a:t>fi.se</a:t>
            </a:r>
            <a:endParaRPr lang="sv-SE" sz="1400" dirty="0"/>
          </a:p>
          <a:p>
            <a:pPr>
              <a:buFont typeface="Arial" panose="020B0604020202020204" pitchFamily="34" charset="0"/>
              <a:buChar char="•"/>
              <a:defRPr/>
            </a:pPr>
            <a:r>
              <a:rPr lang="sv-SE" sz="1400" i="1" dirty="0"/>
              <a:t>Uppföljning av de nya reglerna om provision och oberoende rådgivning</a:t>
            </a:r>
            <a:r>
              <a:rPr lang="sv-SE" sz="1400" dirty="0"/>
              <a:t>, Finansinspektionen, 2021-12-20 </a:t>
            </a:r>
            <a:r>
              <a:rPr lang="sv-SE" sz="1400" dirty="0">
                <a:hlinkClick r:id="rId5"/>
              </a:rPr>
              <a:t>fi.se</a:t>
            </a:r>
            <a:endParaRPr lang="sv-SE" sz="1400" dirty="0"/>
          </a:p>
          <a:p>
            <a:pPr>
              <a:buFont typeface="Arial" panose="020B0604020202020204" pitchFamily="34" charset="0"/>
              <a:buChar char="•"/>
              <a:defRPr/>
            </a:pPr>
            <a:r>
              <a:rPr lang="sv-SE" sz="1400" i="1" dirty="0" err="1"/>
              <a:t>Exceed</a:t>
            </a:r>
            <a:r>
              <a:rPr lang="sv-SE" sz="1400" i="1" dirty="0"/>
              <a:t> </a:t>
            </a:r>
            <a:r>
              <a:rPr lang="sv-SE" sz="1400" i="1" dirty="0" err="1"/>
              <a:t>Capital</a:t>
            </a:r>
            <a:r>
              <a:rPr lang="sv-SE" sz="1400" i="1" dirty="0"/>
              <a:t> Sverige AB:s tillstånd återkallas</a:t>
            </a:r>
            <a:r>
              <a:rPr lang="sv-SE" sz="1400" dirty="0"/>
              <a:t>, Finansinspektionen, 2020-06-02 </a:t>
            </a:r>
            <a:r>
              <a:rPr lang="sv-SE" sz="1400" dirty="0">
                <a:hlinkClick r:id="rId6"/>
              </a:rPr>
              <a:t>fi.se</a:t>
            </a:r>
            <a:endParaRPr lang="sv-SE" sz="1400" dirty="0"/>
          </a:p>
          <a:p>
            <a:pPr>
              <a:buFont typeface="Arial" panose="020B0604020202020204" pitchFamily="34" charset="0"/>
              <a:buChar char="•"/>
            </a:pPr>
            <a:r>
              <a:rPr lang="sv-SE" sz="1400" i="1" dirty="0"/>
              <a:t>Nya regler om försäkringsdistribution samt vissa ändringar i fondregler</a:t>
            </a:r>
            <a:r>
              <a:rPr lang="sv-SE" sz="1400" dirty="0"/>
              <a:t>, Beslutspromemoria, Finansinspektionen, 2018-06-25 </a:t>
            </a:r>
            <a:r>
              <a:rPr lang="sv-SE" sz="1400" dirty="0">
                <a:hlinkClick r:id="rId7"/>
              </a:rPr>
              <a:t>fi.se</a:t>
            </a:r>
            <a:endParaRPr lang="sv-SE" sz="1400" dirty="0"/>
          </a:p>
          <a:p>
            <a:pPr marL="0" indent="0">
              <a:buNone/>
            </a:pPr>
            <a:r>
              <a:rPr lang="sv-SE" sz="1400" b="1" dirty="0"/>
              <a:t>EIOPA</a:t>
            </a:r>
          </a:p>
          <a:p>
            <a:pPr>
              <a:buFont typeface="Arial" panose="020B0604020202020204" pitchFamily="34" charset="0"/>
              <a:buChar char="•"/>
            </a:pPr>
            <a:r>
              <a:rPr lang="en-US" sz="1400" i="1" dirty="0"/>
              <a:t>Retail Investment Strategy </a:t>
            </a:r>
            <a:r>
              <a:rPr lang="sv-SE" sz="1400" dirty="0">
                <a:hlinkClick r:id="rId8"/>
              </a:rPr>
              <a:t>RIS</a:t>
            </a:r>
            <a:endParaRPr lang="en-US" sz="1400" i="1" dirty="0"/>
          </a:p>
          <a:p>
            <a:pPr>
              <a:buFont typeface="Arial" panose="020B0604020202020204" pitchFamily="34" charset="0"/>
              <a:buChar char="•"/>
            </a:pPr>
            <a:r>
              <a:rPr lang="en-US" sz="1400" dirty="0"/>
              <a:t>Peer Review on Product Oversight and Governance (POG) </a:t>
            </a:r>
            <a:r>
              <a:rPr lang="en-US" sz="1400" dirty="0">
                <a:hlinkClick r:id="rId9"/>
              </a:rPr>
              <a:t>POG</a:t>
            </a:r>
            <a:endParaRPr lang="en-US" sz="1400" i="1" dirty="0"/>
          </a:p>
          <a:p>
            <a:pPr>
              <a:buFont typeface="Arial" panose="020B0604020202020204" pitchFamily="34" charset="0"/>
              <a:buChar char="•"/>
            </a:pPr>
            <a:r>
              <a:rPr lang="en-US" sz="1400" i="1" dirty="0"/>
              <a:t>Report on the application of the Insurance Distribution Directive (IDD) </a:t>
            </a:r>
            <a:r>
              <a:rPr lang="en-US" sz="1400" dirty="0">
                <a:hlinkClick r:id="rId10"/>
              </a:rPr>
              <a:t>Report on the application of the Insurance Distribution Directive (IDD).pdf</a:t>
            </a:r>
            <a:endParaRPr lang="en-US" sz="1400" dirty="0"/>
          </a:p>
          <a:p>
            <a:endParaRPr lang="sv-SE" sz="1200" dirty="0"/>
          </a:p>
          <a:p>
            <a:endParaRPr lang="sv-SE" sz="1200" dirty="0"/>
          </a:p>
          <a:p>
            <a:endParaRPr lang="sv-SE" sz="1200" dirty="0"/>
          </a:p>
          <a:p>
            <a:endParaRPr lang="sv-SE" sz="1200" dirty="0"/>
          </a:p>
        </p:txBody>
      </p:sp>
      <p:sp>
        <p:nvSpPr>
          <p:cNvPr id="4" name="Date Placeholder 3">
            <a:extLst>
              <a:ext uri="{FF2B5EF4-FFF2-40B4-BE49-F238E27FC236}">
                <a16:creationId xmlns:a16="http://schemas.microsoft.com/office/drawing/2014/main" id="{5B6CD4EF-5558-4449-9F01-60E3E7C1B86C}"/>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575688A9-5AA9-4A2B-956F-AE9BB9107435}"/>
              </a:ext>
            </a:extLst>
          </p:cNvPr>
          <p:cNvSpPr>
            <a:spLocks noGrp="1"/>
          </p:cNvSpPr>
          <p:nvPr>
            <p:ph type="sldNum" sz="quarter" idx="17"/>
          </p:nvPr>
        </p:nvSpPr>
        <p:spPr/>
        <p:txBody>
          <a:bodyPr/>
          <a:lstStyle/>
          <a:p>
            <a:fld id="{68468C2E-472A-43C3-926E-5A5CF00B7762}" type="slidenum">
              <a:rPr lang="sv-SE" smtClean="0"/>
              <a:pPr/>
              <a:t>111</a:t>
            </a:fld>
            <a:endParaRPr lang="sv-SE" dirty="0"/>
          </a:p>
        </p:txBody>
      </p:sp>
      <p:sp>
        <p:nvSpPr>
          <p:cNvPr id="6" name="Title 5">
            <a:extLst>
              <a:ext uri="{FF2B5EF4-FFF2-40B4-BE49-F238E27FC236}">
                <a16:creationId xmlns:a16="http://schemas.microsoft.com/office/drawing/2014/main" id="{3133714A-64D1-4E11-982E-6186D051D935}"/>
              </a:ext>
            </a:extLst>
          </p:cNvPr>
          <p:cNvSpPr>
            <a:spLocks noGrp="1"/>
          </p:cNvSpPr>
          <p:nvPr>
            <p:ph type="title"/>
          </p:nvPr>
        </p:nvSpPr>
        <p:spPr>
          <a:xfrm>
            <a:off x="1473116" y="166578"/>
            <a:ext cx="8928100" cy="714893"/>
          </a:xfrm>
        </p:spPr>
        <p:txBody>
          <a:bodyPr>
            <a:normAutofit/>
          </a:bodyPr>
          <a:lstStyle/>
          <a:p>
            <a:r>
              <a:rPr lang="sv-SE" dirty="0"/>
              <a:t>Lästips – från tillsynsorganen</a:t>
            </a:r>
          </a:p>
        </p:txBody>
      </p:sp>
    </p:spTree>
    <p:extLst>
      <p:ext uri="{BB962C8B-B14F-4D97-AF65-F5344CB8AC3E}">
        <p14:creationId xmlns:p14="http://schemas.microsoft.com/office/powerpoint/2010/main" val="4942284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2976D2-1E40-4A9A-8358-FA3A8250E976}"/>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1E3DE5AD-42F5-41D2-9D59-E4A77BCBB3AB}"/>
              </a:ext>
            </a:extLst>
          </p:cNvPr>
          <p:cNvSpPr>
            <a:spLocks noGrp="1"/>
          </p:cNvSpPr>
          <p:nvPr>
            <p:ph type="sldNum" sz="quarter" idx="17"/>
          </p:nvPr>
        </p:nvSpPr>
        <p:spPr/>
        <p:txBody>
          <a:bodyPr/>
          <a:lstStyle/>
          <a:p>
            <a:fld id="{68468C2E-472A-43C3-926E-5A5CF00B7762}" type="slidenum">
              <a:rPr lang="sv-SE" smtClean="0"/>
              <a:pPr/>
              <a:t>112</a:t>
            </a:fld>
            <a:endParaRPr lang="sv-SE" dirty="0"/>
          </a:p>
        </p:txBody>
      </p:sp>
      <p:pic>
        <p:nvPicPr>
          <p:cNvPr id="1026" name="Picture 2">
            <a:extLst>
              <a:ext uri="{FF2B5EF4-FFF2-40B4-BE49-F238E27FC236}">
                <a16:creationId xmlns:a16="http://schemas.microsoft.com/office/drawing/2014/main" id="{76C459FE-C8E5-345D-63E2-9D7630B85A0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07324" y="2194560"/>
            <a:ext cx="11233814" cy="319983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D4611592-C359-DF43-064C-AC5A65A5FFB6}"/>
              </a:ext>
            </a:extLst>
          </p:cNvPr>
          <p:cNvSpPr>
            <a:spLocks noGrp="1"/>
          </p:cNvSpPr>
          <p:nvPr>
            <p:ph type="body" sz="quarter" idx="14"/>
          </p:nvPr>
        </p:nvSpPr>
        <p:spPr/>
        <p:txBody>
          <a:bodyPr/>
          <a:lstStyle/>
          <a:p>
            <a:endParaRPr lang="sv-SE"/>
          </a:p>
        </p:txBody>
      </p:sp>
      <p:sp>
        <p:nvSpPr>
          <p:cNvPr id="10" name="Title 9">
            <a:extLst>
              <a:ext uri="{FF2B5EF4-FFF2-40B4-BE49-F238E27FC236}">
                <a16:creationId xmlns:a16="http://schemas.microsoft.com/office/drawing/2014/main" id="{65902A3E-A38C-7DC2-EA54-BAB747FF2FE3}"/>
              </a:ext>
            </a:extLst>
          </p:cNvPr>
          <p:cNvSpPr>
            <a:spLocks noGrp="1"/>
          </p:cNvSpPr>
          <p:nvPr>
            <p:ph type="title"/>
          </p:nvPr>
        </p:nvSpPr>
        <p:spPr/>
        <p:txBody>
          <a:bodyPr/>
          <a:lstStyle/>
          <a:p>
            <a:r>
              <a:rPr lang="sv-SE" dirty="0"/>
              <a:t>LÄSTIPS</a:t>
            </a:r>
          </a:p>
        </p:txBody>
      </p:sp>
    </p:spTree>
    <p:extLst>
      <p:ext uri="{BB962C8B-B14F-4D97-AF65-F5344CB8AC3E}">
        <p14:creationId xmlns:p14="http://schemas.microsoft.com/office/powerpoint/2010/main" val="27092313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46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1C60C24-19EE-4634-82C3-CD6701FB671E}"/>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2C16D55B-F4DC-4ED1-A1FC-ACD2B045C37C}"/>
              </a:ext>
            </a:extLst>
          </p:cNvPr>
          <p:cNvSpPr>
            <a:spLocks noGrp="1"/>
          </p:cNvSpPr>
          <p:nvPr>
            <p:ph type="sldNum" sz="quarter" idx="17"/>
          </p:nvPr>
        </p:nvSpPr>
        <p:spPr/>
        <p:txBody>
          <a:bodyPr/>
          <a:lstStyle/>
          <a:p>
            <a:fld id="{68468C2E-472A-43C3-926E-5A5CF00B7762}" type="slidenum">
              <a:rPr lang="sv-SE" smtClean="0"/>
              <a:pPr/>
              <a:t>12</a:t>
            </a:fld>
            <a:endParaRPr lang="sv-SE" dirty="0"/>
          </a:p>
        </p:txBody>
      </p:sp>
      <p:sp>
        <p:nvSpPr>
          <p:cNvPr id="6" name="Title 5">
            <a:extLst>
              <a:ext uri="{FF2B5EF4-FFF2-40B4-BE49-F238E27FC236}">
                <a16:creationId xmlns:a16="http://schemas.microsoft.com/office/drawing/2014/main" id="{8408516A-BFB5-4361-B36E-C9CA3580782F}"/>
              </a:ext>
            </a:extLst>
          </p:cNvPr>
          <p:cNvSpPr>
            <a:spLocks noGrp="1"/>
          </p:cNvSpPr>
          <p:nvPr>
            <p:ph type="title"/>
          </p:nvPr>
        </p:nvSpPr>
        <p:spPr>
          <a:xfrm>
            <a:off x="1703610" y="93826"/>
            <a:ext cx="8928100" cy="714893"/>
          </a:xfrm>
        </p:spPr>
        <p:txBody>
          <a:bodyPr/>
          <a:lstStyle/>
          <a:p>
            <a:r>
              <a:rPr lang="sv-SE" dirty="0"/>
              <a:t>EU-styrd lagstiftningsprocess</a:t>
            </a:r>
          </a:p>
        </p:txBody>
      </p:sp>
      <p:grpSp>
        <p:nvGrpSpPr>
          <p:cNvPr id="7" name="Group 6">
            <a:extLst>
              <a:ext uri="{FF2B5EF4-FFF2-40B4-BE49-F238E27FC236}">
                <a16:creationId xmlns:a16="http://schemas.microsoft.com/office/drawing/2014/main" id="{DA709EB3-60BC-43BD-A2A1-D1475FEA4313}"/>
              </a:ext>
            </a:extLst>
          </p:cNvPr>
          <p:cNvGrpSpPr/>
          <p:nvPr/>
        </p:nvGrpSpPr>
        <p:grpSpPr>
          <a:xfrm>
            <a:off x="2097460" y="1133248"/>
            <a:ext cx="7705551" cy="4638902"/>
            <a:chOff x="-1620688" y="1484313"/>
            <a:chExt cx="7575849" cy="4336425"/>
          </a:xfrm>
        </p:grpSpPr>
        <p:grpSp>
          <p:nvGrpSpPr>
            <p:cNvPr id="8" name="Group 7">
              <a:extLst>
                <a:ext uri="{FF2B5EF4-FFF2-40B4-BE49-F238E27FC236}">
                  <a16:creationId xmlns:a16="http://schemas.microsoft.com/office/drawing/2014/main" id="{5E9218EC-F7A9-44E9-B311-CE112495DC77}"/>
                </a:ext>
              </a:extLst>
            </p:cNvPr>
            <p:cNvGrpSpPr/>
            <p:nvPr/>
          </p:nvGrpSpPr>
          <p:grpSpPr>
            <a:xfrm>
              <a:off x="-702408" y="3810793"/>
              <a:ext cx="6104350" cy="2009945"/>
              <a:chOff x="-942740" y="3810793"/>
              <a:chExt cx="6104350" cy="2009945"/>
            </a:xfrm>
          </p:grpSpPr>
          <p:sp>
            <p:nvSpPr>
              <p:cNvPr id="23" name="TextBox 22">
                <a:extLst>
                  <a:ext uri="{FF2B5EF4-FFF2-40B4-BE49-F238E27FC236}">
                    <a16:creationId xmlns:a16="http://schemas.microsoft.com/office/drawing/2014/main" id="{0C9EB2E8-80AF-4E0F-8E5E-4ADE922AEC52}"/>
                  </a:ext>
                </a:extLst>
              </p:cNvPr>
              <p:cNvSpPr txBox="1"/>
              <p:nvPr/>
            </p:nvSpPr>
            <p:spPr>
              <a:xfrm>
                <a:off x="2388274" y="4557275"/>
                <a:ext cx="1771432" cy="443198"/>
              </a:xfrm>
              <a:prstGeom prst="rect">
                <a:avLst/>
              </a:prstGeom>
              <a:noFill/>
            </p:spPr>
            <p:txBody>
              <a:bodyPr wrap="square" rtlCol="0">
                <a:spAutoFit/>
              </a:bodyPr>
              <a:lstStyle/>
              <a:p>
                <a:pPr>
                  <a:lnSpc>
                    <a:spcPct val="95000"/>
                  </a:lnSpc>
                </a:pPr>
                <a:r>
                  <a:rPr lang="sv-SE" sz="1200" b="1" dirty="0"/>
                  <a:t>Föreskrifter</a:t>
                </a:r>
              </a:p>
              <a:p>
                <a:pPr>
                  <a:lnSpc>
                    <a:spcPct val="95000"/>
                  </a:lnSpc>
                </a:pPr>
                <a:r>
                  <a:rPr lang="sv-SE" sz="1200" b="1" dirty="0"/>
                  <a:t>Allmänna råd</a:t>
                </a:r>
              </a:p>
            </p:txBody>
          </p:sp>
          <p:sp>
            <p:nvSpPr>
              <p:cNvPr id="24" name="Rectangle 23">
                <a:extLst>
                  <a:ext uri="{FF2B5EF4-FFF2-40B4-BE49-F238E27FC236}">
                    <a16:creationId xmlns:a16="http://schemas.microsoft.com/office/drawing/2014/main" id="{0AFCC998-6927-4031-9164-3360BB49E332}"/>
                  </a:ext>
                </a:extLst>
              </p:cNvPr>
              <p:cNvSpPr/>
              <p:nvPr/>
            </p:nvSpPr>
            <p:spPr>
              <a:xfrm>
                <a:off x="59164" y="3810793"/>
                <a:ext cx="1771432" cy="648072"/>
              </a:xfrm>
              <a:prstGeom prst="rect">
                <a:avLst/>
              </a:prstGeom>
              <a:solidFill>
                <a:srgbClr val="5197D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200" b="1" dirty="0"/>
                  <a:t>Regering / Riksdag</a:t>
                </a:r>
              </a:p>
            </p:txBody>
          </p:sp>
          <p:sp>
            <p:nvSpPr>
              <p:cNvPr id="25" name="Rectangle 24">
                <a:extLst>
                  <a:ext uri="{FF2B5EF4-FFF2-40B4-BE49-F238E27FC236}">
                    <a16:creationId xmlns:a16="http://schemas.microsoft.com/office/drawing/2014/main" id="{D132AE98-D041-44D2-AF59-68EED6706EF8}"/>
                  </a:ext>
                </a:extLst>
              </p:cNvPr>
              <p:cNvSpPr/>
              <p:nvPr/>
            </p:nvSpPr>
            <p:spPr>
              <a:xfrm>
                <a:off x="2391913" y="3810793"/>
                <a:ext cx="1771432" cy="648072"/>
              </a:xfrm>
              <a:prstGeom prst="rect">
                <a:avLst/>
              </a:prstGeom>
              <a:solidFill>
                <a:srgbClr val="5197D7"/>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200" b="1" dirty="0"/>
                  <a:t>Finansinspektionen</a:t>
                </a:r>
              </a:p>
            </p:txBody>
          </p:sp>
          <p:sp>
            <p:nvSpPr>
              <p:cNvPr id="26" name="TextBox 25">
                <a:extLst>
                  <a:ext uri="{FF2B5EF4-FFF2-40B4-BE49-F238E27FC236}">
                    <a16:creationId xmlns:a16="http://schemas.microsoft.com/office/drawing/2014/main" id="{570B68D0-5C3D-4102-A075-9ED01723F208}"/>
                  </a:ext>
                </a:extLst>
              </p:cNvPr>
              <p:cNvSpPr txBox="1"/>
              <p:nvPr/>
            </p:nvSpPr>
            <p:spPr>
              <a:xfrm>
                <a:off x="55526" y="4557275"/>
                <a:ext cx="1720904" cy="443198"/>
              </a:xfrm>
              <a:prstGeom prst="rect">
                <a:avLst/>
              </a:prstGeom>
              <a:noFill/>
            </p:spPr>
            <p:txBody>
              <a:bodyPr wrap="square" rtlCol="0">
                <a:spAutoFit/>
              </a:bodyPr>
              <a:lstStyle/>
              <a:p>
                <a:pPr>
                  <a:lnSpc>
                    <a:spcPct val="95000"/>
                  </a:lnSpc>
                </a:pPr>
                <a:r>
                  <a:rPr lang="sv-SE" sz="1200" b="1" dirty="0"/>
                  <a:t>Lag </a:t>
                </a:r>
              </a:p>
              <a:p>
                <a:pPr>
                  <a:lnSpc>
                    <a:spcPct val="95000"/>
                  </a:lnSpc>
                </a:pPr>
                <a:r>
                  <a:rPr lang="sv-SE" sz="1200" b="1" dirty="0"/>
                  <a:t>Förordning</a:t>
                </a:r>
              </a:p>
            </p:txBody>
          </p:sp>
          <p:sp>
            <p:nvSpPr>
              <p:cNvPr id="27" name="Arrow: Right 26">
                <a:extLst>
                  <a:ext uri="{FF2B5EF4-FFF2-40B4-BE49-F238E27FC236}">
                    <a16:creationId xmlns:a16="http://schemas.microsoft.com/office/drawing/2014/main" id="{E31A1644-823E-42C4-89B1-B7B34BC3FEBF}"/>
                  </a:ext>
                </a:extLst>
              </p:cNvPr>
              <p:cNvSpPr/>
              <p:nvPr/>
            </p:nvSpPr>
            <p:spPr>
              <a:xfrm>
                <a:off x="1935930" y="3892105"/>
                <a:ext cx="370104" cy="484632"/>
              </a:xfrm>
              <a:prstGeom prst="rightArrow">
                <a:avLst>
                  <a:gd name="adj1" fmla="val 50000"/>
                  <a:gd name="adj2" fmla="val 42115"/>
                </a:avLst>
              </a:prstGeom>
              <a:solidFill>
                <a:schemeClr val="bg1"/>
              </a:solidFill>
              <a:ln>
                <a:solidFill>
                  <a:srgbClr val="5197D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28" name="Arrow: Right 27">
                <a:extLst>
                  <a:ext uri="{FF2B5EF4-FFF2-40B4-BE49-F238E27FC236}">
                    <a16:creationId xmlns:a16="http://schemas.microsoft.com/office/drawing/2014/main" id="{F80C766F-D31D-4DBD-914C-FD524F658CCD}"/>
                  </a:ext>
                </a:extLst>
              </p:cNvPr>
              <p:cNvSpPr/>
              <p:nvPr/>
            </p:nvSpPr>
            <p:spPr>
              <a:xfrm rot="5400000">
                <a:off x="3690445" y="4501030"/>
                <a:ext cx="370104" cy="484632"/>
              </a:xfrm>
              <a:prstGeom prst="rightArrow">
                <a:avLst>
                  <a:gd name="adj1" fmla="val 50000"/>
                  <a:gd name="adj2" fmla="val 42115"/>
                </a:avLst>
              </a:prstGeom>
              <a:solidFill>
                <a:schemeClr val="bg1"/>
              </a:solidFill>
              <a:ln>
                <a:solidFill>
                  <a:srgbClr val="5197D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29" name="Rectangle 28">
                <a:extLst>
                  <a:ext uri="{FF2B5EF4-FFF2-40B4-BE49-F238E27FC236}">
                    <a16:creationId xmlns:a16="http://schemas.microsoft.com/office/drawing/2014/main" id="{F0544A72-8162-45C3-9CE1-468DF9EC7EDC}"/>
                  </a:ext>
                </a:extLst>
              </p:cNvPr>
              <p:cNvSpPr/>
              <p:nvPr/>
            </p:nvSpPr>
            <p:spPr>
              <a:xfrm>
                <a:off x="-942740" y="5172666"/>
                <a:ext cx="6104350" cy="648072"/>
              </a:xfrm>
              <a:prstGeom prst="rect">
                <a:avLst/>
              </a:prstGeom>
              <a:solidFill>
                <a:srgbClr val="FFCC00"/>
              </a:solidFill>
              <a:ln>
                <a:solidFill>
                  <a:srgbClr val="5197D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200" b="1" dirty="0">
                    <a:solidFill>
                      <a:schemeClr val="tx1"/>
                    </a:solidFill>
                  </a:rPr>
                  <a:t>Försäkringsföretag och Förmedlare</a:t>
                </a:r>
              </a:p>
            </p:txBody>
          </p:sp>
          <p:sp>
            <p:nvSpPr>
              <p:cNvPr id="30" name="Arrow: Right 29">
                <a:extLst>
                  <a:ext uri="{FF2B5EF4-FFF2-40B4-BE49-F238E27FC236}">
                    <a16:creationId xmlns:a16="http://schemas.microsoft.com/office/drawing/2014/main" id="{F549579D-F8F3-40FC-83CC-4D9263BD4C5D}"/>
                  </a:ext>
                </a:extLst>
              </p:cNvPr>
              <p:cNvSpPr/>
              <p:nvPr/>
            </p:nvSpPr>
            <p:spPr>
              <a:xfrm rot="5400000">
                <a:off x="1316896" y="4501030"/>
                <a:ext cx="370104" cy="484632"/>
              </a:xfrm>
              <a:prstGeom prst="rightArrow">
                <a:avLst>
                  <a:gd name="adj1" fmla="val 50000"/>
                  <a:gd name="adj2" fmla="val 42115"/>
                </a:avLst>
              </a:prstGeom>
              <a:solidFill>
                <a:schemeClr val="bg1"/>
              </a:solidFill>
              <a:ln>
                <a:solidFill>
                  <a:srgbClr val="5197D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grpSp>
        <p:grpSp>
          <p:nvGrpSpPr>
            <p:cNvPr id="9" name="Group 8">
              <a:extLst>
                <a:ext uri="{FF2B5EF4-FFF2-40B4-BE49-F238E27FC236}">
                  <a16:creationId xmlns:a16="http://schemas.microsoft.com/office/drawing/2014/main" id="{202F60E7-1708-468F-8BF1-FFFB8EDFE483}"/>
                </a:ext>
              </a:extLst>
            </p:cNvPr>
            <p:cNvGrpSpPr/>
            <p:nvPr/>
          </p:nvGrpSpPr>
          <p:grpSpPr>
            <a:xfrm>
              <a:off x="-702408" y="1484313"/>
              <a:ext cx="6104350" cy="2211558"/>
              <a:chOff x="-702408" y="1484313"/>
              <a:chExt cx="6104350" cy="2211558"/>
            </a:xfrm>
          </p:grpSpPr>
          <p:sp>
            <p:nvSpPr>
              <p:cNvPr id="14" name="Rectangle 13">
                <a:extLst>
                  <a:ext uri="{FF2B5EF4-FFF2-40B4-BE49-F238E27FC236}">
                    <a16:creationId xmlns:a16="http://schemas.microsoft.com/office/drawing/2014/main" id="{1B2DB366-45D0-421A-B01B-1A9A8DBB6445}"/>
                  </a:ext>
                </a:extLst>
              </p:cNvPr>
              <p:cNvSpPr/>
              <p:nvPr/>
            </p:nvSpPr>
            <p:spPr>
              <a:xfrm>
                <a:off x="1259632" y="1484313"/>
                <a:ext cx="2180270" cy="624328"/>
              </a:xfrm>
              <a:prstGeom prst="rect">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200" b="1" dirty="0"/>
                  <a:t>EU </a:t>
                </a:r>
              </a:p>
              <a:p>
                <a:pPr algn="ctr"/>
                <a:r>
                  <a:rPr lang="sv-SE" sz="1200" b="1" dirty="0"/>
                  <a:t>(Rådet och Parlamentet)</a:t>
                </a:r>
              </a:p>
            </p:txBody>
          </p:sp>
          <p:grpSp>
            <p:nvGrpSpPr>
              <p:cNvPr id="15" name="Group 14">
                <a:extLst>
                  <a:ext uri="{FF2B5EF4-FFF2-40B4-BE49-F238E27FC236}">
                    <a16:creationId xmlns:a16="http://schemas.microsoft.com/office/drawing/2014/main" id="{FE241F6D-BE92-4CC1-A177-455A58B538FE}"/>
                  </a:ext>
                </a:extLst>
              </p:cNvPr>
              <p:cNvGrpSpPr/>
              <p:nvPr/>
            </p:nvGrpSpPr>
            <p:grpSpPr>
              <a:xfrm>
                <a:off x="-702408" y="2617752"/>
                <a:ext cx="6104350" cy="484632"/>
                <a:chOff x="-2641110" y="2991422"/>
                <a:chExt cx="6104350" cy="484632"/>
              </a:xfrm>
            </p:grpSpPr>
            <p:sp>
              <p:nvSpPr>
                <p:cNvPr id="18" name="Rectangle 17">
                  <a:extLst>
                    <a:ext uri="{FF2B5EF4-FFF2-40B4-BE49-F238E27FC236}">
                      <a16:creationId xmlns:a16="http://schemas.microsoft.com/office/drawing/2014/main" id="{EDEAB74A-DD51-4AA6-A56A-845870EA3DC0}"/>
                    </a:ext>
                  </a:extLst>
                </p:cNvPr>
                <p:cNvSpPr/>
                <p:nvPr/>
              </p:nvSpPr>
              <p:spPr>
                <a:xfrm>
                  <a:off x="-679070" y="3037545"/>
                  <a:ext cx="2180270" cy="383333"/>
                </a:xfrm>
                <a:prstGeom prst="rect">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200" b="1" dirty="0"/>
                    <a:t>Direktiv</a:t>
                  </a:r>
                </a:p>
              </p:txBody>
            </p:sp>
            <p:sp>
              <p:nvSpPr>
                <p:cNvPr id="19" name="Rectangle 18">
                  <a:extLst>
                    <a:ext uri="{FF2B5EF4-FFF2-40B4-BE49-F238E27FC236}">
                      <a16:creationId xmlns:a16="http://schemas.microsoft.com/office/drawing/2014/main" id="{BB786A72-DCEE-4789-A5AE-DD59E09EC502}"/>
                    </a:ext>
                  </a:extLst>
                </p:cNvPr>
                <p:cNvSpPr/>
                <p:nvPr/>
              </p:nvSpPr>
              <p:spPr>
                <a:xfrm>
                  <a:off x="2122116" y="3037545"/>
                  <a:ext cx="1341124" cy="383333"/>
                </a:xfrm>
                <a:prstGeom prst="rect">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200" b="1" dirty="0" err="1"/>
                    <a:t>Eiopa</a:t>
                  </a:r>
                  <a:endParaRPr lang="sv-SE" sz="1200" b="1" dirty="0"/>
                </a:p>
              </p:txBody>
            </p:sp>
            <p:sp>
              <p:nvSpPr>
                <p:cNvPr id="20" name="Rectangle 19">
                  <a:extLst>
                    <a:ext uri="{FF2B5EF4-FFF2-40B4-BE49-F238E27FC236}">
                      <a16:creationId xmlns:a16="http://schemas.microsoft.com/office/drawing/2014/main" id="{FA83606C-2D5B-44BD-AFAD-8215713EE655}"/>
                    </a:ext>
                  </a:extLst>
                </p:cNvPr>
                <p:cNvSpPr/>
                <p:nvPr/>
              </p:nvSpPr>
              <p:spPr>
                <a:xfrm>
                  <a:off x="-2641110" y="3037545"/>
                  <a:ext cx="1341124" cy="383333"/>
                </a:xfrm>
                <a:prstGeom prst="rect">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200" b="1" dirty="0"/>
                    <a:t>Kommissionen</a:t>
                  </a:r>
                </a:p>
              </p:txBody>
            </p:sp>
            <p:sp>
              <p:nvSpPr>
                <p:cNvPr id="21" name="Arrow: Right 20">
                  <a:extLst>
                    <a:ext uri="{FF2B5EF4-FFF2-40B4-BE49-F238E27FC236}">
                      <a16:creationId xmlns:a16="http://schemas.microsoft.com/office/drawing/2014/main" id="{A618FCA8-8AD5-4EFD-B1DF-A2ED8555900D}"/>
                    </a:ext>
                  </a:extLst>
                </p:cNvPr>
                <p:cNvSpPr/>
                <p:nvPr/>
              </p:nvSpPr>
              <p:spPr>
                <a:xfrm>
                  <a:off x="1626606" y="2991422"/>
                  <a:ext cx="370104" cy="484632"/>
                </a:xfrm>
                <a:prstGeom prst="rightArrow">
                  <a:avLst>
                    <a:gd name="adj1" fmla="val 50000"/>
                    <a:gd name="adj2" fmla="val 42115"/>
                  </a:avLst>
                </a:prstGeom>
                <a:solidFill>
                  <a:schemeClr val="bg1"/>
                </a:solidFill>
                <a:ln>
                  <a:solidFill>
                    <a:srgbClr val="5197D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22" name="Arrow: Right 21">
                  <a:extLst>
                    <a:ext uri="{FF2B5EF4-FFF2-40B4-BE49-F238E27FC236}">
                      <a16:creationId xmlns:a16="http://schemas.microsoft.com/office/drawing/2014/main" id="{472A5D6B-A846-4B40-948E-77C262947B2C}"/>
                    </a:ext>
                  </a:extLst>
                </p:cNvPr>
                <p:cNvSpPr/>
                <p:nvPr/>
              </p:nvSpPr>
              <p:spPr>
                <a:xfrm rot="10800000">
                  <a:off x="-1174580" y="2991422"/>
                  <a:ext cx="370104" cy="484632"/>
                </a:xfrm>
                <a:prstGeom prst="rightArrow">
                  <a:avLst>
                    <a:gd name="adj1" fmla="val 50000"/>
                    <a:gd name="adj2" fmla="val 42115"/>
                  </a:avLst>
                </a:prstGeom>
                <a:solidFill>
                  <a:schemeClr val="bg1"/>
                </a:solidFill>
                <a:ln>
                  <a:solidFill>
                    <a:srgbClr val="5197D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grpSp>
          <p:sp>
            <p:nvSpPr>
              <p:cNvPr id="16" name="Arrow: Right 15">
                <a:extLst>
                  <a:ext uri="{FF2B5EF4-FFF2-40B4-BE49-F238E27FC236}">
                    <a16:creationId xmlns:a16="http://schemas.microsoft.com/office/drawing/2014/main" id="{FEDCF05B-D26F-44F2-9DEB-A483DC6F9581}"/>
                  </a:ext>
                </a:extLst>
              </p:cNvPr>
              <p:cNvSpPr/>
              <p:nvPr/>
            </p:nvSpPr>
            <p:spPr>
              <a:xfrm rot="5400000">
                <a:off x="2114564" y="2120880"/>
                <a:ext cx="370104" cy="484632"/>
              </a:xfrm>
              <a:prstGeom prst="rightArrow">
                <a:avLst>
                  <a:gd name="adj1" fmla="val 50000"/>
                  <a:gd name="adj2" fmla="val 42115"/>
                </a:avLst>
              </a:prstGeom>
              <a:solidFill>
                <a:schemeClr val="bg1"/>
              </a:solidFill>
              <a:ln>
                <a:solidFill>
                  <a:srgbClr val="5197D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17" name="Arrow: Right 16">
                <a:extLst>
                  <a:ext uri="{FF2B5EF4-FFF2-40B4-BE49-F238E27FC236}">
                    <a16:creationId xmlns:a16="http://schemas.microsoft.com/office/drawing/2014/main" id="{1589D681-94E2-47BD-8A39-DCD211E3DBE0}"/>
                  </a:ext>
                </a:extLst>
              </p:cNvPr>
              <p:cNvSpPr/>
              <p:nvPr/>
            </p:nvSpPr>
            <p:spPr>
              <a:xfrm rot="8100000">
                <a:off x="1437135" y="3211239"/>
                <a:ext cx="370104" cy="484632"/>
              </a:xfrm>
              <a:prstGeom prst="rightArrow">
                <a:avLst>
                  <a:gd name="adj1" fmla="val 50000"/>
                  <a:gd name="adj2" fmla="val 42115"/>
                </a:avLst>
              </a:prstGeom>
              <a:solidFill>
                <a:schemeClr val="bg1"/>
              </a:solidFill>
              <a:ln>
                <a:solidFill>
                  <a:srgbClr val="5197D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grpSp>
        <p:sp>
          <p:nvSpPr>
            <p:cNvPr id="10" name="Arrow: Right 9">
              <a:extLst>
                <a:ext uri="{FF2B5EF4-FFF2-40B4-BE49-F238E27FC236}">
                  <a16:creationId xmlns:a16="http://schemas.microsoft.com/office/drawing/2014/main" id="{4269EA87-15D3-4718-8247-8394014445E1}"/>
                </a:ext>
              </a:extLst>
            </p:cNvPr>
            <p:cNvSpPr/>
            <p:nvPr/>
          </p:nvSpPr>
          <p:spPr>
            <a:xfrm rot="5400000">
              <a:off x="-1140149" y="3892173"/>
              <a:ext cx="1731972" cy="484632"/>
            </a:xfrm>
            <a:prstGeom prst="rightArrow">
              <a:avLst>
                <a:gd name="adj1" fmla="val 50000"/>
                <a:gd name="adj2" fmla="val 42115"/>
              </a:avLst>
            </a:prstGeom>
            <a:solidFill>
              <a:schemeClr val="bg1"/>
            </a:solidFill>
            <a:ln>
              <a:solidFill>
                <a:srgbClr val="5197D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11" name="Arrow: Right 10">
              <a:extLst>
                <a:ext uri="{FF2B5EF4-FFF2-40B4-BE49-F238E27FC236}">
                  <a16:creationId xmlns:a16="http://schemas.microsoft.com/office/drawing/2014/main" id="{3729DC06-EA01-40E5-9439-44515648F0F8}"/>
                </a:ext>
              </a:extLst>
            </p:cNvPr>
            <p:cNvSpPr/>
            <p:nvPr/>
          </p:nvSpPr>
          <p:spPr>
            <a:xfrm rot="5400000">
              <a:off x="4062703" y="3892174"/>
              <a:ext cx="1731970" cy="484632"/>
            </a:xfrm>
            <a:prstGeom prst="rightArrow">
              <a:avLst>
                <a:gd name="adj1" fmla="val 50000"/>
                <a:gd name="adj2" fmla="val 42115"/>
              </a:avLst>
            </a:prstGeom>
            <a:solidFill>
              <a:schemeClr val="bg1"/>
            </a:solidFill>
            <a:ln>
              <a:solidFill>
                <a:srgbClr val="5197D7"/>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sp>
          <p:nvSpPr>
            <p:cNvPr id="12" name="TextBox 11">
              <a:extLst>
                <a:ext uri="{FF2B5EF4-FFF2-40B4-BE49-F238E27FC236}">
                  <a16:creationId xmlns:a16="http://schemas.microsoft.com/office/drawing/2014/main" id="{2D448832-DEBA-4485-A3EF-2CB75376D10D}"/>
                </a:ext>
              </a:extLst>
            </p:cNvPr>
            <p:cNvSpPr txBox="1"/>
            <p:nvPr/>
          </p:nvSpPr>
          <p:spPr>
            <a:xfrm>
              <a:off x="5075235" y="3904798"/>
              <a:ext cx="879926" cy="267766"/>
            </a:xfrm>
            <a:prstGeom prst="rect">
              <a:avLst/>
            </a:prstGeom>
            <a:noFill/>
          </p:spPr>
          <p:txBody>
            <a:bodyPr wrap="square" rtlCol="0">
              <a:spAutoFit/>
            </a:bodyPr>
            <a:lstStyle/>
            <a:p>
              <a:pPr>
                <a:lnSpc>
                  <a:spcPct val="95000"/>
                </a:lnSpc>
              </a:pPr>
              <a:r>
                <a:rPr lang="sv-SE" sz="1200" b="1" dirty="0"/>
                <a:t>Riktlinjer</a:t>
              </a:r>
            </a:p>
          </p:txBody>
        </p:sp>
        <p:sp>
          <p:nvSpPr>
            <p:cNvPr id="13" name="TextBox 12">
              <a:extLst>
                <a:ext uri="{FF2B5EF4-FFF2-40B4-BE49-F238E27FC236}">
                  <a16:creationId xmlns:a16="http://schemas.microsoft.com/office/drawing/2014/main" id="{96938915-7F36-41F7-A52D-275DFED6B4DC}"/>
                </a:ext>
              </a:extLst>
            </p:cNvPr>
            <p:cNvSpPr txBox="1"/>
            <p:nvPr/>
          </p:nvSpPr>
          <p:spPr>
            <a:xfrm>
              <a:off x="-1620688" y="3904798"/>
              <a:ext cx="1175049" cy="267766"/>
            </a:xfrm>
            <a:prstGeom prst="rect">
              <a:avLst/>
            </a:prstGeom>
            <a:noFill/>
          </p:spPr>
          <p:txBody>
            <a:bodyPr wrap="square" rtlCol="0">
              <a:spAutoFit/>
            </a:bodyPr>
            <a:lstStyle/>
            <a:p>
              <a:pPr>
                <a:lnSpc>
                  <a:spcPct val="95000"/>
                </a:lnSpc>
              </a:pPr>
              <a:r>
                <a:rPr lang="sv-SE" sz="1200" b="1" dirty="0"/>
                <a:t>Förordningar</a:t>
              </a:r>
            </a:p>
          </p:txBody>
        </p:sp>
      </p:grpSp>
    </p:spTree>
    <p:extLst>
      <p:ext uri="{BB962C8B-B14F-4D97-AF65-F5344CB8AC3E}">
        <p14:creationId xmlns:p14="http://schemas.microsoft.com/office/powerpoint/2010/main" val="4022335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700D207-E9F8-48DA-83CD-D8649101480D}"/>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2D97F014-C260-4DF3-93B5-A309493B6394}"/>
              </a:ext>
            </a:extLst>
          </p:cNvPr>
          <p:cNvSpPr>
            <a:spLocks noGrp="1"/>
          </p:cNvSpPr>
          <p:nvPr>
            <p:ph type="sldNum" sz="quarter" idx="17"/>
          </p:nvPr>
        </p:nvSpPr>
        <p:spPr/>
        <p:txBody>
          <a:bodyPr/>
          <a:lstStyle/>
          <a:p>
            <a:fld id="{68468C2E-472A-43C3-926E-5A5CF00B7762}" type="slidenum">
              <a:rPr lang="sv-SE" smtClean="0"/>
              <a:pPr/>
              <a:t>13</a:t>
            </a:fld>
            <a:endParaRPr lang="sv-SE" dirty="0"/>
          </a:p>
        </p:txBody>
      </p:sp>
      <p:sp>
        <p:nvSpPr>
          <p:cNvPr id="6" name="Title 5">
            <a:extLst>
              <a:ext uri="{FF2B5EF4-FFF2-40B4-BE49-F238E27FC236}">
                <a16:creationId xmlns:a16="http://schemas.microsoft.com/office/drawing/2014/main" id="{CC2D2960-FB16-42DE-87FE-841ED4599119}"/>
              </a:ext>
            </a:extLst>
          </p:cNvPr>
          <p:cNvSpPr>
            <a:spLocks noGrp="1"/>
          </p:cNvSpPr>
          <p:nvPr>
            <p:ph type="title"/>
          </p:nvPr>
        </p:nvSpPr>
        <p:spPr>
          <a:xfrm>
            <a:off x="1768404" y="128861"/>
            <a:ext cx="8928100" cy="714893"/>
          </a:xfrm>
        </p:spPr>
        <p:txBody>
          <a:bodyPr/>
          <a:lstStyle/>
          <a:p>
            <a:r>
              <a:rPr lang="sv-SE" dirty="0"/>
              <a:t>Implementering av EU-rätt i Sverige</a:t>
            </a:r>
          </a:p>
        </p:txBody>
      </p:sp>
      <p:graphicFrame>
        <p:nvGraphicFramePr>
          <p:cNvPr id="32" name="Content Placeholder 6">
            <a:extLst>
              <a:ext uri="{FF2B5EF4-FFF2-40B4-BE49-F238E27FC236}">
                <a16:creationId xmlns:a16="http://schemas.microsoft.com/office/drawing/2014/main" id="{0AA8A758-6222-466D-BEC3-9782D1D8D509}"/>
              </a:ext>
            </a:extLst>
          </p:cNvPr>
          <p:cNvGraphicFramePr>
            <a:graphicFrameLocks noGrp="1"/>
          </p:cNvGraphicFramePr>
          <p:nvPr>
            <p:ph sz="quarter" idx="13"/>
            <p:extLst>
              <p:ext uri="{D42A27DB-BD31-4B8C-83A1-F6EECF244321}">
                <p14:modId xmlns:p14="http://schemas.microsoft.com/office/powerpoint/2010/main" val="4237495966"/>
              </p:ext>
            </p:extLst>
          </p:nvPr>
        </p:nvGraphicFramePr>
        <p:xfrm>
          <a:off x="2489129" y="1089025"/>
          <a:ext cx="8207375"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8603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82B65F2-6CBC-4372-8E91-0B3C18057C14}"/>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14FFE16F-BA41-4008-B5FA-D4449E47C306}"/>
              </a:ext>
            </a:extLst>
          </p:cNvPr>
          <p:cNvSpPr>
            <a:spLocks noGrp="1"/>
          </p:cNvSpPr>
          <p:nvPr>
            <p:ph type="sldNum" sz="quarter" idx="17"/>
          </p:nvPr>
        </p:nvSpPr>
        <p:spPr/>
        <p:txBody>
          <a:bodyPr/>
          <a:lstStyle/>
          <a:p>
            <a:fld id="{68468C2E-472A-43C3-926E-5A5CF00B7762}" type="slidenum">
              <a:rPr lang="sv-SE" smtClean="0"/>
              <a:pPr/>
              <a:t>14</a:t>
            </a:fld>
            <a:endParaRPr lang="sv-SE" dirty="0"/>
          </a:p>
        </p:txBody>
      </p:sp>
      <p:sp>
        <p:nvSpPr>
          <p:cNvPr id="6" name="Title 5">
            <a:extLst>
              <a:ext uri="{FF2B5EF4-FFF2-40B4-BE49-F238E27FC236}">
                <a16:creationId xmlns:a16="http://schemas.microsoft.com/office/drawing/2014/main" id="{C69DA0EB-32DD-44E2-8D37-DA1A9F7BCECA}"/>
              </a:ext>
            </a:extLst>
          </p:cNvPr>
          <p:cNvSpPr>
            <a:spLocks noGrp="1"/>
          </p:cNvSpPr>
          <p:nvPr>
            <p:ph type="title"/>
          </p:nvPr>
        </p:nvSpPr>
        <p:spPr>
          <a:xfrm>
            <a:off x="1721757" y="17689"/>
            <a:ext cx="8928100" cy="714893"/>
          </a:xfrm>
        </p:spPr>
        <p:txBody>
          <a:bodyPr/>
          <a:lstStyle/>
          <a:p>
            <a:r>
              <a:rPr lang="sv-SE" dirty="0"/>
              <a:t>Regelverk som påverkar distributionen i Sverige</a:t>
            </a:r>
          </a:p>
        </p:txBody>
      </p:sp>
      <p:graphicFrame>
        <p:nvGraphicFramePr>
          <p:cNvPr id="7" name="Content Placeholder 6">
            <a:extLst>
              <a:ext uri="{FF2B5EF4-FFF2-40B4-BE49-F238E27FC236}">
                <a16:creationId xmlns:a16="http://schemas.microsoft.com/office/drawing/2014/main" id="{FC3717BA-0544-4397-879C-9CE718ECAB92}"/>
              </a:ext>
            </a:extLst>
          </p:cNvPr>
          <p:cNvGraphicFramePr>
            <a:graphicFrameLocks noGrp="1"/>
          </p:cNvGraphicFramePr>
          <p:nvPr>
            <p:ph sz="quarter" idx="13"/>
            <p:extLst>
              <p:ext uri="{D42A27DB-BD31-4B8C-83A1-F6EECF244321}">
                <p14:modId xmlns:p14="http://schemas.microsoft.com/office/powerpoint/2010/main" val="3018144934"/>
              </p:ext>
            </p:extLst>
          </p:nvPr>
        </p:nvGraphicFramePr>
        <p:xfrm>
          <a:off x="1831748" y="969963"/>
          <a:ext cx="2807543" cy="3168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D0283999-4DC9-4900-880E-0AF40C0F2006}"/>
              </a:ext>
            </a:extLst>
          </p:cNvPr>
          <p:cNvGraphicFramePr/>
          <p:nvPr>
            <p:extLst>
              <p:ext uri="{D42A27DB-BD31-4B8C-83A1-F6EECF244321}">
                <p14:modId xmlns:p14="http://schemas.microsoft.com/office/powerpoint/2010/main" val="3171618730"/>
              </p:ext>
            </p:extLst>
          </p:nvPr>
        </p:nvGraphicFramePr>
        <p:xfrm>
          <a:off x="4830912" y="927995"/>
          <a:ext cx="2925947" cy="32107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a:extLst>
              <a:ext uri="{FF2B5EF4-FFF2-40B4-BE49-F238E27FC236}">
                <a16:creationId xmlns:a16="http://schemas.microsoft.com/office/drawing/2014/main" id="{A25D8EC1-E243-48F2-A75E-868F1E21BE5C}"/>
              </a:ext>
            </a:extLst>
          </p:cNvPr>
          <p:cNvGraphicFramePr/>
          <p:nvPr>
            <p:extLst>
              <p:ext uri="{D42A27DB-BD31-4B8C-83A1-F6EECF244321}">
                <p14:modId xmlns:p14="http://schemas.microsoft.com/office/powerpoint/2010/main" val="3833096728"/>
              </p:ext>
            </p:extLst>
          </p:nvPr>
        </p:nvGraphicFramePr>
        <p:xfrm>
          <a:off x="7846785" y="969963"/>
          <a:ext cx="2453880" cy="316882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0" name="Rectangle: Rounded Corners 9">
            <a:extLst>
              <a:ext uri="{FF2B5EF4-FFF2-40B4-BE49-F238E27FC236}">
                <a16:creationId xmlns:a16="http://schemas.microsoft.com/office/drawing/2014/main" id="{44F654C1-05B5-4233-AFE0-621CE1D19722}"/>
              </a:ext>
            </a:extLst>
          </p:cNvPr>
          <p:cNvSpPr/>
          <p:nvPr/>
        </p:nvSpPr>
        <p:spPr>
          <a:xfrm>
            <a:off x="1974995" y="4210794"/>
            <a:ext cx="8207375" cy="64584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400" b="1" dirty="0"/>
              <a:t>ETT STORT ANTAL ANDRA LAGAR OCH FÖRORDNINGAR</a:t>
            </a:r>
          </a:p>
          <a:p>
            <a:pPr algn="ctr"/>
            <a:r>
              <a:rPr lang="sv-SE" sz="1400" b="1" dirty="0"/>
              <a:t>t.ex. IORP II, GDPR, IPID, POG och PEPP samt </a:t>
            </a:r>
          </a:p>
          <a:p>
            <a:pPr algn="ctr"/>
            <a:r>
              <a:rPr lang="sv-SE" sz="1400" b="1" dirty="0"/>
              <a:t>LTF, FAL och lagar om finansiell rådgivning, distansavtal, diskriminering m.m.)</a:t>
            </a:r>
          </a:p>
        </p:txBody>
      </p:sp>
      <p:sp>
        <p:nvSpPr>
          <p:cNvPr id="11" name="Rectangle: Rounded Corners 10">
            <a:extLst>
              <a:ext uri="{FF2B5EF4-FFF2-40B4-BE49-F238E27FC236}">
                <a16:creationId xmlns:a16="http://schemas.microsoft.com/office/drawing/2014/main" id="{F3E368B5-A637-461E-8DCF-B2F68A923BBE}"/>
              </a:ext>
            </a:extLst>
          </p:cNvPr>
          <p:cNvSpPr/>
          <p:nvPr/>
        </p:nvSpPr>
        <p:spPr>
          <a:xfrm>
            <a:off x="1974995" y="4928647"/>
            <a:ext cx="8207375" cy="961505"/>
          </a:xfrm>
          <a:prstGeom prst="roundRect">
            <a:avLst/>
          </a:prstGeom>
          <a:solidFill>
            <a:srgbClr val="AA6E82"/>
          </a:solidFill>
          <a:ln>
            <a:solidFill>
              <a:srgbClr val="AA6E8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600" dirty="0"/>
          </a:p>
          <a:p>
            <a:pPr algn="ctr"/>
            <a:r>
              <a:rPr lang="sv-SE" sz="1600" dirty="0"/>
              <a:t>Förmedlarnas självreglering genom </a:t>
            </a:r>
            <a:r>
              <a:rPr lang="sv-SE" sz="1600" b="1" dirty="0"/>
              <a:t>SFM</a:t>
            </a:r>
            <a:r>
              <a:rPr lang="sv-SE" sz="1600" dirty="0"/>
              <a:t> och </a:t>
            </a:r>
            <a:r>
              <a:rPr lang="sv-SE" sz="1600" b="1" dirty="0" err="1"/>
              <a:t>InsureSec</a:t>
            </a:r>
            <a:endParaRPr lang="sv-SE" sz="1600" b="1" dirty="0"/>
          </a:p>
          <a:p>
            <a:pPr algn="ctr"/>
            <a:r>
              <a:rPr lang="sv-SE" sz="1600" dirty="0"/>
              <a:t>Försäkringsföretagens självreglering genom </a:t>
            </a:r>
            <a:r>
              <a:rPr lang="sv-SE" sz="1600" b="1" dirty="0"/>
              <a:t>Svensk Försäkring </a:t>
            </a:r>
            <a:r>
              <a:rPr lang="sv-SE" sz="1600" dirty="0"/>
              <a:t>och </a:t>
            </a:r>
            <a:r>
              <a:rPr lang="sv-SE" sz="1600" b="1" dirty="0" err="1"/>
              <a:t>InsureSec</a:t>
            </a:r>
            <a:endParaRPr lang="sv-SE" sz="1600" b="1" dirty="0"/>
          </a:p>
          <a:p>
            <a:pPr algn="ctr"/>
            <a:r>
              <a:rPr lang="sv-SE" sz="1600" dirty="0"/>
              <a:t>Värdepappersinstitutens självreglering genom </a:t>
            </a:r>
            <a:r>
              <a:rPr lang="sv-SE" sz="1600" b="1" dirty="0"/>
              <a:t>Fondhandlarföreningen </a:t>
            </a:r>
            <a:r>
              <a:rPr lang="sv-SE" sz="1600" dirty="0"/>
              <a:t>och </a:t>
            </a:r>
            <a:r>
              <a:rPr lang="sv-SE" sz="1600" b="1" dirty="0" err="1"/>
              <a:t>SwedSec</a:t>
            </a:r>
            <a:endParaRPr lang="sv-SE" sz="1600" b="1" dirty="0"/>
          </a:p>
          <a:p>
            <a:pPr algn="ctr"/>
            <a:endParaRPr lang="sv-SE" sz="1600" dirty="0"/>
          </a:p>
        </p:txBody>
      </p:sp>
    </p:spTree>
    <p:extLst>
      <p:ext uri="{BB962C8B-B14F-4D97-AF65-F5344CB8AC3E}">
        <p14:creationId xmlns:p14="http://schemas.microsoft.com/office/powerpoint/2010/main" val="4238011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6FF905-CE07-478F-88CB-ACBDE28E2D42}"/>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125AE392-45B2-49A5-8A42-2D17273C23A8}"/>
              </a:ext>
            </a:extLst>
          </p:cNvPr>
          <p:cNvSpPr>
            <a:spLocks noGrp="1"/>
          </p:cNvSpPr>
          <p:nvPr>
            <p:ph type="sldNum" sz="quarter" idx="17"/>
          </p:nvPr>
        </p:nvSpPr>
        <p:spPr/>
        <p:txBody>
          <a:bodyPr/>
          <a:lstStyle/>
          <a:p>
            <a:fld id="{68468C2E-472A-43C3-926E-5A5CF00B7762}" type="slidenum">
              <a:rPr lang="sv-SE" smtClean="0"/>
              <a:pPr/>
              <a:t>15</a:t>
            </a:fld>
            <a:endParaRPr lang="sv-SE" dirty="0"/>
          </a:p>
        </p:txBody>
      </p:sp>
      <p:sp>
        <p:nvSpPr>
          <p:cNvPr id="6" name="Title 5">
            <a:extLst>
              <a:ext uri="{FF2B5EF4-FFF2-40B4-BE49-F238E27FC236}">
                <a16:creationId xmlns:a16="http://schemas.microsoft.com/office/drawing/2014/main" id="{DEAFF92B-52B0-4672-912B-F2F46DD3028F}"/>
              </a:ext>
            </a:extLst>
          </p:cNvPr>
          <p:cNvSpPr>
            <a:spLocks noGrp="1"/>
          </p:cNvSpPr>
          <p:nvPr>
            <p:ph type="title"/>
          </p:nvPr>
        </p:nvSpPr>
        <p:spPr>
          <a:xfrm>
            <a:off x="1631950" y="-40027"/>
            <a:ext cx="8928100" cy="714893"/>
          </a:xfrm>
        </p:spPr>
        <p:txBody>
          <a:bodyPr>
            <a:normAutofit/>
          </a:bodyPr>
          <a:lstStyle/>
          <a:p>
            <a:r>
              <a:rPr lang="sv-SE" dirty="0"/>
              <a:t>Försäkringsdistributörernas regelpyramid</a:t>
            </a:r>
          </a:p>
        </p:txBody>
      </p:sp>
      <p:graphicFrame>
        <p:nvGraphicFramePr>
          <p:cNvPr id="7" name="Diagram 6">
            <a:extLst>
              <a:ext uri="{FF2B5EF4-FFF2-40B4-BE49-F238E27FC236}">
                <a16:creationId xmlns:a16="http://schemas.microsoft.com/office/drawing/2014/main" id="{2F7E6DA7-1700-4AA5-B239-8E141BB11C76}"/>
              </a:ext>
            </a:extLst>
          </p:cNvPr>
          <p:cNvGraphicFramePr/>
          <p:nvPr>
            <p:extLst>
              <p:ext uri="{D42A27DB-BD31-4B8C-83A1-F6EECF244321}">
                <p14:modId xmlns:p14="http://schemas.microsoft.com/office/powerpoint/2010/main" val="787617405"/>
              </p:ext>
            </p:extLst>
          </p:nvPr>
        </p:nvGraphicFramePr>
        <p:xfrm>
          <a:off x="2050843" y="824907"/>
          <a:ext cx="8208000" cy="5918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3602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164CC36D-FD17-4ED0-9601-B2FC705C5C99}"/>
              </a:ext>
            </a:extLst>
          </p:cNvPr>
          <p:cNvPicPr>
            <a:picLocks noGrp="1" noChangeAspect="1"/>
          </p:cNvPicPr>
          <p:nvPr>
            <p:ph type="pic" sz="quarter" idx="21"/>
          </p:nvPr>
        </p:nvPicPr>
        <p:blipFill>
          <a:blip r:embed="rId2"/>
          <a:srcRect t="7796" b="7796"/>
          <a:stretch>
            <a:fillRect/>
          </a:stretch>
        </p:blipFill>
        <p:spPr>
          <a:xfrm>
            <a:off x="0" y="-58189"/>
            <a:ext cx="12192000" cy="6858000"/>
          </a:xfrm>
        </p:spPr>
      </p:pic>
      <p:sp>
        <p:nvSpPr>
          <p:cNvPr id="3" name="Title 2">
            <a:extLst>
              <a:ext uri="{FF2B5EF4-FFF2-40B4-BE49-F238E27FC236}">
                <a16:creationId xmlns:a16="http://schemas.microsoft.com/office/drawing/2014/main" id="{82F016B3-68E0-43FD-9D97-E992409435E4}"/>
              </a:ext>
            </a:extLst>
          </p:cNvPr>
          <p:cNvSpPr>
            <a:spLocks noGrp="1"/>
          </p:cNvSpPr>
          <p:nvPr>
            <p:ph type="ctrTitle"/>
          </p:nvPr>
        </p:nvSpPr>
        <p:spPr>
          <a:xfrm>
            <a:off x="844549" y="5450328"/>
            <a:ext cx="10502901" cy="1012371"/>
          </a:xfrm>
        </p:spPr>
        <p:txBody>
          <a:bodyPr/>
          <a:lstStyle/>
          <a:p>
            <a:r>
              <a:rPr lang="fr-FR" sz="3200" dirty="0">
                <a:solidFill>
                  <a:schemeClr val="bg1"/>
                </a:solidFill>
              </a:rPr>
              <a:t>III. FÖRSÄKRINGSDISTRIBUTIONSDIREKTIVET - IDD</a:t>
            </a:r>
            <a:endParaRPr lang="sv-SE" sz="3200" dirty="0">
              <a:solidFill>
                <a:schemeClr val="bg1"/>
              </a:solidFill>
            </a:endParaRPr>
          </a:p>
        </p:txBody>
      </p:sp>
    </p:spTree>
    <p:extLst>
      <p:ext uri="{BB962C8B-B14F-4D97-AF65-F5344CB8AC3E}">
        <p14:creationId xmlns:p14="http://schemas.microsoft.com/office/powerpoint/2010/main" val="847080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90BF74-7B94-4837-AB93-792120ADF605}"/>
              </a:ext>
            </a:extLst>
          </p:cNvPr>
          <p:cNvSpPr>
            <a:spLocks noGrp="1"/>
          </p:cNvSpPr>
          <p:nvPr>
            <p:ph sz="quarter" idx="13"/>
          </p:nvPr>
        </p:nvSpPr>
        <p:spPr>
          <a:xfrm>
            <a:off x="1713593" y="1288143"/>
            <a:ext cx="8928100" cy="5268307"/>
          </a:xfrm>
        </p:spPr>
        <p:txBody>
          <a:bodyPr/>
          <a:lstStyle/>
          <a:p>
            <a:pPr>
              <a:buFont typeface="Arial" panose="020B0604020202020204" pitchFamily="34" charset="0"/>
              <a:buChar char="•"/>
            </a:pPr>
            <a:r>
              <a:rPr lang="sv-SE" dirty="0"/>
              <a:t>Skapa mer enhetliga minimiregler vid försäkringsdistribution</a:t>
            </a:r>
          </a:p>
          <a:p>
            <a:pPr>
              <a:buFont typeface="Arial" panose="020B0604020202020204" pitchFamily="34" charset="0"/>
              <a:buChar char="•"/>
            </a:pPr>
            <a:r>
              <a:rPr lang="sv-SE" dirty="0"/>
              <a:t>Förbättra kundskyddet, särskilt vid distribution av försäkringsbaserade investeringsprodukter.</a:t>
            </a:r>
          </a:p>
          <a:p>
            <a:pPr>
              <a:buFont typeface="Arial" panose="020B0604020202020204" pitchFamily="34" charset="0"/>
              <a:buChar char="•"/>
            </a:pPr>
            <a:r>
              <a:rPr lang="sv-SE" dirty="0"/>
              <a:t>Förbättra den inre marknadens funktionssätt genom att </a:t>
            </a:r>
          </a:p>
          <a:p>
            <a:pPr lvl="1"/>
            <a:r>
              <a:rPr lang="sv-SE" dirty="0"/>
              <a:t>förenkla gränsöverskridande näringsverksamhet, </a:t>
            </a:r>
          </a:p>
          <a:p>
            <a:pPr lvl="1"/>
            <a:r>
              <a:rPr lang="sv-SE" dirty="0"/>
              <a:t>skapa en sund konkurrens samt </a:t>
            </a:r>
          </a:p>
          <a:p>
            <a:pPr lvl="1"/>
            <a:r>
              <a:rPr lang="sv-SE" dirty="0"/>
              <a:t>öka harmoniseringen av de administrativa sanktionerna.</a:t>
            </a:r>
          </a:p>
          <a:p>
            <a:pPr>
              <a:buFont typeface="Arial" panose="020B0604020202020204" pitchFamily="34" charset="0"/>
              <a:buChar char="•"/>
            </a:pPr>
            <a:r>
              <a:rPr lang="sv-SE" dirty="0"/>
              <a:t>Reglerna gäller för all försäkringsdistribution, inklusive även försäkringsföretags</a:t>
            </a:r>
            <a:br>
              <a:rPr lang="sv-SE" dirty="0"/>
            </a:br>
            <a:r>
              <a:rPr lang="sv-SE" dirty="0"/>
              <a:t>direktförsäljning </a:t>
            </a:r>
          </a:p>
          <a:p>
            <a:pPr>
              <a:buFont typeface="Arial" panose="020B0604020202020204" pitchFamily="34" charset="0"/>
              <a:buChar char="•"/>
            </a:pPr>
            <a:r>
              <a:rPr lang="sv-SE" dirty="0"/>
              <a:t>IDD är ett minimidirektiv </a:t>
            </a:r>
          </a:p>
          <a:p>
            <a:pPr>
              <a:buFont typeface="Arial" panose="020B0604020202020204" pitchFamily="34" charset="0"/>
              <a:buChar char="•"/>
            </a:pPr>
            <a:r>
              <a:rPr lang="sv-SE" dirty="0"/>
              <a:t>IDD har genomförts i</a:t>
            </a:r>
          </a:p>
          <a:p>
            <a:pPr lvl="1"/>
            <a:r>
              <a:rPr lang="sv-SE" dirty="0"/>
              <a:t>lagen om försäkringsdistribution (LFD) och</a:t>
            </a:r>
          </a:p>
          <a:p>
            <a:pPr lvl="1"/>
            <a:r>
              <a:rPr lang="sv-SE" dirty="0"/>
              <a:t>Finansinspektionens föreskrifter om försäkringsdistribution (FFFS 2018:10)</a:t>
            </a:r>
          </a:p>
        </p:txBody>
      </p:sp>
      <p:sp>
        <p:nvSpPr>
          <p:cNvPr id="4" name="Date Placeholder 3">
            <a:extLst>
              <a:ext uri="{FF2B5EF4-FFF2-40B4-BE49-F238E27FC236}">
                <a16:creationId xmlns:a16="http://schemas.microsoft.com/office/drawing/2014/main" id="{F1E47EDF-75B6-44D8-8235-4E29A7439E2C}"/>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E4D9719E-CC5F-4010-AEA2-B004F5DC645E}"/>
              </a:ext>
            </a:extLst>
          </p:cNvPr>
          <p:cNvSpPr>
            <a:spLocks noGrp="1"/>
          </p:cNvSpPr>
          <p:nvPr>
            <p:ph type="sldNum" sz="quarter" idx="17"/>
          </p:nvPr>
        </p:nvSpPr>
        <p:spPr/>
        <p:txBody>
          <a:bodyPr/>
          <a:lstStyle/>
          <a:p>
            <a:fld id="{68468C2E-472A-43C3-926E-5A5CF00B7762}" type="slidenum">
              <a:rPr lang="sv-SE" smtClean="0"/>
              <a:pPr/>
              <a:t>17</a:t>
            </a:fld>
            <a:endParaRPr lang="sv-SE" dirty="0"/>
          </a:p>
        </p:txBody>
      </p:sp>
      <p:sp>
        <p:nvSpPr>
          <p:cNvPr id="6" name="Title 5">
            <a:extLst>
              <a:ext uri="{FF2B5EF4-FFF2-40B4-BE49-F238E27FC236}">
                <a16:creationId xmlns:a16="http://schemas.microsoft.com/office/drawing/2014/main" id="{81153587-D6E2-432A-9EE6-03D20BCAA83E}"/>
              </a:ext>
            </a:extLst>
          </p:cNvPr>
          <p:cNvSpPr>
            <a:spLocks noGrp="1"/>
          </p:cNvSpPr>
          <p:nvPr>
            <p:ph type="title"/>
          </p:nvPr>
        </p:nvSpPr>
        <p:spPr>
          <a:xfrm>
            <a:off x="1713593" y="301550"/>
            <a:ext cx="8928100" cy="440255"/>
          </a:xfrm>
        </p:spPr>
        <p:txBody>
          <a:bodyPr>
            <a:normAutofit fontScale="90000"/>
          </a:bodyPr>
          <a:lstStyle/>
          <a:p>
            <a:r>
              <a:rPr lang="sv-SE" dirty="0"/>
              <a:t>Syftet med IDD 2016</a:t>
            </a:r>
          </a:p>
        </p:txBody>
      </p:sp>
      <p:pic>
        <p:nvPicPr>
          <p:cNvPr id="7" name="irc_mi" descr="Bildresultat för insurance distribution directive">
            <a:hlinkClick r:id="rId2"/>
            <a:extLst>
              <a:ext uri="{FF2B5EF4-FFF2-40B4-BE49-F238E27FC236}">
                <a16:creationId xmlns:a16="http://schemas.microsoft.com/office/drawing/2014/main" id="{FD902DC2-EC4B-496F-8A48-D9A98F9151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734881" y="3183816"/>
            <a:ext cx="2869064" cy="2664296"/>
          </a:xfrm>
          <a:prstGeom prst="rect">
            <a:avLst/>
          </a:prstGeom>
          <a:noFill/>
          <a:ln>
            <a:noFill/>
          </a:ln>
        </p:spPr>
      </p:pic>
    </p:spTree>
    <p:extLst>
      <p:ext uri="{BB962C8B-B14F-4D97-AF65-F5344CB8AC3E}">
        <p14:creationId xmlns:p14="http://schemas.microsoft.com/office/powerpoint/2010/main" val="567581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8ABE564-6FE4-4817-879F-BDF61613FDBD}"/>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159B2CEB-FB4F-4C0A-A3A8-87B06AC7A805}"/>
              </a:ext>
            </a:extLst>
          </p:cNvPr>
          <p:cNvSpPr>
            <a:spLocks noGrp="1"/>
          </p:cNvSpPr>
          <p:nvPr>
            <p:ph type="sldNum" sz="quarter" idx="17"/>
          </p:nvPr>
        </p:nvSpPr>
        <p:spPr/>
        <p:txBody>
          <a:bodyPr/>
          <a:lstStyle/>
          <a:p>
            <a:fld id="{68468C2E-472A-43C3-926E-5A5CF00B7762}" type="slidenum">
              <a:rPr lang="sv-SE" smtClean="0"/>
              <a:pPr/>
              <a:t>18</a:t>
            </a:fld>
            <a:endParaRPr lang="sv-SE" dirty="0"/>
          </a:p>
        </p:txBody>
      </p:sp>
      <p:sp>
        <p:nvSpPr>
          <p:cNvPr id="6" name="Title 5">
            <a:extLst>
              <a:ext uri="{FF2B5EF4-FFF2-40B4-BE49-F238E27FC236}">
                <a16:creationId xmlns:a16="http://schemas.microsoft.com/office/drawing/2014/main" id="{E7B9CA8B-EAB9-4DB3-A801-DB47AE9450E3}"/>
              </a:ext>
            </a:extLst>
          </p:cNvPr>
          <p:cNvSpPr>
            <a:spLocks noGrp="1"/>
          </p:cNvSpPr>
          <p:nvPr>
            <p:ph type="title"/>
          </p:nvPr>
        </p:nvSpPr>
        <p:spPr>
          <a:xfrm>
            <a:off x="800101" y="345726"/>
            <a:ext cx="10515600" cy="714893"/>
          </a:xfrm>
        </p:spPr>
        <p:txBody>
          <a:bodyPr>
            <a:noAutofit/>
          </a:bodyPr>
          <a:lstStyle/>
          <a:p>
            <a:r>
              <a:rPr lang="sv-SE" sz="2000" dirty="0"/>
              <a:t>IDD har samordnats med </a:t>
            </a:r>
            <a:r>
              <a:rPr lang="sv-SE" sz="2000" dirty="0" err="1"/>
              <a:t>MiFIR</a:t>
            </a:r>
            <a:r>
              <a:rPr lang="sv-SE" sz="2000" dirty="0"/>
              <a:t>/</a:t>
            </a:r>
            <a:r>
              <a:rPr lang="sv-SE" sz="2000" dirty="0" err="1"/>
              <a:t>MiFID</a:t>
            </a:r>
            <a:r>
              <a:rPr lang="sv-SE" sz="2000" dirty="0"/>
              <a:t> II =                                                                                     En mer samordnad reglering av försäkring och värdepapper</a:t>
            </a:r>
          </a:p>
        </p:txBody>
      </p:sp>
      <p:sp>
        <p:nvSpPr>
          <p:cNvPr id="7" name="textruta 9">
            <a:extLst>
              <a:ext uri="{FF2B5EF4-FFF2-40B4-BE49-F238E27FC236}">
                <a16:creationId xmlns:a16="http://schemas.microsoft.com/office/drawing/2014/main" id="{722F4292-A7D2-4F1D-AB60-483424C810D7}"/>
              </a:ext>
            </a:extLst>
          </p:cNvPr>
          <p:cNvSpPr txBox="1"/>
          <p:nvPr/>
        </p:nvSpPr>
        <p:spPr>
          <a:xfrm>
            <a:off x="2087336" y="1471879"/>
            <a:ext cx="3945467" cy="1231106"/>
          </a:xfrm>
          <a:prstGeom prst="rect">
            <a:avLst/>
          </a:prstGeom>
          <a:solidFill>
            <a:schemeClr val="bg1">
              <a:lumMod val="85000"/>
            </a:schemeClr>
          </a:solidFill>
        </p:spPr>
        <p:txBody>
          <a:bodyPr wrap="square" rtlCol="0">
            <a:spAutoFit/>
          </a:bodyPr>
          <a:lstStyle/>
          <a:p>
            <a:r>
              <a:rPr lang="sv-SE" sz="1400"/>
              <a:t>IDD –försäkringsdistribution</a:t>
            </a:r>
            <a:endParaRPr lang="sv-SE" sz="1200" dirty="0"/>
          </a:p>
          <a:p>
            <a:endParaRPr lang="sv-SE" sz="1200" dirty="0"/>
          </a:p>
          <a:p>
            <a:endParaRPr lang="sv-SE" sz="1200" dirty="0"/>
          </a:p>
          <a:p>
            <a:endParaRPr lang="sv-SE" sz="1200" dirty="0"/>
          </a:p>
          <a:p>
            <a:endParaRPr lang="sv-SE" sz="1200" dirty="0"/>
          </a:p>
          <a:p>
            <a:endParaRPr lang="sv-SE" sz="1200" dirty="0"/>
          </a:p>
        </p:txBody>
      </p:sp>
      <p:sp>
        <p:nvSpPr>
          <p:cNvPr id="8" name="textruta 10">
            <a:extLst>
              <a:ext uri="{FF2B5EF4-FFF2-40B4-BE49-F238E27FC236}">
                <a16:creationId xmlns:a16="http://schemas.microsoft.com/office/drawing/2014/main" id="{B49C3F4F-BA6D-4B73-A6CC-AE0D85052EAD}"/>
              </a:ext>
            </a:extLst>
          </p:cNvPr>
          <p:cNvSpPr txBox="1"/>
          <p:nvPr/>
        </p:nvSpPr>
        <p:spPr>
          <a:xfrm>
            <a:off x="2197401" y="1889559"/>
            <a:ext cx="3225800" cy="861774"/>
          </a:xfrm>
          <a:prstGeom prst="rect">
            <a:avLst/>
          </a:prstGeom>
          <a:solidFill>
            <a:srgbClr val="D7ECED"/>
          </a:solidFill>
        </p:spPr>
        <p:txBody>
          <a:bodyPr wrap="square" rtlCol="0">
            <a:spAutoFit/>
          </a:bodyPr>
          <a:lstStyle/>
          <a:p>
            <a:r>
              <a:rPr lang="sv-SE" sz="1000" b="1" dirty="0"/>
              <a:t>Bakgrund och syfte</a:t>
            </a:r>
          </a:p>
          <a:p>
            <a:pPr marL="285750" indent="-285750">
              <a:buFont typeface="Arial" charset="0"/>
              <a:buChar char="•"/>
            </a:pPr>
            <a:r>
              <a:rPr lang="sv-SE" sz="1000" dirty="0"/>
              <a:t>Utvidgning av, och ersätter, IMD som endast omfattade försäkringsförmedling </a:t>
            </a:r>
          </a:p>
          <a:p>
            <a:pPr marL="285750" indent="-285750">
              <a:buFont typeface="Arial" charset="0"/>
              <a:buChar char="•"/>
            </a:pPr>
            <a:r>
              <a:rPr lang="sv-SE" sz="1000" dirty="0"/>
              <a:t>Syftar till att skapa en homogen europeisk marknad för försäkringsdistribution</a:t>
            </a:r>
          </a:p>
        </p:txBody>
      </p:sp>
      <p:sp>
        <p:nvSpPr>
          <p:cNvPr id="9" name="textruta 13">
            <a:extLst>
              <a:ext uri="{FF2B5EF4-FFF2-40B4-BE49-F238E27FC236}">
                <a16:creationId xmlns:a16="http://schemas.microsoft.com/office/drawing/2014/main" id="{BFCF65AA-27A5-4587-AC63-C822DE32EBB9}"/>
              </a:ext>
            </a:extLst>
          </p:cNvPr>
          <p:cNvSpPr txBox="1"/>
          <p:nvPr/>
        </p:nvSpPr>
        <p:spPr>
          <a:xfrm>
            <a:off x="6363014" y="1483165"/>
            <a:ext cx="3945467" cy="1231106"/>
          </a:xfrm>
          <a:prstGeom prst="rect">
            <a:avLst/>
          </a:prstGeom>
          <a:solidFill>
            <a:schemeClr val="bg1">
              <a:lumMod val="85000"/>
            </a:schemeClr>
          </a:solidFill>
        </p:spPr>
        <p:txBody>
          <a:bodyPr wrap="square" rtlCol="0">
            <a:spAutoFit/>
          </a:bodyPr>
          <a:lstStyle/>
          <a:p>
            <a:r>
              <a:rPr lang="sv-SE" sz="1400" dirty="0" err="1"/>
              <a:t>MiFIR</a:t>
            </a:r>
            <a:r>
              <a:rPr lang="sv-SE" sz="1400" dirty="0"/>
              <a:t>/</a:t>
            </a:r>
            <a:r>
              <a:rPr lang="sv-SE" sz="1400" dirty="0" err="1"/>
              <a:t>MiFID</a:t>
            </a:r>
            <a:r>
              <a:rPr lang="sv-SE" sz="1400" dirty="0"/>
              <a:t> II – värdepappersmarknaden</a:t>
            </a:r>
            <a:endParaRPr lang="sv-SE" sz="1200" dirty="0"/>
          </a:p>
          <a:p>
            <a:endParaRPr lang="sv-SE" sz="1200" dirty="0"/>
          </a:p>
          <a:p>
            <a:endParaRPr lang="sv-SE" sz="1200" dirty="0"/>
          </a:p>
          <a:p>
            <a:endParaRPr lang="sv-SE" sz="1200" dirty="0"/>
          </a:p>
          <a:p>
            <a:endParaRPr lang="sv-SE" sz="1200" dirty="0"/>
          </a:p>
          <a:p>
            <a:endParaRPr lang="sv-SE" sz="1200" dirty="0"/>
          </a:p>
        </p:txBody>
      </p:sp>
      <p:sp>
        <p:nvSpPr>
          <p:cNvPr id="10" name="textruta 14">
            <a:extLst>
              <a:ext uri="{FF2B5EF4-FFF2-40B4-BE49-F238E27FC236}">
                <a16:creationId xmlns:a16="http://schemas.microsoft.com/office/drawing/2014/main" id="{1D27B220-1CFA-495D-B1A4-20E230A27E54}"/>
              </a:ext>
            </a:extLst>
          </p:cNvPr>
          <p:cNvSpPr txBox="1"/>
          <p:nvPr/>
        </p:nvSpPr>
        <p:spPr>
          <a:xfrm>
            <a:off x="6464613" y="1900847"/>
            <a:ext cx="3225800" cy="861774"/>
          </a:xfrm>
          <a:prstGeom prst="rect">
            <a:avLst/>
          </a:prstGeom>
          <a:solidFill>
            <a:srgbClr val="D7ECED"/>
          </a:solidFill>
        </p:spPr>
        <p:txBody>
          <a:bodyPr wrap="square" rtlCol="0">
            <a:spAutoFit/>
          </a:bodyPr>
          <a:lstStyle/>
          <a:p>
            <a:r>
              <a:rPr lang="sv-SE" sz="1000" b="1" dirty="0"/>
              <a:t>Bakgrund och syfte</a:t>
            </a:r>
          </a:p>
          <a:p>
            <a:pPr marL="285750" indent="-285750">
              <a:buFont typeface="Arial" charset="0"/>
              <a:buChar char="•"/>
            </a:pPr>
            <a:r>
              <a:rPr lang="sv-SE" sz="1000" dirty="0"/>
              <a:t>Ombearbetning av, och ersätter, </a:t>
            </a:r>
            <a:r>
              <a:rPr lang="sv-SE" sz="1000" dirty="0" err="1"/>
              <a:t>MiFID</a:t>
            </a:r>
            <a:r>
              <a:rPr lang="sv-SE" sz="1000" dirty="0"/>
              <a:t> I</a:t>
            </a:r>
          </a:p>
          <a:p>
            <a:pPr marL="285750" indent="-285750">
              <a:buFont typeface="Arial" charset="0"/>
              <a:buChar char="•"/>
            </a:pPr>
            <a:r>
              <a:rPr lang="sv-SE" sz="1000" dirty="0"/>
              <a:t>Syftar till att skapa en homogen europeisk marknad för värdepappersmarknaden </a:t>
            </a:r>
          </a:p>
          <a:p>
            <a:pPr marL="285750" indent="-285750">
              <a:buFont typeface="Arial" charset="0"/>
              <a:buChar char="•"/>
            </a:pPr>
            <a:endParaRPr lang="sv-SE" sz="1000" dirty="0"/>
          </a:p>
        </p:txBody>
      </p:sp>
      <p:sp>
        <p:nvSpPr>
          <p:cNvPr id="11" name="textruta 15">
            <a:extLst>
              <a:ext uri="{FF2B5EF4-FFF2-40B4-BE49-F238E27FC236}">
                <a16:creationId xmlns:a16="http://schemas.microsoft.com/office/drawing/2014/main" id="{BF10B2F8-AE7C-45D6-94AA-E2FCCBFE98FB}"/>
              </a:ext>
            </a:extLst>
          </p:cNvPr>
          <p:cNvSpPr txBox="1"/>
          <p:nvPr/>
        </p:nvSpPr>
        <p:spPr>
          <a:xfrm>
            <a:off x="3920662" y="2955629"/>
            <a:ext cx="4831772" cy="276999"/>
          </a:xfrm>
          <a:prstGeom prst="rect">
            <a:avLst/>
          </a:prstGeom>
          <a:noFill/>
        </p:spPr>
        <p:txBody>
          <a:bodyPr wrap="none" rtlCol="0">
            <a:spAutoFit/>
          </a:bodyPr>
          <a:lstStyle/>
          <a:p>
            <a:pPr algn="ctr"/>
            <a:r>
              <a:rPr lang="sv-SE" sz="1200" b="1" dirty="0"/>
              <a:t>IDD och </a:t>
            </a:r>
            <a:r>
              <a:rPr lang="sv-SE" sz="1200" b="1" dirty="0" err="1"/>
              <a:t>MiFIR</a:t>
            </a:r>
            <a:r>
              <a:rPr lang="sv-SE" sz="1200" b="1" dirty="0"/>
              <a:t>/MIFID II har tre gemensamma grundläggande mål</a:t>
            </a:r>
          </a:p>
        </p:txBody>
      </p:sp>
      <p:cxnSp>
        <p:nvCxnSpPr>
          <p:cNvPr id="12" name="Rak 17">
            <a:extLst>
              <a:ext uri="{FF2B5EF4-FFF2-40B4-BE49-F238E27FC236}">
                <a16:creationId xmlns:a16="http://schemas.microsoft.com/office/drawing/2014/main" id="{4F86E8EF-AD95-4E4B-AB03-3FD04E4BBC31}"/>
              </a:ext>
            </a:extLst>
          </p:cNvPr>
          <p:cNvCxnSpPr/>
          <p:nvPr/>
        </p:nvCxnSpPr>
        <p:spPr>
          <a:xfrm>
            <a:off x="2087335" y="3388178"/>
            <a:ext cx="8161867" cy="0"/>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sp>
        <p:nvSpPr>
          <p:cNvPr id="13" name="Ned 18">
            <a:extLst>
              <a:ext uri="{FF2B5EF4-FFF2-40B4-BE49-F238E27FC236}">
                <a16:creationId xmlns:a16="http://schemas.microsoft.com/office/drawing/2014/main" id="{BF0DE2E2-FE2B-407B-B66F-77FC8E16B43D}"/>
              </a:ext>
            </a:extLst>
          </p:cNvPr>
          <p:cNvSpPr/>
          <p:nvPr/>
        </p:nvSpPr>
        <p:spPr>
          <a:xfrm>
            <a:off x="5792417" y="3388178"/>
            <a:ext cx="846655" cy="225695"/>
          </a:xfrm>
          <a:prstGeom prst="downArrow">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4" name="textruta 21">
            <a:extLst>
              <a:ext uri="{FF2B5EF4-FFF2-40B4-BE49-F238E27FC236}">
                <a16:creationId xmlns:a16="http://schemas.microsoft.com/office/drawing/2014/main" id="{50044323-CAA9-48E0-9B31-F7346DB9D21D}"/>
              </a:ext>
            </a:extLst>
          </p:cNvPr>
          <p:cNvSpPr txBox="1"/>
          <p:nvPr/>
        </p:nvSpPr>
        <p:spPr>
          <a:xfrm>
            <a:off x="2146599" y="3944153"/>
            <a:ext cx="1540934" cy="769441"/>
          </a:xfrm>
          <a:prstGeom prst="rect">
            <a:avLst/>
          </a:prstGeom>
          <a:solidFill>
            <a:schemeClr val="bg1">
              <a:lumMod val="85000"/>
            </a:schemeClr>
          </a:solidFill>
        </p:spPr>
        <p:txBody>
          <a:bodyPr wrap="square" rtlCol="0">
            <a:spAutoFit/>
          </a:bodyPr>
          <a:lstStyle/>
          <a:p>
            <a:r>
              <a:rPr lang="sv-SE" sz="1400" dirty="0"/>
              <a:t>  </a:t>
            </a:r>
            <a:r>
              <a:rPr lang="sv-SE" sz="1200" dirty="0"/>
              <a:t>Konsumentskydd</a:t>
            </a:r>
          </a:p>
          <a:p>
            <a:endParaRPr lang="sv-SE" sz="1200" dirty="0"/>
          </a:p>
          <a:p>
            <a:endParaRPr lang="sv-SE" dirty="0"/>
          </a:p>
        </p:txBody>
      </p:sp>
      <p:sp>
        <p:nvSpPr>
          <p:cNvPr id="15" name="textruta 22">
            <a:extLst>
              <a:ext uri="{FF2B5EF4-FFF2-40B4-BE49-F238E27FC236}">
                <a16:creationId xmlns:a16="http://schemas.microsoft.com/office/drawing/2014/main" id="{2A71973D-8B61-4E04-9BF2-C6D01A82E367}"/>
              </a:ext>
            </a:extLst>
          </p:cNvPr>
          <p:cNvSpPr txBox="1"/>
          <p:nvPr/>
        </p:nvSpPr>
        <p:spPr>
          <a:xfrm>
            <a:off x="1994198" y="4090906"/>
            <a:ext cx="304804" cy="400110"/>
          </a:xfrm>
          <a:prstGeom prst="rect">
            <a:avLst/>
          </a:prstGeom>
          <a:solidFill>
            <a:schemeClr val="bg1">
              <a:lumMod val="75000"/>
            </a:schemeClr>
          </a:solidFill>
        </p:spPr>
        <p:txBody>
          <a:bodyPr wrap="square" rtlCol="0">
            <a:spAutoFit/>
          </a:bodyPr>
          <a:lstStyle/>
          <a:p>
            <a:r>
              <a:rPr lang="sv-SE" sz="2000" dirty="0"/>
              <a:t>1</a:t>
            </a:r>
            <a:endParaRPr lang="sv-SE" dirty="0"/>
          </a:p>
        </p:txBody>
      </p:sp>
      <p:sp>
        <p:nvSpPr>
          <p:cNvPr id="16" name="textruta 23">
            <a:extLst>
              <a:ext uri="{FF2B5EF4-FFF2-40B4-BE49-F238E27FC236}">
                <a16:creationId xmlns:a16="http://schemas.microsoft.com/office/drawing/2014/main" id="{511DCEC2-14AC-4D18-8237-813DE3E44230}"/>
              </a:ext>
            </a:extLst>
          </p:cNvPr>
          <p:cNvSpPr txBox="1"/>
          <p:nvPr/>
        </p:nvSpPr>
        <p:spPr>
          <a:xfrm>
            <a:off x="2146602" y="4903711"/>
            <a:ext cx="1540934" cy="769441"/>
          </a:xfrm>
          <a:prstGeom prst="rect">
            <a:avLst/>
          </a:prstGeom>
          <a:solidFill>
            <a:schemeClr val="bg1">
              <a:lumMod val="85000"/>
            </a:schemeClr>
          </a:solidFill>
        </p:spPr>
        <p:txBody>
          <a:bodyPr wrap="square" rtlCol="0">
            <a:spAutoFit/>
          </a:bodyPr>
          <a:lstStyle/>
          <a:p>
            <a:r>
              <a:rPr lang="sv-SE" sz="1400" dirty="0"/>
              <a:t>  </a:t>
            </a:r>
            <a:r>
              <a:rPr lang="sv-SE" sz="1200" dirty="0"/>
              <a:t>Intressekonflikter</a:t>
            </a:r>
          </a:p>
          <a:p>
            <a:endParaRPr lang="sv-SE" sz="1200" dirty="0"/>
          </a:p>
          <a:p>
            <a:endParaRPr lang="sv-SE" dirty="0"/>
          </a:p>
        </p:txBody>
      </p:sp>
      <p:sp>
        <p:nvSpPr>
          <p:cNvPr id="17" name="textruta 24">
            <a:extLst>
              <a:ext uri="{FF2B5EF4-FFF2-40B4-BE49-F238E27FC236}">
                <a16:creationId xmlns:a16="http://schemas.microsoft.com/office/drawing/2014/main" id="{9EC68A7E-8DED-438E-A47A-53B4EC978D82}"/>
              </a:ext>
            </a:extLst>
          </p:cNvPr>
          <p:cNvSpPr txBox="1"/>
          <p:nvPr/>
        </p:nvSpPr>
        <p:spPr>
          <a:xfrm>
            <a:off x="1968799" y="5061751"/>
            <a:ext cx="304804" cy="400110"/>
          </a:xfrm>
          <a:prstGeom prst="rect">
            <a:avLst/>
          </a:prstGeom>
          <a:solidFill>
            <a:schemeClr val="bg1">
              <a:lumMod val="75000"/>
            </a:schemeClr>
          </a:solidFill>
        </p:spPr>
        <p:txBody>
          <a:bodyPr wrap="square" rtlCol="0">
            <a:spAutoFit/>
          </a:bodyPr>
          <a:lstStyle/>
          <a:p>
            <a:r>
              <a:rPr lang="sv-SE" sz="2000" dirty="0"/>
              <a:t>2</a:t>
            </a:r>
            <a:endParaRPr lang="sv-SE" dirty="0"/>
          </a:p>
        </p:txBody>
      </p:sp>
      <p:sp>
        <p:nvSpPr>
          <p:cNvPr id="18" name="textruta 25">
            <a:extLst>
              <a:ext uri="{FF2B5EF4-FFF2-40B4-BE49-F238E27FC236}">
                <a16:creationId xmlns:a16="http://schemas.microsoft.com/office/drawing/2014/main" id="{E5C1C61C-7359-403D-9574-9BF4C57E14A3}"/>
              </a:ext>
            </a:extLst>
          </p:cNvPr>
          <p:cNvSpPr txBox="1"/>
          <p:nvPr/>
        </p:nvSpPr>
        <p:spPr>
          <a:xfrm>
            <a:off x="2155063" y="5851976"/>
            <a:ext cx="1540934" cy="800219"/>
          </a:xfrm>
          <a:prstGeom prst="rect">
            <a:avLst/>
          </a:prstGeom>
          <a:solidFill>
            <a:schemeClr val="bg1">
              <a:lumMod val="85000"/>
            </a:schemeClr>
          </a:solidFill>
        </p:spPr>
        <p:txBody>
          <a:bodyPr wrap="square" rtlCol="0">
            <a:spAutoFit/>
          </a:bodyPr>
          <a:lstStyle/>
          <a:p>
            <a:r>
              <a:rPr lang="sv-SE" sz="1400" dirty="0"/>
              <a:t>  </a:t>
            </a:r>
            <a:r>
              <a:rPr lang="sv-SE" sz="1200" dirty="0"/>
              <a:t>Konkurrens-</a:t>
            </a:r>
          </a:p>
          <a:p>
            <a:r>
              <a:rPr lang="sv-SE" sz="1200" dirty="0"/>
              <a:t>  neutralitet</a:t>
            </a:r>
          </a:p>
          <a:p>
            <a:endParaRPr lang="sv-SE" sz="1200" dirty="0"/>
          </a:p>
          <a:p>
            <a:endParaRPr lang="sv-SE" sz="800" dirty="0"/>
          </a:p>
        </p:txBody>
      </p:sp>
      <p:sp>
        <p:nvSpPr>
          <p:cNvPr id="19" name="textruta 26">
            <a:extLst>
              <a:ext uri="{FF2B5EF4-FFF2-40B4-BE49-F238E27FC236}">
                <a16:creationId xmlns:a16="http://schemas.microsoft.com/office/drawing/2014/main" id="{71E02622-72CB-4625-B6B1-BFEB0634F024}"/>
              </a:ext>
            </a:extLst>
          </p:cNvPr>
          <p:cNvSpPr txBox="1"/>
          <p:nvPr/>
        </p:nvSpPr>
        <p:spPr>
          <a:xfrm>
            <a:off x="1985728" y="5976151"/>
            <a:ext cx="304804" cy="400110"/>
          </a:xfrm>
          <a:prstGeom prst="rect">
            <a:avLst/>
          </a:prstGeom>
          <a:solidFill>
            <a:schemeClr val="bg1">
              <a:lumMod val="75000"/>
            </a:schemeClr>
          </a:solidFill>
        </p:spPr>
        <p:txBody>
          <a:bodyPr wrap="square" rtlCol="0">
            <a:spAutoFit/>
          </a:bodyPr>
          <a:lstStyle/>
          <a:p>
            <a:r>
              <a:rPr lang="sv-SE" sz="2000" dirty="0"/>
              <a:t>3</a:t>
            </a:r>
            <a:endParaRPr lang="sv-SE" dirty="0"/>
          </a:p>
        </p:txBody>
      </p:sp>
      <p:cxnSp>
        <p:nvCxnSpPr>
          <p:cNvPr id="20" name="Rak 29">
            <a:extLst>
              <a:ext uri="{FF2B5EF4-FFF2-40B4-BE49-F238E27FC236}">
                <a16:creationId xmlns:a16="http://schemas.microsoft.com/office/drawing/2014/main" id="{C5318F0D-BA74-4DAD-B1B5-C5513B5ABD0C}"/>
              </a:ext>
            </a:extLst>
          </p:cNvPr>
          <p:cNvCxnSpPr/>
          <p:nvPr/>
        </p:nvCxnSpPr>
        <p:spPr>
          <a:xfrm>
            <a:off x="2146590" y="5784245"/>
            <a:ext cx="6976539" cy="0"/>
          </a:xfrm>
          <a:prstGeom prst="line">
            <a:avLst/>
          </a:prstGeom>
          <a:ln w="3175">
            <a:prstDash val="dash"/>
          </a:ln>
        </p:spPr>
        <p:style>
          <a:lnRef idx="2">
            <a:schemeClr val="accent1"/>
          </a:lnRef>
          <a:fillRef idx="0">
            <a:schemeClr val="accent1"/>
          </a:fillRef>
          <a:effectRef idx="1">
            <a:schemeClr val="accent1"/>
          </a:effectRef>
          <a:fontRef idx="minor">
            <a:schemeClr val="tx1"/>
          </a:fontRef>
        </p:style>
      </p:cxnSp>
      <p:cxnSp>
        <p:nvCxnSpPr>
          <p:cNvPr id="21" name="Rak 30">
            <a:extLst>
              <a:ext uri="{FF2B5EF4-FFF2-40B4-BE49-F238E27FC236}">
                <a16:creationId xmlns:a16="http://schemas.microsoft.com/office/drawing/2014/main" id="{E8DB4806-161D-442C-8717-7831CA189DF7}"/>
              </a:ext>
            </a:extLst>
          </p:cNvPr>
          <p:cNvCxnSpPr/>
          <p:nvPr/>
        </p:nvCxnSpPr>
        <p:spPr>
          <a:xfrm>
            <a:off x="2129651" y="4790823"/>
            <a:ext cx="6976539" cy="0"/>
          </a:xfrm>
          <a:prstGeom prst="line">
            <a:avLst/>
          </a:prstGeom>
          <a:ln w="3175">
            <a:prstDash val="dash"/>
          </a:ln>
        </p:spPr>
        <p:style>
          <a:lnRef idx="2">
            <a:schemeClr val="accent1"/>
          </a:lnRef>
          <a:fillRef idx="0">
            <a:schemeClr val="accent1"/>
          </a:fillRef>
          <a:effectRef idx="1">
            <a:schemeClr val="accent1"/>
          </a:effectRef>
          <a:fontRef idx="minor">
            <a:schemeClr val="tx1"/>
          </a:fontRef>
        </p:style>
      </p:cxnSp>
      <p:sp>
        <p:nvSpPr>
          <p:cNvPr id="22" name="textruta 31">
            <a:extLst>
              <a:ext uri="{FF2B5EF4-FFF2-40B4-BE49-F238E27FC236}">
                <a16:creationId xmlns:a16="http://schemas.microsoft.com/office/drawing/2014/main" id="{3307732F-A56E-4019-9502-DADCF505120D}"/>
              </a:ext>
            </a:extLst>
          </p:cNvPr>
          <p:cNvSpPr txBox="1"/>
          <p:nvPr/>
        </p:nvSpPr>
        <p:spPr>
          <a:xfrm>
            <a:off x="3839934" y="3898998"/>
            <a:ext cx="1712328" cy="553998"/>
          </a:xfrm>
          <a:prstGeom prst="rect">
            <a:avLst/>
          </a:prstGeom>
          <a:noFill/>
        </p:spPr>
        <p:txBody>
          <a:bodyPr wrap="none" rtlCol="0">
            <a:spAutoFit/>
          </a:bodyPr>
          <a:lstStyle/>
          <a:p>
            <a:pPr marL="171450" indent="-171450">
              <a:buFont typeface="Wingdings" charset="2"/>
              <a:buChar char="ü"/>
            </a:pPr>
            <a:r>
              <a:rPr lang="sv-SE" sz="1000" dirty="0"/>
              <a:t>Produktstyrning </a:t>
            </a:r>
          </a:p>
          <a:p>
            <a:pPr marL="171450" indent="-171450">
              <a:buFont typeface="Wingdings" charset="2"/>
              <a:buChar char="ü"/>
            </a:pPr>
            <a:r>
              <a:rPr lang="sv-SE" sz="1000" dirty="0"/>
              <a:t>Tredjepartsersättningar </a:t>
            </a:r>
          </a:p>
          <a:p>
            <a:pPr marL="171450" indent="-171450">
              <a:buFont typeface="Wingdings" charset="2"/>
              <a:buChar char="ü"/>
            </a:pPr>
            <a:r>
              <a:rPr lang="sv-SE" sz="1000" dirty="0"/>
              <a:t>Information till kund</a:t>
            </a:r>
          </a:p>
        </p:txBody>
      </p:sp>
      <p:sp>
        <p:nvSpPr>
          <p:cNvPr id="23" name="textruta 32">
            <a:extLst>
              <a:ext uri="{FF2B5EF4-FFF2-40B4-BE49-F238E27FC236}">
                <a16:creationId xmlns:a16="http://schemas.microsoft.com/office/drawing/2014/main" id="{95FB093B-D071-48CE-9554-EA4FF37FCF06}"/>
              </a:ext>
            </a:extLst>
          </p:cNvPr>
          <p:cNvSpPr txBox="1"/>
          <p:nvPr/>
        </p:nvSpPr>
        <p:spPr>
          <a:xfrm>
            <a:off x="3839934" y="4924227"/>
            <a:ext cx="4751622" cy="553998"/>
          </a:xfrm>
          <a:prstGeom prst="rect">
            <a:avLst/>
          </a:prstGeom>
          <a:noFill/>
        </p:spPr>
        <p:txBody>
          <a:bodyPr wrap="none" rtlCol="0">
            <a:spAutoFit/>
          </a:bodyPr>
          <a:lstStyle/>
          <a:p>
            <a:pPr marL="171450" indent="-171450">
              <a:buFont typeface="Wingdings" charset="2"/>
              <a:buChar char="ü"/>
            </a:pPr>
            <a:r>
              <a:rPr lang="sv-SE" sz="1000" dirty="0"/>
              <a:t>Krav på processer för att identifiera och hantera intressekonflikter</a:t>
            </a:r>
          </a:p>
          <a:p>
            <a:pPr marL="171450" indent="-171450">
              <a:buFont typeface="Wingdings" charset="2"/>
              <a:buChar char="ü"/>
            </a:pPr>
            <a:r>
              <a:rPr lang="sv-SE" sz="1000" dirty="0"/>
              <a:t>Transparens kring intressekonflikter </a:t>
            </a:r>
          </a:p>
          <a:p>
            <a:pPr marL="171450" indent="-171450">
              <a:buFont typeface="Wingdings" charset="2"/>
              <a:buChar char="ü"/>
            </a:pPr>
            <a:r>
              <a:rPr lang="sv-SE" sz="1000" dirty="0"/>
              <a:t>Begränsningar i möjligheten att ge och ta emot ersättning från annan än kund </a:t>
            </a:r>
          </a:p>
        </p:txBody>
      </p:sp>
      <p:sp>
        <p:nvSpPr>
          <p:cNvPr id="24" name="textruta 33">
            <a:extLst>
              <a:ext uri="{FF2B5EF4-FFF2-40B4-BE49-F238E27FC236}">
                <a16:creationId xmlns:a16="http://schemas.microsoft.com/office/drawing/2014/main" id="{182BE99F-ED28-4874-9522-E1D1E805E328}"/>
              </a:ext>
            </a:extLst>
          </p:cNvPr>
          <p:cNvSpPr txBox="1"/>
          <p:nvPr/>
        </p:nvSpPr>
        <p:spPr>
          <a:xfrm>
            <a:off x="3865332" y="5862037"/>
            <a:ext cx="5257797" cy="553998"/>
          </a:xfrm>
          <a:prstGeom prst="rect">
            <a:avLst/>
          </a:prstGeom>
          <a:noFill/>
        </p:spPr>
        <p:txBody>
          <a:bodyPr wrap="square" rtlCol="0">
            <a:spAutoFit/>
          </a:bodyPr>
          <a:lstStyle/>
          <a:p>
            <a:pPr marL="171450" indent="-171450">
              <a:buFont typeface="Wingdings" charset="2"/>
              <a:buChar char="ü"/>
            </a:pPr>
            <a:r>
              <a:rPr lang="sv-SE" sz="1000" dirty="0"/>
              <a:t>Syftar till att skapa </a:t>
            </a:r>
            <a:r>
              <a:rPr lang="sv-SE" sz="1000" i="1" dirty="0" err="1"/>
              <a:t>level</a:t>
            </a:r>
            <a:r>
              <a:rPr lang="sv-SE" sz="1000" i="1" dirty="0"/>
              <a:t> </a:t>
            </a:r>
            <a:r>
              <a:rPr lang="sv-SE" sz="1000" i="1" dirty="0" err="1"/>
              <a:t>playing</a:t>
            </a:r>
            <a:r>
              <a:rPr lang="sv-SE" sz="1000" i="1" dirty="0"/>
              <a:t> </a:t>
            </a:r>
            <a:r>
              <a:rPr lang="sv-SE" sz="1000" i="1" dirty="0" err="1"/>
              <a:t>field</a:t>
            </a:r>
            <a:r>
              <a:rPr lang="sv-SE" sz="1000" i="1" dirty="0"/>
              <a:t> </a:t>
            </a:r>
            <a:r>
              <a:rPr lang="sv-SE" sz="1000" dirty="0"/>
              <a:t>mellan försäljning av försäkringsbaserade investeringsprodukter och investeringstjänster</a:t>
            </a:r>
          </a:p>
          <a:p>
            <a:pPr marL="171450" indent="-171450">
              <a:buFont typeface="Wingdings" charset="2"/>
              <a:buChar char="ü"/>
            </a:pPr>
            <a:r>
              <a:rPr lang="sv-SE" sz="1000" dirty="0"/>
              <a:t>Syftar till likartade krav oavsett vilken produkt eller rådgivning som erbjuds</a:t>
            </a:r>
          </a:p>
        </p:txBody>
      </p:sp>
    </p:spTree>
    <p:extLst>
      <p:ext uri="{BB962C8B-B14F-4D97-AF65-F5344CB8AC3E}">
        <p14:creationId xmlns:p14="http://schemas.microsoft.com/office/powerpoint/2010/main" val="3189689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990AF2F-0A02-450C-84AA-4C0C57FE10DB}"/>
              </a:ext>
            </a:extLst>
          </p:cNvPr>
          <p:cNvPicPr>
            <a:picLocks noGrp="1" noChangeAspect="1"/>
          </p:cNvPicPr>
          <p:nvPr>
            <p:ph type="pic" sz="quarter" idx="21"/>
          </p:nvPr>
        </p:nvPicPr>
        <p:blipFill>
          <a:blip r:embed="rId2"/>
          <a:srcRect t="7796" b="7796"/>
          <a:stretch>
            <a:fillRect/>
          </a:stretch>
        </p:blipFill>
        <p:spPr/>
      </p:pic>
      <p:sp>
        <p:nvSpPr>
          <p:cNvPr id="3" name="Title 2">
            <a:extLst>
              <a:ext uri="{FF2B5EF4-FFF2-40B4-BE49-F238E27FC236}">
                <a16:creationId xmlns:a16="http://schemas.microsoft.com/office/drawing/2014/main" id="{CA08112A-D7C4-4AFE-AC89-B63DC338AA89}"/>
              </a:ext>
            </a:extLst>
          </p:cNvPr>
          <p:cNvSpPr>
            <a:spLocks noGrp="1"/>
          </p:cNvSpPr>
          <p:nvPr>
            <p:ph type="ctrTitle"/>
          </p:nvPr>
        </p:nvSpPr>
        <p:spPr>
          <a:xfrm>
            <a:off x="889907" y="5949135"/>
            <a:ext cx="10135507" cy="500651"/>
          </a:xfrm>
        </p:spPr>
        <p:txBody>
          <a:bodyPr/>
          <a:lstStyle/>
          <a:p>
            <a:r>
              <a:rPr lang="sv-SE" sz="3200" dirty="0">
                <a:solidFill>
                  <a:schemeClr val="bg1"/>
                </a:solidFill>
              </a:rPr>
              <a:t>IV. LAG OM FÖRSÄKRINGSDISTRIBUTION – LFD </a:t>
            </a:r>
            <a:br>
              <a:rPr lang="sv-SE" sz="8800" dirty="0">
                <a:solidFill>
                  <a:schemeClr val="bg1"/>
                </a:solidFill>
              </a:rPr>
            </a:br>
            <a:endParaRPr lang="sv-SE" sz="8800" dirty="0">
              <a:solidFill>
                <a:schemeClr val="bg1"/>
              </a:solidFill>
            </a:endParaRPr>
          </a:p>
        </p:txBody>
      </p:sp>
    </p:spTree>
    <p:extLst>
      <p:ext uri="{BB962C8B-B14F-4D97-AF65-F5344CB8AC3E}">
        <p14:creationId xmlns:p14="http://schemas.microsoft.com/office/powerpoint/2010/main" val="4018295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8AB6430-4A2B-4160-8D64-73DEE24E51DE}"/>
              </a:ext>
            </a:extLst>
          </p:cNvPr>
          <p:cNvPicPr>
            <a:picLocks noGrp="1" noChangeAspect="1"/>
          </p:cNvPicPr>
          <p:nvPr>
            <p:ph sz="quarter" idx="13"/>
          </p:nvPr>
        </p:nvPicPr>
        <p:blipFill>
          <a:blip r:embed="rId3"/>
          <a:stretch>
            <a:fillRect/>
          </a:stretch>
        </p:blipFill>
        <p:spPr>
          <a:xfrm>
            <a:off x="884064" y="924148"/>
            <a:ext cx="1989253" cy="1989253"/>
          </a:xfrm>
        </p:spPr>
      </p:pic>
      <p:sp>
        <p:nvSpPr>
          <p:cNvPr id="7" name="Date Placeholder 6">
            <a:extLst>
              <a:ext uri="{FF2B5EF4-FFF2-40B4-BE49-F238E27FC236}">
                <a16:creationId xmlns:a16="http://schemas.microsoft.com/office/drawing/2014/main" id="{5589083E-3C4F-4243-BAEB-173453ED952D}"/>
              </a:ext>
            </a:extLst>
          </p:cNvPr>
          <p:cNvSpPr>
            <a:spLocks noGrp="1"/>
          </p:cNvSpPr>
          <p:nvPr>
            <p:ph type="dt" sz="half" idx="14"/>
          </p:nvPr>
        </p:nvSpPr>
        <p:spPr/>
        <p:txBody>
          <a:bodyPr/>
          <a:lstStyle/>
          <a:p>
            <a:r>
              <a:rPr lang="sv-SE" dirty="0"/>
              <a:t>19 februari 2024</a:t>
            </a:r>
          </a:p>
        </p:txBody>
      </p:sp>
      <p:sp>
        <p:nvSpPr>
          <p:cNvPr id="8" name="Slide Number Placeholder 7">
            <a:extLst>
              <a:ext uri="{FF2B5EF4-FFF2-40B4-BE49-F238E27FC236}">
                <a16:creationId xmlns:a16="http://schemas.microsoft.com/office/drawing/2014/main" id="{325EED55-9D88-45B7-82FE-2C531737544E}"/>
              </a:ext>
            </a:extLst>
          </p:cNvPr>
          <p:cNvSpPr>
            <a:spLocks noGrp="1"/>
          </p:cNvSpPr>
          <p:nvPr>
            <p:ph type="sldNum" sz="quarter" idx="16"/>
          </p:nvPr>
        </p:nvSpPr>
        <p:spPr/>
        <p:txBody>
          <a:bodyPr/>
          <a:lstStyle/>
          <a:p>
            <a:fld id="{68468C2E-472A-43C3-926E-5A5CF00B7762}" type="slidenum">
              <a:rPr lang="sv-SE" smtClean="0"/>
              <a:pPr/>
              <a:t>2</a:t>
            </a:fld>
            <a:endParaRPr lang="sv-SE" dirty="0"/>
          </a:p>
        </p:txBody>
      </p:sp>
      <p:pic>
        <p:nvPicPr>
          <p:cNvPr id="12" name="Picture 11">
            <a:extLst>
              <a:ext uri="{FF2B5EF4-FFF2-40B4-BE49-F238E27FC236}">
                <a16:creationId xmlns:a16="http://schemas.microsoft.com/office/drawing/2014/main" id="{92003D99-6BD4-4040-B36C-0BCEDF8BE2D0}"/>
              </a:ext>
            </a:extLst>
          </p:cNvPr>
          <p:cNvPicPr>
            <a:picLocks noChangeAspect="1"/>
          </p:cNvPicPr>
          <p:nvPr/>
        </p:nvPicPr>
        <p:blipFill>
          <a:blip r:embed="rId4"/>
          <a:stretch>
            <a:fillRect/>
          </a:stretch>
        </p:blipFill>
        <p:spPr>
          <a:xfrm>
            <a:off x="2932903" y="924147"/>
            <a:ext cx="1989253" cy="1989253"/>
          </a:xfrm>
          <a:prstGeom prst="rect">
            <a:avLst/>
          </a:prstGeom>
        </p:spPr>
      </p:pic>
      <p:pic>
        <p:nvPicPr>
          <p:cNvPr id="14" name="Picture 13">
            <a:extLst>
              <a:ext uri="{FF2B5EF4-FFF2-40B4-BE49-F238E27FC236}">
                <a16:creationId xmlns:a16="http://schemas.microsoft.com/office/drawing/2014/main" id="{4DD6C934-4DC2-432F-986B-9BFA99607401}"/>
              </a:ext>
            </a:extLst>
          </p:cNvPr>
          <p:cNvPicPr>
            <a:picLocks noChangeAspect="1"/>
          </p:cNvPicPr>
          <p:nvPr/>
        </p:nvPicPr>
        <p:blipFill>
          <a:blip r:embed="rId5"/>
          <a:stretch>
            <a:fillRect/>
          </a:stretch>
        </p:blipFill>
        <p:spPr>
          <a:xfrm>
            <a:off x="5008502" y="924146"/>
            <a:ext cx="1989253" cy="1989253"/>
          </a:xfrm>
          <a:prstGeom prst="rect">
            <a:avLst/>
          </a:prstGeom>
        </p:spPr>
      </p:pic>
      <p:pic>
        <p:nvPicPr>
          <p:cNvPr id="16" name="Picture 15">
            <a:extLst>
              <a:ext uri="{FF2B5EF4-FFF2-40B4-BE49-F238E27FC236}">
                <a16:creationId xmlns:a16="http://schemas.microsoft.com/office/drawing/2014/main" id="{40E29892-DE29-4CDF-B6E4-B1CBCA3B5A05}"/>
              </a:ext>
            </a:extLst>
          </p:cNvPr>
          <p:cNvPicPr>
            <a:picLocks noChangeAspect="1"/>
          </p:cNvPicPr>
          <p:nvPr/>
        </p:nvPicPr>
        <p:blipFill>
          <a:blip r:embed="rId6"/>
          <a:stretch>
            <a:fillRect/>
          </a:stretch>
        </p:blipFill>
        <p:spPr>
          <a:xfrm>
            <a:off x="7121070" y="924146"/>
            <a:ext cx="1989253" cy="1989253"/>
          </a:xfrm>
          <a:prstGeom prst="rect">
            <a:avLst/>
          </a:prstGeom>
        </p:spPr>
      </p:pic>
      <p:pic>
        <p:nvPicPr>
          <p:cNvPr id="18" name="Picture 17">
            <a:extLst>
              <a:ext uri="{FF2B5EF4-FFF2-40B4-BE49-F238E27FC236}">
                <a16:creationId xmlns:a16="http://schemas.microsoft.com/office/drawing/2014/main" id="{6BEC940B-1849-424B-A9CF-A1E7C22227DA}"/>
              </a:ext>
            </a:extLst>
          </p:cNvPr>
          <p:cNvPicPr>
            <a:picLocks noChangeAspect="1"/>
          </p:cNvPicPr>
          <p:nvPr/>
        </p:nvPicPr>
        <p:blipFill>
          <a:blip r:embed="rId7"/>
          <a:stretch>
            <a:fillRect/>
          </a:stretch>
        </p:blipFill>
        <p:spPr>
          <a:xfrm>
            <a:off x="9233637" y="924145"/>
            <a:ext cx="1989253" cy="1989253"/>
          </a:xfrm>
          <a:prstGeom prst="rect">
            <a:avLst/>
          </a:prstGeom>
        </p:spPr>
      </p:pic>
      <p:pic>
        <p:nvPicPr>
          <p:cNvPr id="20" name="Picture 19">
            <a:extLst>
              <a:ext uri="{FF2B5EF4-FFF2-40B4-BE49-F238E27FC236}">
                <a16:creationId xmlns:a16="http://schemas.microsoft.com/office/drawing/2014/main" id="{51A0983E-C515-49C8-B39E-B29798B1DC62}"/>
              </a:ext>
            </a:extLst>
          </p:cNvPr>
          <p:cNvPicPr>
            <a:picLocks noChangeAspect="1"/>
          </p:cNvPicPr>
          <p:nvPr/>
        </p:nvPicPr>
        <p:blipFill>
          <a:blip r:embed="rId8"/>
          <a:stretch>
            <a:fillRect/>
          </a:stretch>
        </p:blipFill>
        <p:spPr>
          <a:xfrm>
            <a:off x="1850684" y="3674419"/>
            <a:ext cx="1989253" cy="1989253"/>
          </a:xfrm>
          <a:prstGeom prst="rect">
            <a:avLst/>
          </a:prstGeom>
        </p:spPr>
      </p:pic>
      <p:pic>
        <p:nvPicPr>
          <p:cNvPr id="22" name="Picture 21">
            <a:extLst>
              <a:ext uri="{FF2B5EF4-FFF2-40B4-BE49-F238E27FC236}">
                <a16:creationId xmlns:a16="http://schemas.microsoft.com/office/drawing/2014/main" id="{968FAFA6-1DC2-447F-AACD-885E0C4EC05B}"/>
              </a:ext>
            </a:extLst>
          </p:cNvPr>
          <p:cNvPicPr>
            <a:picLocks noChangeAspect="1"/>
          </p:cNvPicPr>
          <p:nvPr/>
        </p:nvPicPr>
        <p:blipFill>
          <a:blip r:embed="rId9"/>
          <a:stretch>
            <a:fillRect/>
          </a:stretch>
        </p:blipFill>
        <p:spPr>
          <a:xfrm>
            <a:off x="5975120" y="3674419"/>
            <a:ext cx="1989253" cy="1989253"/>
          </a:xfrm>
          <a:prstGeom prst="rect">
            <a:avLst/>
          </a:prstGeom>
        </p:spPr>
      </p:pic>
      <p:pic>
        <p:nvPicPr>
          <p:cNvPr id="24" name="Picture 23">
            <a:extLst>
              <a:ext uri="{FF2B5EF4-FFF2-40B4-BE49-F238E27FC236}">
                <a16:creationId xmlns:a16="http://schemas.microsoft.com/office/drawing/2014/main" id="{EE8A9B5C-B439-45FA-BE87-748E5572FD20}"/>
              </a:ext>
            </a:extLst>
          </p:cNvPr>
          <p:cNvPicPr>
            <a:picLocks noChangeAspect="1"/>
          </p:cNvPicPr>
          <p:nvPr/>
        </p:nvPicPr>
        <p:blipFill>
          <a:blip r:embed="rId10"/>
          <a:stretch>
            <a:fillRect/>
          </a:stretch>
        </p:blipFill>
        <p:spPr>
          <a:xfrm>
            <a:off x="3927530" y="3674419"/>
            <a:ext cx="1989253" cy="1989253"/>
          </a:xfrm>
          <a:prstGeom prst="rect">
            <a:avLst/>
          </a:prstGeom>
        </p:spPr>
      </p:pic>
      <p:pic>
        <p:nvPicPr>
          <p:cNvPr id="26" name="Picture 25">
            <a:extLst>
              <a:ext uri="{FF2B5EF4-FFF2-40B4-BE49-F238E27FC236}">
                <a16:creationId xmlns:a16="http://schemas.microsoft.com/office/drawing/2014/main" id="{D28D02B4-D866-4A7A-BC87-D39A09C5B3F7}"/>
              </a:ext>
            </a:extLst>
          </p:cNvPr>
          <p:cNvPicPr>
            <a:picLocks noChangeAspect="1"/>
          </p:cNvPicPr>
          <p:nvPr/>
        </p:nvPicPr>
        <p:blipFill>
          <a:blip r:embed="rId11"/>
          <a:stretch>
            <a:fillRect/>
          </a:stretch>
        </p:blipFill>
        <p:spPr>
          <a:xfrm>
            <a:off x="8087689" y="3674419"/>
            <a:ext cx="1989253" cy="1989253"/>
          </a:xfrm>
          <a:prstGeom prst="rect">
            <a:avLst/>
          </a:prstGeom>
        </p:spPr>
      </p:pic>
      <p:sp>
        <p:nvSpPr>
          <p:cNvPr id="27" name="TextBox 26">
            <a:extLst>
              <a:ext uri="{FF2B5EF4-FFF2-40B4-BE49-F238E27FC236}">
                <a16:creationId xmlns:a16="http://schemas.microsoft.com/office/drawing/2014/main" id="{A6DFDD68-8A90-4421-9040-A1436804D935}"/>
              </a:ext>
            </a:extLst>
          </p:cNvPr>
          <p:cNvSpPr txBox="1"/>
          <p:nvPr/>
        </p:nvSpPr>
        <p:spPr>
          <a:xfrm>
            <a:off x="4107498" y="369596"/>
            <a:ext cx="3781613" cy="443198"/>
          </a:xfrm>
          <a:prstGeom prst="rect">
            <a:avLst/>
          </a:prstGeom>
          <a:noFill/>
        </p:spPr>
        <p:txBody>
          <a:bodyPr wrap="none" rtlCol="0">
            <a:spAutoFit/>
          </a:bodyPr>
          <a:lstStyle/>
          <a:p>
            <a:pPr>
              <a:lnSpc>
                <a:spcPct val="95000"/>
              </a:lnSpc>
              <a:spcBef>
                <a:spcPts val="1200"/>
              </a:spcBef>
            </a:pPr>
            <a:r>
              <a:rPr lang="sv-SE" sz="2400" b="1" dirty="0">
                <a:solidFill>
                  <a:schemeClr val="tx2"/>
                </a:solidFill>
              </a:rPr>
              <a:t>Vinge Corporate Insurance</a:t>
            </a:r>
          </a:p>
        </p:txBody>
      </p:sp>
      <p:sp>
        <p:nvSpPr>
          <p:cNvPr id="28" name="TextBox 27">
            <a:extLst>
              <a:ext uri="{FF2B5EF4-FFF2-40B4-BE49-F238E27FC236}">
                <a16:creationId xmlns:a16="http://schemas.microsoft.com/office/drawing/2014/main" id="{53911F24-65A8-4AD1-A4BA-D9010E21D5BD}"/>
              </a:ext>
            </a:extLst>
          </p:cNvPr>
          <p:cNvSpPr txBox="1"/>
          <p:nvPr/>
        </p:nvSpPr>
        <p:spPr>
          <a:xfrm>
            <a:off x="1924964" y="5710299"/>
            <a:ext cx="1841658" cy="326243"/>
          </a:xfrm>
          <a:prstGeom prst="rect">
            <a:avLst/>
          </a:prstGeom>
          <a:noFill/>
        </p:spPr>
        <p:txBody>
          <a:bodyPr wrap="none" rtlCol="0">
            <a:spAutoFit/>
          </a:bodyPr>
          <a:lstStyle/>
          <a:p>
            <a:pPr>
              <a:lnSpc>
                <a:spcPct val="95000"/>
              </a:lnSpc>
              <a:spcBef>
                <a:spcPts val="1200"/>
              </a:spcBef>
            </a:pPr>
            <a:r>
              <a:rPr lang="sv-SE" sz="1600" b="1" dirty="0">
                <a:solidFill>
                  <a:schemeClr val="tx2"/>
                </a:solidFill>
              </a:rPr>
              <a:t>Mattias Rosengren</a:t>
            </a:r>
          </a:p>
        </p:txBody>
      </p:sp>
      <p:sp>
        <p:nvSpPr>
          <p:cNvPr id="29" name="TextBox 28">
            <a:extLst>
              <a:ext uri="{FF2B5EF4-FFF2-40B4-BE49-F238E27FC236}">
                <a16:creationId xmlns:a16="http://schemas.microsoft.com/office/drawing/2014/main" id="{A12C1E1D-AB36-45C8-B017-A38E1A4CCCE4}"/>
              </a:ext>
            </a:extLst>
          </p:cNvPr>
          <p:cNvSpPr txBox="1"/>
          <p:nvPr/>
        </p:nvSpPr>
        <p:spPr>
          <a:xfrm>
            <a:off x="3119934" y="2931209"/>
            <a:ext cx="1580882" cy="326243"/>
          </a:xfrm>
          <a:prstGeom prst="rect">
            <a:avLst/>
          </a:prstGeom>
          <a:noFill/>
        </p:spPr>
        <p:txBody>
          <a:bodyPr wrap="none" rtlCol="0">
            <a:spAutoFit/>
          </a:bodyPr>
          <a:lstStyle/>
          <a:p>
            <a:pPr>
              <a:lnSpc>
                <a:spcPct val="95000"/>
              </a:lnSpc>
              <a:spcBef>
                <a:spcPts val="1200"/>
              </a:spcBef>
            </a:pPr>
            <a:r>
              <a:rPr lang="sv-SE" sz="1600" b="1" dirty="0">
                <a:solidFill>
                  <a:schemeClr val="tx2"/>
                </a:solidFill>
              </a:rPr>
              <a:t>Fabian Ekeblad</a:t>
            </a:r>
          </a:p>
        </p:txBody>
      </p:sp>
      <p:sp>
        <p:nvSpPr>
          <p:cNvPr id="30" name="TextBox 29">
            <a:extLst>
              <a:ext uri="{FF2B5EF4-FFF2-40B4-BE49-F238E27FC236}">
                <a16:creationId xmlns:a16="http://schemas.microsoft.com/office/drawing/2014/main" id="{8B228314-787E-46F7-A43D-1BE67F603C6F}"/>
              </a:ext>
            </a:extLst>
          </p:cNvPr>
          <p:cNvSpPr txBox="1"/>
          <p:nvPr/>
        </p:nvSpPr>
        <p:spPr>
          <a:xfrm>
            <a:off x="5263336" y="2914059"/>
            <a:ext cx="1528367" cy="326243"/>
          </a:xfrm>
          <a:prstGeom prst="rect">
            <a:avLst/>
          </a:prstGeom>
          <a:noFill/>
        </p:spPr>
        <p:txBody>
          <a:bodyPr wrap="none" rtlCol="0">
            <a:spAutoFit/>
          </a:bodyPr>
          <a:lstStyle/>
          <a:p>
            <a:pPr>
              <a:lnSpc>
                <a:spcPct val="95000"/>
              </a:lnSpc>
              <a:spcBef>
                <a:spcPts val="1200"/>
              </a:spcBef>
            </a:pPr>
            <a:r>
              <a:rPr lang="sv-SE" sz="1600" b="1" dirty="0">
                <a:solidFill>
                  <a:schemeClr val="tx2"/>
                </a:solidFill>
              </a:rPr>
              <a:t>Viveka Classon</a:t>
            </a:r>
          </a:p>
        </p:txBody>
      </p:sp>
      <p:sp>
        <p:nvSpPr>
          <p:cNvPr id="31" name="TextBox 30">
            <a:extLst>
              <a:ext uri="{FF2B5EF4-FFF2-40B4-BE49-F238E27FC236}">
                <a16:creationId xmlns:a16="http://schemas.microsoft.com/office/drawing/2014/main" id="{8C2C0122-7446-4AF5-9139-F36EA0EAC5A1}"/>
              </a:ext>
            </a:extLst>
          </p:cNvPr>
          <p:cNvSpPr txBox="1"/>
          <p:nvPr/>
        </p:nvSpPr>
        <p:spPr>
          <a:xfrm>
            <a:off x="7269846" y="2913398"/>
            <a:ext cx="1616148" cy="326243"/>
          </a:xfrm>
          <a:prstGeom prst="rect">
            <a:avLst/>
          </a:prstGeom>
          <a:noFill/>
        </p:spPr>
        <p:txBody>
          <a:bodyPr wrap="none" rtlCol="0">
            <a:spAutoFit/>
          </a:bodyPr>
          <a:lstStyle/>
          <a:p>
            <a:pPr>
              <a:lnSpc>
                <a:spcPct val="95000"/>
              </a:lnSpc>
              <a:spcBef>
                <a:spcPts val="1200"/>
              </a:spcBef>
            </a:pPr>
            <a:r>
              <a:rPr lang="sv-SE" sz="1600" b="1" dirty="0">
                <a:solidFill>
                  <a:schemeClr val="tx2"/>
                </a:solidFill>
              </a:rPr>
              <a:t>Anders Leissner</a:t>
            </a:r>
          </a:p>
        </p:txBody>
      </p:sp>
      <p:sp>
        <p:nvSpPr>
          <p:cNvPr id="32" name="TextBox 31">
            <a:extLst>
              <a:ext uri="{FF2B5EF4-FFF2-40B4-BE49-F238E27FC236}">
                <a16:creationId xmlns:a16="http://schemas.microsoft.com/office/drawing/2014/main" id="{1505F7ED-889D-4568-BAC8-9E17D97D2CE8}"/>
              </a:ext>
            </a:extLst>
          </p:cNvPr>
          <p:cNvSpPr txBox="1"/>
          <p:nvPr/>
        </p:nvSpPr>
        <p:spPr>
          <a:xfrm>
            <a:off x="9335155" y="2931210"/>
            <a:ext cx="1879041" cy="326243"/>
          </a:xfrm>
          <a:prstGeom prst="rect">
            <a:avLst/>
          </a:prstGeom>
          <a:noFill/>
        </p:spPr>
        <p:txBody>
          <a:bodyPr wrap="none" rtlCol="0">
            <a:spAutoFit/>
          </a:bodyPr>
          <a:lstStyle/>
          <a:p>
            <a:pPr>
              <a:lnSpc>
                <a:spcPct val="95000"/>
              </a:lnSpc>
              <a:spcBef>
                <a:spcPts val="1200"/>
              </a:spcBef>
            </a:pPr>
            <a:r>
              <a:rPr lang="sv-SE" sz="1600" b="1" dirty="0">
                <a:solidFill>
                  <a:schemeClr val="tx2"/>
                </a:solidFill>
              </a:rPr>
              <a:t>Emma Stuart-Beck</a:t>
            </a:r>
          </a:p>
        </p:txBody>
      </p:sp>
      <p:sp>
        <p:nvSpPr>
          <p:cNvPr id="33" name="TextBox 32">
            <a:extLst>
              <a:ext uri="{FF2B5EF4-FFF2-40B4-BE49-F238E27FC236}">
                <a16:creationId xmlns:a16="http://schemas.microsoft.com/office/drawing/2014/main" id="{4FF384D9-A72F-470D-A915-EF9FC9D8A0CE}"/>
              </a:ext>
            </a:extLst>
          </p:cNvPr>
          <p:cNvSpPr txBox="1"/>
          <p:nvPr/>
        </p:nvSpPr>
        <p:spPr>
          <a:xfrm>
            <a:off x="6096000" y="5718963"/>
            <a:ext cx="1765227" cy="326243"/>
          </a:xfrm>
          <a:prstGeom prst="rect">
            <a:avLst/>
          </a:prstGeom>
          <a:noFill/>
        </p:spPr>
        <p:txBody>
          <a:bodyPr wrap="none" rtlCol="0">
            <a:spAutoFit/>
          </a:bodyPr>
          <a:lstStyle/>
          <a:p>
            <a:pPr>
              <a:lnSpc>
                <a:spcPct val="95000"/>
              </a:lnSpc>
              <a:spcBef>
                <a:spcPts val="1200"/>
              </a:spcBef>
            </a:pPr>
            <a:r>
              <a:rPr lang="sv-SE" sz="1600" b="1" dirty="0">
                <a:solidFill>
                  <a:schemeClr val="tx2"/>
                </a:solidFill>
              </a:rPr>
              <a:t>Åsa Gotthardsson</a:t>
            </a:r>
          </a:p>
        </p:txBody>
      </p:sp>
      <p:sp>
        <p:nvSpPr>
          <p:cNvPr id="34" name="TextBox 33">
            <a:extLst>
              <a:ext uri="{FF2B5EF4-FFF2-40B4-BE49-F238E27FC236}">
                <a16:creationId xmlns:a16="http://schemas.microsoft.com/office/drawing/2014/main" id="{E0B37294-87E8-4A85-8B76-7DDD7B9EACAB}"/>
              </a:ext>
            </a:extLst>
          </p:cNvPr>
          <p:cNvSpPr txBox="1"/>
          <p:nvPr/>
        </p:nvSpPr>
        <p:spPr>
          <a:xfrm>
            <a:off x="3927530" y="5710300"/>
            <a:ext cx="1920206" cy="326243"/>
          </a:xfrm>
          <a:prstGeom prst="rect">
            <a:avLst/>
          </a:prstGeom>
          <a:noFill/>
        </p:spPr>
        <p:txBody>
          <a:bodyPr wrap="none" rtlCol="0">
            <a:spAutoFit/>
          </a:bodyPr>
          <a:lstStyle/>
          <a:p>
            <a:pPr>
              <a:lnSpc>
                <a:spcPct val="95000"/>
              </a:lnSpc>
              <a:spcBef>
                <a:spcPts val="1200"/>
              </a:spcBef>
            </a:pPr>
            <a:r>
              <a:rPr lang="sv-SE" sz="1600" b="1" dirty="0">
                <a:solidFill>
                  <a:schemeClr val="tx2"/>
                </a:solidFill>
              </a:rPr>
              <a:t>Nicklas Thorgerzon</a:t>
            </a:r>
          </a:p>
        </p:txBody>
      </p:sp>
      <p:sp>
        <p:nvSpPr>
          <p:cNvPr id="35" name="TextBox 34">
            <a:extLst>
              <a:ext uri="{FF2B5EF4-FFF2-40B4-BE49-F238E27FC236}">
                <a16:creationId xmlns:a16="http://schemas.microsoft.com/office/drawing/2014/main" id="{2C828722-612B-4B73-AA3F-D3B20BB4486A}"/>
              </a:ext>
            </a:extLst>
          </p:cNvPr>
          <p:cNvSpPr txBox="1"/>
          <p:nvPr/>
        </p:nvSpPr>
        <p:spPr>
          <a:xfrm>
            <a:off x="931822" y="2931212"/>
            <a:ext cx="2050048" cy="326243"/>
          </a:xfrm>
          <a:prstGeom prst="rect">
            <a:avLst/>
          </a:prstGeom>
          <a:noFill/>
        </p:spPr>
        <p:txBody>
          <a:bodyPr wrap="none" rtlCol="0">
            <a:spAutoFit/>
          </a:bodyPr>
          <a:lstStyle/>
          <a:p>
            <a:pPr>
              <a:lnSpc>
                <a:spcPct val="95000"/>
              </a:lnSpc>
              <a:spcBef>
                <a:spcPts val="1200"/>
              </a:spcBef>
            </a:pPr>
            <a:r>
              <a:rPr lang="sv-SE" sz="1600" b="1" dirty="0">
                <a:solidFill>
                  <a:schemeClr val="tx2"/>
                </a:solidFill>
              </a:rPr>
              <a:t>Per Johan Eckerberg</a:t>
            </a:r>
          </a:p>
        </p:txBody>
      </p:sp>
      <p:sp>
        <p:nvSpPr>
          <p:cNvPr id="36" name="TextBox 35">
            <a:extLst>
              <a:ext uri="{FF2B5EF4-FFF2-40B4-BE49-F238E27FC236}">
                <a16:creationId xmlns:a16="http://schemas.microsoft.com/office/drawing/2014/main" id="{F89DAEE8-FC0D-44CA-9BA1-4B55785AA20F}"/>
              </a:ext>
            </a:extLst>
          </p:cNvPr>
          <p:cNvSpPr txBox="1"/>
          <p:nvPr/>
        </p:nvSpPr>
        <p:spPr>
          <a:xfrm>
            <a:off x="8181834" y="5718963"/>
            <a:ext cx="1834156" cy="326243"/>
          </a:xfrm>
          <a:prstGeom prst="rect">
            <a:avLst/>
          </a:prstGeom>
          <a:noFill/>
        </p:spPr>
        <p:txBody>
          <a:bodyPr wrap="none" rtlCol="0">
            <a:spAutoFit/>
          </a:bodyPr>
          <a:lstStyle/>
          <a:p>
            <a:pPr>
              <a:lnSpc>
                <a:spcPct val="95000"/>
              </a:lnSpc>
              <a:spcBef>
                <a:spcPts val="1200"/>
              </a:spcBef>
            </a:pPr>
            <a:r>
              <a:rPr lang="sv-SE" sz="1600" b="1" dirty="0">
                <a:solidFill>
                  <a:schemeClr val="tx2"/>
                </a:solidFill>
              </a:rPr>
              <a:t>Maria Schultzberg</a:t>
            </a:r>
          </a:p>
        </p:txBody>
      </p:sp>
      <p:sp>
        <p:nvSpPr>
          <p:cNvPr id="37" name="TextBox 36">
            <a:extLst>
              <a:ext uri="{FF2B5EF4-FFF2-40B4-BE49-F238E27FC236}">
                <a16:creationId xmlns:a16="http://schemas.microsoft.com/office/drawing/2014/main" id="{5CD083D9-4485-4945-969C-82FE981C52A1}"/>
              </a:ext>
            </a:extLst>
          </p:cNvPr>
          <p:cNvSpPr txBox="1"/>
          <p:nvPr/>
        </p:nvSpPr>
        <p:spPr>
          <a:xfrm>
            <a:off x="1201300" y="3190473"/>
            <a:ext cx="1233030" cy="238527"/>
          </a:xfrm>
          <a:prstGeom prst="rect">
            <a:avLst/>
          </a:prstGeom>
          <a:noFill/>
        </p:spPr>
        <p:txBody>
          <a:bodyPr wrap="none" rtlCol="0">
            <a:spAutoFit/>
          </a:bodyPr>
          <a:lstStyle/>
          <a:p>
            <a:pPr>
              <a:lnSpc>
                <a:spcPct val="95000"/>
              </a:lnSpc>
              <a:spcBef>
                <a:spcPts val="1200"/>
              </a:spcBef>
            </a:pPr>
            <a:r>
              <a:rPr lang="sv-SE" sz="1000" dirty="0">
                <a:solidFill>
                  <a:schemeClr val="tx2"/>
                </a:solidFill>
              </a:rPr>
              <a:t>Corporate Insurance</a:t>
            </a:r>
          </a:p>
        </p:txBody>
      </p:sp>
      <p:sp>
        <p:nvSpPr>
          <p:cNvPr id="39" name="TextBox 38">
            <a:extLst>
              <a:ext uri="{FF2B5EF4-FFF2-40B4-BE49-F238E27FC236}">
                <a16:creationId xmlns:a16="http://schemas.microsoft.com/office/drawing/2014/main" id="{7DD434D9-0204-420F-9CF2-12A1C9FBD33C}"/>
              </a:ext>
            </a:extLst>
          </p:cNvPr>
          <p:cNvSpPr txBox="1"/>
          <p:nvPr/>
        </p:nvSpPr>
        <p:spPr>
          <a:xfrm>
            <a:off x="3243201" y="3206898"/>
            <a:ext cx="1233030" cy="238527"/>
          </a:xfrm>
          <a:prstGeom prst="rect">
            <a:avLst/>
          </a:prstGeom>
          <a:noFill/>
        </p:spPr>
        <p:txBody>
          <a:bodyPr wrap="none" rtlCol="0">
            <a:spAutoFit/>
          </a:bodyPr>
          <a:lstStyle/>
          <a:p>
            <a:pPr>
              <a:lnSpc>
                <a:spcPct val="95000"/>
              </a:lnSpc>
              <a:spcBef>
                <a:spcPts val="1200"/>
              </a:spcBef>
            </a:pPr>
            <a:r>
              <a:rPr lang="sv-SE" sz="1000" dirty="0">
                <a:solidFill>
                  <a:schemeClr val="tx2"/>
                </a:solidFill>
              </a:rPr>
              <a:t>Corporate Insurance</a:t>
            </a:r>
          </a:p>
        </p:txBody>
      </p:sp>
      <p:sp>
        <p:nvSpPr>
          <p:cNvPr id="40" name="TextBox 39">
            <a:extLst>
              <a:ext uri="{FF2B5EF4-FFF2-40B4-BE49-F238E27FC236}">
                <a16:creationId xmlns:a16="http://schemas.microsoft.com/office/drawing/2014/main" id="{8CF6971D-B605-4EF3-A5FF-5D8FCFCC0007}"/>
              </a:ext>
            </a:extLst>
          </p:cNvPr>
          <p:cNvSpPr txBox="1"/>
          <p:nvPr/>
        </p:nvSpPr>
        <p:spPr>
          <a:xfrm>
            <a:off x="5417794" y="3171351"/>
            <a:ext cx="1233030" cy="238527"/>
          </a:xfrm>
          <a:prstGeom prst="rect">
            <a:avLst/>
          </a:prstGeom>
          <a:noFill/>
        </p:spPr>
        <p:txBody>
          <a:bodyPr wrap="none" rtlCol="0">
            <a:spAutoFit/>
          </a:bodyPr>
          <a:lstStyle/>
          <a:p>
            <a:pPr>
              <a:lnSpc>
                <a:spcPct val="95000"/>
              </a:lnSpc>
              <a:spcBef>
                <a:spcPts val="1200"/>
              </a:spcBef>
            </a:pPr>
            <a:r>
              <a:rPr lang="sv-SE" sz="1000" dirty="0">
                <a:solidFill>
                  <a:schemeClr val="tx2"/>
                </a:solidFill>
              </a:rPr>
              <a:t>Corporate Insurance</a:t>
            </a:r>
          </a:p>
        </p:txBody>
      </p:sp>
      <p:sp>
        <p:nvSpPr>
          <p:cNvPr id="41" name="TextBox 40">
            <a:extLst>
              <a:ext uri="{FF2B5EF4-FFF2-40B4-BE49-F238E27FC236}">
                <a16:creationId xmlns:a16="http://schemas.microsoft.com/office/drawing/2014/main" id="{97A92FB6-5945-4C84-B459-66614EE148D1}"/>
              </a:ext>
            </a:extLst>
          </p:cNvPr>
          <p:cNvSpPr txBox="1"/>
          <p:nvPr/>
        </p:nvSpPr>
        <p:spPr>
          <a:xfrm>
            <a:off x="7416521" y="3177940"/>
            <a:ext cx="1394934" cy="238527"/>
          </a:xfrm>
          <a:prstGeom prst="rect">
            <a:avLst/>
          </a:prstGeom>
          <a:noFill/>
        </p:spPr>
        <p:txBody>
          <a:bodyPr wrap="none" rtlCol="0">
            <a:spAutoFit/>
          </a:bodyPr>
          <a:lstStyle/>
          <a:p>
            <a:pPr>
              <a:lnSpc>
                <a:spcPct val="95000"/>
              </a:lnSpc>
              <a:spcBef>
                <a:spcPts val="1200"/>
              </a:spcBef>
            </a:pPr>
            <a:r>
              <a:rPr lang="sv-SE" sz="1000" dirty="0">
                <a:solidFill>
                  <a:schemeClr val="tx2"/>
                </a:solidFill>
              </a:rPr>
              <a:t>Shipping and </a:t>
            </a:r>
            <a:r>
              <a:rPr lang="sv-SE" sz="1000" dirty="0" err="1">
                <a:solidFill>
                  <a:schemeClr val="tx2"/>
                </a:solidFill>
              </a:rPr>
              <a:t>Sanctions</a:t>
            </a:r>
            <a:endParaRPr lang="sv-SE" sz="1000" dirty="0">
              <a:solidFill>
                <a:schemeClr val="tx2"/>
              </a:solidFill>
            </a:endParaRPr>
          </a:p>
        </p:txBody>
      </p:sp>
      <p:sp>
        <p:nvSpPr>
          <p:cNvPr id="42" name="TextBox 41">
            <a:extLst>
              <a:ext uri="{FF2B5EF4-FFF2-40B4-BE49-F238E27FC236}">
                <a16:creationId xmlns:a16="http://schemas.microsoft.com/office/drawing/2014/main" id="{0F19B7D0-1E61-4994-A0D4-6AF68087FEBD}"/>
              </a:ext>
            </a:extLst>
          </p:cNvPr>
          <p:cNvSpPr txBox="1"/>
          <p:nvPr/>
        </p:nvSpPr>
        <p:spPr>
          <a:xfrm>
            <a:off x="9647740" y="3171351"/>
            <a:ext cx="1130438" cy="238527"/>
          </a:xfrm>
          <a:prstGeom prst="rect">
            <a:avLst/>
          </a:prstGeom>
          <a:noFill/>
        </p:spPr>
        <p:txBody>
          <a:bodyPr wrap="none" rtlCol="0">
            <a:spAutoFit/>
          </a:bodyPr>
          <a:lstStyle/>
          <a:p>
            <a:pPr>
              <a:lnSpc>
                <a:spcPct val="95000"/>
              </a:lnSpc>
              <a:spcBef>
                <a:spcPts val="1200"/>
              </a:spcBef>
            </a:pPr>
            <a:r>
              <a:rPr lang="sv-SE" sz="1000" dirty="0">
                <a:solidFill>
                  <a:schemeClr val="tx2"/>
                </a:solidFill>
              </a:rPr>
              <a:t>Financial Services</a:t>
            </a:r>
          </a:p>
        </p:txBody>
      </p:sp>
      <p:sp>
        <p:nvSpPr>
          <p:cNvPr id="43" name="TextBox 42">
            <a:extLst>
              <a:ext uri="{FF2B5EF4-FFF2-40B4-BE49-F238E27FC236}">
                <a16:creationId xmlns:a16="http://schemas.microsoft.com/office/drawing/2014/main" id="{081F0ED8-DE69-4AD9-8745-B35F3F199E20}"/>
              </a:ext>
            </a:extLst>
          </p:cNvPr>
          <p:cNvSpPr txBox="1"/>
          <p:nvPr/>
        </p:nvSpPr>
        <p:spPr>
          <a:xfrm>
            <a:off x="2450754" y="6026794"/>
            <a:ext cx="689612" cy="238527"/>
          </a:xfrm>
          <a:prstGeom prst="rect">
            <a:avLst/>
          </a:prstGeom>
          <a:noFill/>
        </p:spPr>
        <p:txBody>
          <a:bodyPr wrap="none" rtlCol="0">
            <a:spAutoFit/>
          </a:bodyPr>
          <a:lstStyle/>
          <a:p>
            <a:pPr>
              <a:lnSpc>
                <a:spcPct val="95000"/>
              </a:lnSpc>
              <a:spcBef>
                <a:spcPts val="1200"/>
              </a:spcBef>
            </a:pPr>
            <a:r>
              <a:rPr lang="sv-SE" sz="1000" dirty="0" err="1">
                <a:solidFill>
                  <a:schemeClr val="tx2"/>
                </a:solidFill>
              </a:rPr>
              <a:t>Litigation</a:t>
            </a:r>
            <a:endParaRPr lang="sv-SE" sz="1000" dirty="0">
              <a:solidFill>
                <a:schemeClr val="tx2"/>
              </a:solidFill>
            </a:endParaRPr>
          </a:p>
        </p:txBody>
      </p:sp>
      <p:sp>
        <p:nvSpPr>
          <p:cNvPr id="45" name="TextBox 44">
            <a:extLst>
              <a:ext uri="{FF2B5EF4-FFF2-40B4-BE49-F238E27FC236}">
                <a16:creationId xmlns:a16="http://schemas.microsoft.com/office/drawing/2014/main" id="{FDB148B1-4050-4BB5-8500-B19F55BA4C4D}"/>
              </a:ext>
            </a:extLst>
          </p:cNvPr>
          <p:cNvSpPr txBox="1"/>
          <p:nvPr/>
        </p:nvSpPr>
        <p:spPr>
          <a:xfrm>
            <a:off x="4645920" y="6036542"/>
            <a:ext cx="306494" cy="238527"/>
          </a:xfrm>
          <a:prstGeom prst="rect">
            <a:avLst/>
          </a:prstGeom>
          <a:noFill/>
        </p:spPr>
        <p:txBody>
          <a:bodyPr wrap="none" rtlCol="0">
            <a:spAutoFit/>
          </a:bodyPr>
          <a:lstStyle/>
          <a:p>
            <a:pPr>
              <a:lnSpc>
                <a:spcPct val="95000"/>
              </a:lnSpc>
              <a:spcBef>
                <a:spcPts val="1200"/>
              </a:spcBef>
            </a:pPr>
            <a:r>
              <a:rPr lang="sv-SE" sz="1000" dirty="0">
                <a:solidFill>
                  <a:schemeClr val="tx2"/>
                </a:solidFill>
              </a:rPr>
              <a:t>IT</a:t>
            </a:r>
          </a:p>
        </p:txBody>
      </p:sp>
      <p:sp>
        <p:nvSpPr>
          <p:cNvPr id="46" name="TextBox 45">
            <a:extLst>
              <a:ext uri="{FF2B5EF4-FFF2-40B4-BE49-F238E27FC236}">
                <a16:creationId xmlns:a16="http://schemas.microsoft.com/office/drawing/2014/main" id="{6C21CE60-2DB3-45C0-B5D6-F52576BE2E82}"/>
              </a:ext>
            </a:extLst>
          </p:cNvPr>
          <p:cNvSpPr txBox="1"/>
          <p:nvPr/>
        </p:nvSpPr>
        <p:spPr>
          <a:xfrm>
            <a:off x="6421781" y="5975713"/>
            <a:ext cx="817853" cy="238527"/>
          </a:xfrm>
          <a:prstGeom prst="rect">
            <a:avLst/>
          </a:prstGeom>
          <a:noFill/>
        </p:spPr>
        <p:txBody>
          <a:bodyPr wrap="none" rtlCol="0">
            <a:spAutoFit/>
          </a:bodyPr>
          <a:lstStyle/>
          <a:p>
            <a:pPr>
              <a:lnSpc>
                <a:spcPct val="95000"/>
              </a:lnSpc>
              <a:spcBef>
                <a:spcPts val="1200"/>
              </a:spcBef>
            </a:pPr>
            <a:r>
              <a:rPr lang="sv-SE" sz="1000" dirty="0">
                <a:solidFill>
                  <a:schemeClr val="tx2"/>
                </a:solidFill>
              </a:rPr>
              <a:t>Labour </a:t>
            </a:r>
            <a:r>
              <a:rPr lang="sv-SE" sz="1000" dirty="0" err="1">
                <a:solidFill>
                  <a:schemeClr val="tx2"/>
                </a:solidFill>
              </a:rPr>
              <a:t>Law</a:t>
            </a:r>
            <a:endParaRPr lang="sv-SE" sz="1000" dirty="0">
              <a:solidFill>
                <a:schemeClr val="tx2"/>
              </a:solidFill>
            </a:endParaRPr>
          </a:p>
        </p:txBody>
      </p:sp>
      <p:sp>
        <p:nvSpPr>
          <p:cNvPr id="47" name="TextBox 46">
            <a:extLst>
              <a:ext uri="{FF2B5EF4-FFF2-40B4-BE49-F238E27FC236}">
                <a16:creationId xmlns:a16="http://schemas.microsoft.com/office/drawing/2014/main" id="{5774A876-3651-48DF-B895-E83806A33E38}"/>
              </a:ext>
            </a:extLst>
          </p:cNvPr>
          <p:cNvSpPr txBox="1"/>
          <p:nvPr/>
        </p:nvSpPr>
        <p:spPr>
          <a:xfrm>
            <a:off x="8813962" y="5979186"/>
            <a:ext cx="385042" cy="238527"/>
          </a:xfrm>
          <a:prstGeom prst="rect">
            <a:avLst/>
          </a:prstGeom>
          <a:noFill/>
        </p:spPr>
        <p:txBody>
          <a:bodyPr wrap="none" rtlCol="0">
            <a:spAutoFit/>
          </a:bodyPr>
          <a:lstStyle/>
          <a:p>
            <a:pPr>
              <a:lnSpc>
                <a:spcPct val="95000"/>
              </a:lnSpc>
              <a:spcBef>
                <a:spcPts val="1200"/>
              </a:spcBef>
            </a:pPr>
            <a:r>
              <a:rPr lang="sv-SE" sz="1000" dirty="0">
                <a:solidFill>
                  <a:schemeClr val="tx2"/>
                </a:solidFill>
              </a:rPr>
              <a:t>Tax</a:t>
            </a:r>
          </a:p>
        </p:txBody>
      </p:sp>
    </p:spTree>
    <p:extLst>
      <p:ext uri="{BB962C8B-B14F-4D97-AF65-F5344CB8AC3E}">
        <p14:creationId xmlns:p14="http://schemas.microsoft.com/office/powerpoint/2010/main" val="1872583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90BF74-7B94-4837-AB93-792120ADF605}"/>
              </a:ext>
            </a:extLst>
          </p:cNvPr>
          <p:cNvSpPr>
            <a:spLocks noGrp="1"/>
          </p:cNvSpPr>
          <p:nvPr>
            <p:ph sz="quarter" idx="13"/>
          </p:nvPr>
        </p:nvSpPr>
        <p:spPr>
          <a:xfrm>
            <a:off x="1713593" y="1288143"/>
            <a:ext cx="8928100" cy="1349335"/>
          </a:xfrm>
        </p:spPr>
        <p:txBody>
          <a:bodyPr/>
          <a:lstStyle/>
          <a:p>
            <a:pPr>
              <a:lnSpc>
                <a:spcPct val="107000"/>
              </a:lnSpc>
              <a:spcAft>
                <a:spcPts val="800"/>
              </a:spcAft>
              <a:buFont typeface="Arial" panose="020B0604020202020204" pitchFamily="34" charset="0"/>
              <a:buChar char="•"/>
            </a:pPr>
            <a:r>
              <a:rPr lang="sv-SE" sz="1800" dirty="0">
                <a:latin typeface="Times New Roman" panose="02020603050405020304" pitchFamily="18" charset="0"/>
                <a:ea typeface="Calibri" panose="020F0502020204030204" pitchFamily="34" charset="0"/>
                <a:cs typeface="Times New Roman" panose="02020603050405020304" pitchFamily="18" charset="0"/>
              </a:rPr>
              <a:t>LFD genomför IDD i Sverige</a:t>
            </a:r>
          </a:p>
          <a:p>
            <a:pPr>
              <a:lnSpc>
                <a:spcPct val="107000"/>
              </a:lnSpc>
              <a:spcAft>
                <a:spcPts val="800"/>
              </a:spcAft>
              <a:buFont typeface="Arial" panose="020B0604020202020204" pitchFamily="34" charset="0"/>
              <a:buChar char="•"/>
            </a:pPr>
            <a:r>
              <a:rPr lang="sv-SE" sz="1800" dirty="0">
                <a:latin typeface="Times New Roman" panose="02020603050405020304" pitchFamily="18" charset="0"/>
                <a:ea typeface="Calibri" panose="020F0502020204030204" pitchFamily="34" charset="0"/>
                <a:cs typeface="Times New Roman" panose="02020603050405020304" pitchFamily="18" charset="0"/>
              </a:rPr>
              <a:t>K</a:t>
            </a: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onsumenter ska erhålla samma skyddsnivå oberoende av vilken distributionskanal som försäkringen tillhandahållits genom. </a:t>
            </a:r>
          </a:p>
          <a:p>
            <a:pPr>
              <a:lnSpc>
                <a:spcPct val="107000"/>
              </a:lnSpc>
              <a:spcAft>
                <a:spcPts val="800"/>
              </a:spcAft>
              <a:buFont typeface="Arial" panose="020B0604020202020204" pitchFamily="34" charset="0"/>
              <a:buChar char="•"/>
            </a:pP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För att garantera en och samma skyddsnivå ska lika villkor tillämpas för alla försäkringsdistributörer. </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F1E47EDF-75B6-44D8-8235-4E29A7439E2C}"/>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E4D9719E-CC5F-4010-AEA2-B004F5DC645E}"/>
              </a:ext>
            </a:extLst>
          </p:cNvPr>
          <p:cNvSpPr>
            <a:spLocks noGrp="1"/>
          </p:cNvSpPr>
          <p:nvPr>
            <p:ph type="sldNum" sz="quarter" idx="17"/>
          </p:nvPr>
        </p:nvSpPr>
        <p:spPr/>
        <p:txBody>
          <a:bodyPr/>
          <a:lstStyle/>
          <a:p>
            <a:fld id="{68468C2E-472A-43C3-926E-5A5CF00B7762}" type="slidenum">
              <a:rPr lang="sv-SE" smtClean="0"/>
              <a:pPr/>
              <a:t>20</a:t>
            </a:fld>
            <a:endParaRPr lang="sv-SE" dirty="0"/>
          </a:p>
        </p:txBody>
      </p:sp>
      <p:sp>
        <p:nvSpPr>
          <p:cNvPr id="6" name="Title 5">
            <a:extLst>
              <a:ext uri="{FF2B5EF4-FFF2-40B4-BE49-F238E27FC236}">
                <a16:creationId xmlns:a16="http://schemas.microsoft.com/office/drawing/2014/main" id="{81153587-D6E2-432A-9EE6-03D20BCAA83E}"/>
              </a:ext>
            </a:extLst>
          </p:cNvPr>
          <p:cNvSpPr>
            <a:spLocks noGrp="1"/>
          </p:cNvSpPr>
          <p:nvPr>
            <p:ph type="title"/>
          </p:nvPr>
        </p:nvSpPr>
        <p:spPr>
          <a:xfrm>
            <a:off x="1631256" y="542615"/>
            <a:ext cx="8928100" cy="440255"/>
          </a:xfrm>
        </p:spPr>
        <p:txBody>
          <a:bodyPr>
            <a:normAutofit fontScale="90000"/>
          </a:bodyPr>
          <a:lstStyle/>
          <a:p>
            <a:r>
              <a:rPr lang="sv-SE" dirty="0"/>
              <a:t>Syftet med LFD 2018</a:t>
            </a:r>
          </a:p>
        </p:txBody>
      </p:sp>
      <p:pic>
        <p:nvPicPr>
          <p:cNvPr id="7" name="irc_mi" descr="Bildresultat för insurance distribution directive">
            <a:hlinkClick r:id="rId2"/>
            <a:extLst>
              <a:ext uri="{FF2B5EF4-FFF2-40B4-BE49-F238E27FC236}">
                <a16:creationId xmlns:a16="http://schemas.microsoft.com/office/drawing/2014/main" id="{FD902DC2-EC4B-496F-8A48-D9A98F9151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879597" y="2590945"/>
            <a:ext cx="2869064" cy="2664296"/>
          </a:xfrm>
          <a:prstGeom prst="rect">
            <a:avLst/>
          </a:prstGeom>
          <a:noFill/>
          <a:ln>
            <a:noFill/>
          </a:ln>
        </p:spPr>
      </p:pic>
      <p:sp>
        <p:nvSpPr>
          <p:cNvPr id="2" name="Title 5">
            <a:extLst>
              <a:ext uri="{FF2B5EF4-FFF2-40B4-BE49-F238E27FC236}">
                <a16:creationId xmlns:a16="http://schemas.microsoft.com/office/drawing/2014/main" id="{76C4FF41-8F16-632C-0C13-572A7CDD6DD4}"/>
              </a:ext>
            </a:extLst>
          </p:cNvPr>
          <p:cNvSpPr txBox="1">
            <a:spLocks/>
          </p:cNvSpPr>
          <p:nvPr/>
        </p:nvSpPr>
        <p:spPr>
          <a:xfrm>
            <a:off x="1631256" y="3675776"/>
            <a:ext cx="8928100" cy="440255"/>
          </a:xfrm>
          <a:prstGeom prst="rect">
            <a:avLst/>
          </a:prstGeom>
        </p:spPr>
        <p:txBody>
          <a:bodyPr vert="horz" lIns="0" tIns="0" rIns="0" bIns="0" rtlCol="0" anchor="b" anchorCtr="0">
            <a:normAutofit fontScale="90000" lnSpcReduction="10000"/>
          </a:bodyPr>
          <a:lstStyle>
            <a:lvl1pPr algn="ctr" defTabSz="914400" rtl="0" eaLnBrk="1" latinLnBrk="0" hangingPunct="1">
              <a:spcBef>
                <a:spcPct val="0"/>
              </a:spcBef>
              <a:buNone/>
              <a:defRPr sz="3200" b="1" kern="1200">
                <a:solidFill>
                  <a:schemeClr val="bg2"/>
                </a:solidFill>
                <a:latin typeface="+mj-lt"/>
                <a:ea typeface="+mj-ea"/>
                <a:cs typeface="+mj-cs"/>
              </a:defRPr>
            </a:lvl1pPr>
          </a:lstStyle>
          <a:p>
            <a:r>
              <a:rPr lang="sv-SE" dirty="0"/>
              <a:t>Den viktigaste nyheten i LFD </a:t>
            </a:r>
          </a:p>
        </p:txBody>
      </p:sp>
      <p:sp>
        <p:nvSpPr>
          <p:cNvPr id="8" name="Content Placeholder 2">
            <a:extLst>
              <a:ext uri="{FF2B5EF4-FFF2-40B4-BE49-F238E27FC236}">
                <a16:creationId xmlns:a16="http://schemas.microsoft.com/office/drawing/2014/main" id="{2608CBF4-D92D-FC06-AA9E-CF47DE50956A}"/>
              </a:ext>
            </a:extLst>
          </p:cNvPr>
          <p:cNvSpPr txBox="1">
            <a:spLocks/>
          </p:cNvSpPr>
          <p:nvPr/>
        </p:nvSpPr>
        <p:spPr>
          <a:xfrm>
            <a:off x="1631256" y="4389200"/>
            <a:ext cx="8928100" cy="1349335"/>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1200"/>
              </a:spcBef>
              <a:spcAft>
                <a:spcPts val="600"/>
              </a:spcAft>
              <a:buClr>
                <a:schemeClr val="bg2"/>
              </a:buClr>
              <a:buFont typeface="Times New Roman" panose="02020603050405020304" pitchFamily="18" charset="0"/>
              <a:buChar char="−"/>
              <a:defRPr sz="1600" kern="1200">
                <a:solidFill>
                  <a:schemeClr val="bg2"/>
                </a:solidFill>
                <a:latin typeface="+mn-lt"/>
                <a:ea typeface="+mn-ea"/>
                <a:cs typeface="+mn-cs"/>
              </a:defRPr>
            </a:lvl1pPr>
            <a:lvl2pPr marL="612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600" kern="1200">
                <a:solidFill>
                  <a:schemeClr val="bg2"/>
                </a:solidFill>
                <a:latin typeface="+mn-lt"/>
                <a:ea typeface="+mn-ea"/>
                <a:cs typeface="+mn-cs"/>
              </a:defRPr>
            </a:lvl2pPr>
            <a:lvl3pPr marL="1080000" indent="-179388"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3pPr>
            <a:lvl4pPr marL="1440000" indent="-180975" algn="l" defTabSz="962025"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4pPr>
            <a:lvl5pPr marL="1800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7000"/>
              </a:lnSpc>
              <a:spcAft>
                <a:spcPts val="800"/>
              </a:spcAft>
              <a:buFont typeface="Arial" panose="020B0604020202020204" pitchFamily="34" charset="0"/>
              <a:buChar char="•"/>
            </a:pP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Även </a:t>
            </a:r>
            <a:r>
              <a:rPr lang="sv-SE" sz="1800" i="1" dirty="0">
                <a:effectLst/>
                <a:latin typeface="Times New Roman" panose="02020603050405020304" pitchFamily="18" charset="0"/>
                <a:ea typeface="Calibri" panose="020F0502020204030204" pitchFamily="34" charset="0"/>
                <a:cs typeface="Times New Roman" panose="02020603050405020304" pitchFamily="18" charset="0"/>
              </a:rPr>
              <a:t>försäkringsföretagens</a:t>
            </a: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 distribution av försäkringar omfattas av LFD</a:t>
            </a:r>
          </a:p>
          <a:p>
            <a:pPr>
              <a:lnSpc>
                <a:spcPct val="107000"/>
              </a:lnSpc>
              <a:spcAft>
                <a:spcPts val="800"/>
              </a:spcAft>
              <a:buFont typeface="Arial" panose="020B0604020202020204" pitchFamily="34" charset="0"/>
              <a:buChar char="•"/>
            </a:pP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Motsvarande gäller för </a:t>
            </a:r>
            <a:r>
              <a:rPr lang="sv-SE" sz="1800" i="1" dirty="0">
                <a:effectLst/>
                <a:latin typeface="Times New Roman" panose="02020603050405020304" pitchFamily="18" charset="0"/>
                <a:ea typeface="Calibri" panose="020F0502020204030204" pitchFamily="34" charset="0"/>
                <a:cs typeface="Times New Roman" panose="02020603050405020304" pitchFamily="18" charset="0"/>
              </a:rPr>
              <a:t>tjänstepensionsföretag: </a:t>
            </a:r>
            <a:r>
              <a:rPr lang="sv-SE" sz="1800" dirty="0">
                <a:effectLst/>
                <a:latin typeface="Times New Roman" panose="02020603050405020304" pitchFamily="18" charset="0"/>
                <a:ea typeface="Calibri" panose="020F0502020204030204" pitchFamily="34" charset="0"/>
                <a:cs typeface="Times New Roman" panose="02020603050405020304" pitchFamily="18" charset="0"/>
              </a:rPr>
              <a:t>Det som sägs i LFD om försäkringsföretag gäller även för tjänstepensionsföretag (1 kap. 16 § LFD)</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09809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990AF2F-0A02-450C-84AA-4C0C57FE10DB}"/>
              </a:ext>
            </a:extLst>
          </p:cNvPr>
          <p:cNvPicPr>
            <a:picLocks noGrp="1" noChangeAspect="1"/>
          </p:cNvPicPr>
          <p:nvPr>
            <p:ph type="pic" sz="quarter" idx="21"/>
          </p:nvPr>
        </p:nvPicPr>
        <p:blipFill>
          <a:blip r:embed="rId2"/>
          <a:srcRect t="7796" b="7796"/>
          <a:stretch>
            <a:fillRect/>
          </a:stretch>
        </p:blipFill>
        <p:spPr/>
      </p:pic>
      <p:sp>
        <p:nvSpPr>
          <p:cNvPr id="3" name="Title 2">
            <a:extLst>
              <a:ext uri="{FF2B5EF4-FFF2-40B4-BE49-F238E27FC236}">
                <a16:creationId xmlns:a16="http://schemas.microsoft.com/office/drawing/2014/main" id="{CA08112A-D7C4-4AFE-AC89-B63DC338AA89}"/>
              </a:ext>
            </a:extLst>
          </p:cNvPr>
          <p:cNvSpPr>
            <a:spLocks noGrp="1"/>
          </p:cNvSpPr>
          <p:nvPr>
            <p:ph type="ctrTitle"/>
          </p:nvPr>
        </p:nvSpPr>
        <p:spPr>
          <a:xfrm>
            <a:off x="889907" y="5949135"/>
            <a:ext cx="10135507" cy="500651"/>
          </a:xfrm>
        </p:spPr>
        <p:txBody>
          <a:bodyPr/>
          <a:lstStyle/>
          <a:p>
            <a:r>
              <a:rPr lang="sv-SE" sz="3200" dirty="0">
                <a:solidFill>
                  <a:schemeClr val="bg1"/>
                </a:solidFill>
              </a:rPr>
              <a:t>V. DE GRUNDLÄGGANDE FRÅGORNA</a:t>
            </a:r>
            <a:br>
              <a:rPr lang="sv-SE" sz="8800" dirty="0">
                <a:solidFill>
                  <a:schemeClr val="bg1"/>
                </a:solidFill>
              </a:rPr>
            </a:br>
            <a:endParaRPr lang="sv-SE" sz="8800" dirty="0">
              <a:solidFill>
                <a:schemeClr val="bg1"/>
              </a:solidFill>
            </a:endParaRPr>
          </a:p>
        </p:txBody>
      </p:sp>
    </p:spTree>
    <p:extLst>
      <p:ext uri="{BB962C8B-B14F-4D97-AF65-F5344CB8AC3E}">
        <p14:creationId xmlns:p14="http://schemas.microsoft.com/office/powerpoint/2010/main" val="3789425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71C4F572-9062-4E32-B4DF-B58F740D4A95}"/>
              </a:ext>
            </a:extLst>
          </p:cNvPr>
          <p:cNvPicPr>
            <a:picLocks noGrp="1" noChangeAspect="1"/>
          </p:cNvPicPr>
          <p:nvPr>
            <p:ph type="pic" sz="quarter" idx="13"/>
          </p:nvPr>
        </p:nvPicPr>
        <p:blipFill>
          <a:blip r:embed="rId2"/>
          <a:srcRect l="29823" r="29823"/>
          <a:stretch>
            <a:fillRect/>
          </a:stretch>
        </p:blipFill>
        <p:spPr/>
      </p:pic>
      <p:sp>
        <p:nvSpPr>
          <p:cNvPr id="3" name="Date Placeholder 2">
            <a:extLst>
              <a:ext uri="{FF2B5EF4-FFF2-40B4-BE49-F238E27FC236}">
                <a16:creationId xmlns:a16="http://schemas.microsoft.com/office/drawing/2014/main" id="{4B901D12-32D7-47F9-9A41-4AD49141A97B}"/>
              </a:ext>
            </a:extLst>
          </p:cNvPr>
          <p:cNvSpPr>
            <a:spLocks noGrp="1"/>
          </p:cNvSpPr>
          <p:nvPr>
            <p:ph type="dt" sz="half" idx="19"/>
          </p:nvPr>
        </p:nvSpPr>
        <p:spPr/>
        <p:txBody>
          <a:bodyPr/>
          <a:lstStyle/>
          <a:p>
            <a:r>
              <a:rPr lang="sv-SE" dirty="0"/>
              <a:t>19 februari 2024</a:t>
            </a:r>
          </a:p>
        </p:txBody>
      </p:sp>
      <p:sp>
        <p:nvSpPr>
          <p:cNvPr id="4" name="Slide Number Placeholder 3">
            <a:extLst>
              <a:ext uri="{FF2B5EF4-FFF2-40B4-BE49-F238E27FC236}">
                <a16:creationId xmlns:a16="http://schemas.microsoft.com/office/drawing/2014/main" id="{112DFAFA-8BF7-4874-B3B4-08F80BD676C4}"/>
              </a:ext>
            </a:extLst>
          </p:cNvPr>
          <p:cNvSpPr>
            <a:spLocks noGrp="1"/>
          </p:cNvSpPr>
          <p:nvPr>
            <p:ph type="sldNum" sz="quarter" idx="21"/>
          </p:nvPr>
        </p:nvSpPr>
        <p:spPr/>
        <p:txBody>
          <a:bodyPr/>
          <a:lstStyle/>
          <a:p>
            <a:fld id="{68468C2E-472A-43C3-926E-5A5CF00B7762}" type="slidenum">
              <a:rPr lang="sv-SE" smtClean="0"/>
              <a:pPr/>
              <a:t>22</a:t>
            </a:fld>
            <a:endParaRPr lang="sv-SE" dirty="0"/>
          </a:p>
        </p:txBody>
      </p:sp>
      <p:sp>
        <p:nvSpPr>
          <p:cNvPr id="5" name="Title 4">
            <a:extLst>
              <a:ext uri="{FF2B5EF4-FFF2-40B4-BE49-F238E27FC236}">
                <a16:creationId xmlns:a16="http://schemas.microsoft.com/office/drawing/2014/main" id="{DE2E019D-3985-440B-9043-70DB42BBF0F6}"/>
              </a:ext>
            </a:extLst>
          </p:cNvPr>
          <p:cNvSpPr>
            <a:spLocks noGrp="1"/>
          </p:cNvSpPr>
          <p:nvPr>
            <p:ph type="title"/>
          </p:nvPr>
        </p:nvSpPr>
        <p:spPr/>
        <p:txBody>
          <a:bodyPr/>
          <a:lstStyle/>
          <a:p>
            <a:r>
              <a:rPr lang="sv-SE" dirty="0"/>
              <a:t>De grundläggande frågorna:</a:t>
            </a:r>
          </a:p>
        </p:txBody>
      </p:sp>
      <p:sp>
        <p:nvSpPr>
          <p:cNvPr id="7" name="Text Placeholder 6">
            <a:extLst>
              <a:ext uri="{FF2B5EF4-FFF2-40B4-BE49-F238E27FC236}">
                <a16:creationId xmlns:a16="http://schemas.microsoft.com/office/drawing/2014/main" id="{D4A769F5-3D73-4A12-BB93-E597F98E0C94}"/>
              </a:ext>
            </a:extLst>
          </p:cNvPr>
          <p:cNvSpPr>
            <a:spLocks noGrp="1"/>
          </p:cNvSpPr>
          <p:nvPr>
            <p:ph type="body" sz="quarter" idx="18"/>
          </p:nvPr>
        </p:nvSpPr>
        <p:spPr/>
        <p:txBody>
          <a:bodyPr/>
          <a:lstStyle/>
          <a:p>
            <a:pPr>
              <a:buFont typeface="Arial" panose="020B0604020202020204" pitchFamily="34" charset="0"/>
              <a:buChar char="•"/>
            </a:pPr>
            <a:r>
              <a:rPr lang="sv-SE" dirty="0"/>
              <a:t>Vad är försäkringsdistribution?</a:t>
            </a:r>
          </a:p>
          <a:p>
            <a:pPr>
              <a:buFont typeface="Arial" panose="020B0604020202020204" pitchFamily="34" charset="0"/>
              <a:buChar char="•"/>
            </a:pPr>
            <a:r>
              <a:rPr lang="sv-SE" dirty="0"/>
              <a:t>Vad är inte försäkringsdistribution?</a:t>
            </a:r>
          </a:p>
          <a:p>
            <a:pPr>
              <a:buFont typeface="Arial" panose="020B0604020202020204" pitchFamily="34" charset="0"/>
              <a:buChar char="•"/>
            </a:pPr>
            <a:r>
              <a:rPr lang="sv-SE" dirty="0"/>
              <a:t>Vad är en försäkringsdistributör?</a:t>
            </a:r>
          </a:p>
          <a:p>
            <a:pPr>
              <a:buFont typeface="Arial" panose="020B0604020202020204" pitchFamily="34" charset="0"/>
              <a:buChar char="•"/>
            </a:pPr>
            <a:r>
              <a:rPr lang="sv-SE" dirty="0"/>
              <a:t>Vem får bedriva försäkringsdistribution?</a:t>
            </a:r>
          </a:p>
          <a:p>
            <a:pPr>
              <a:buFont typeface="Arial" panose="020B0604020202020204" pitchFamily="34" charset="0"/>
              <a:buChar char="•"/>
            </a:pPr>
            <a:r>
              <a:rPr lang="sv-SE" dirty="0"/>
              <a:t>Vad är en försäkringsförmedlare?</a:t>
            </a:r>
          </a:p>
          <a:p>
            <a:pPr>
              <a:buFont typeface="Arial" panose="020B0604020202020204" pitchFamily="34" charset="0"/>
              <a:buChar char="•"/>
            </a:pPr>
            <a:r>
              <a:rPr lang="sv-SE" dirty="0"/>
              <a:t>Vilka tillstånd krävs för försäkringsdistribution?</a:t>
            </a:r>
          </a:p>
          <a:p>
            <a:pPr>
              <a:buFont typeface="Arial" panose="020B0604020202020204" pitchFamily="34" charset="0"/>
              <a:buChar char="•"/>
            </a:pPr>
            <a:r>
              <a:rPr lang="sv-SE" dirty="0"/>
              <a:t>Vad krävs för att få tillstånd?</a:t>
            </a:r>
          </a:p>
          <a:p>
            <a:pPr>
              <a:buFont typeface="Arial" panose="020B0604020202020204" pitchFamily="34" charset="0"/>
              <a:buChar char="•"/>
            </a:pPr>
            <a:r>
              <a:rPr lang="sv-SE" dirty="0"/>
              <a:t>Vilka krav ställs på ledning och anställda?</a:t>
            </a:r>
          </a:p>
          <a:p>
            <a:endParaRPr lang="sv-SE" dirty="0"/>
          </a:p>
          <a:p>
            <a:endParaRPr lang="sv-SE" dirty="0"/>
          </a:p>
        </p:txBody>
      </p:sp>
    </p:spTree>
    <p:extLst>
      <p:ext uri="{BB962C8B-B14F-4D97-AF65-F5344CB8AC3E}">
        <p14:creationId xmlns:p14="http://schemas.microsoft.com/office/powerpoint/2010/main" val="2197129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A9BA07-BC43-4766-A0A1-C985DBE55476}"/>
              </a:ext>
            </a:extLst>
          </p:cNvPr>
          <p:cNvSpPr>
            <a:spLocks noGrp="1"/>
          </p:cNvSpPr>
          <p:nvPr>
            <p:ph sz="quarter" idx="13"/>
          </p:nvPr>
        </p:nvSpPr>
        <p:spPr>
          <a:xfrm>
            <a:off x="1657350" y="3552235"/>
            <a:ext cx="8928100" cy="1789793"/>
          </a:xfrm>
        </p:spPr>
        <p:txBody>
          <a:bodyPr/>
          <a:lstStyle/>
          <a:p>
            <a:pPr marL="0" indent="0">
              <a:buNone/>
            </a:pPr>
            <a:r>
              <a:rPr lang="sv-SE" dirty="0"/>
              <a:t>Syftet med definitionen är att lagens högt ställda krav ska gälla för </a:t>
            </a:r>
          </a:p>
          <a:p>
            <a:pPr marL="0" indent="0">
              <a:buNone/>
            </a:pPr>
            <a:r>
              <a:rPr lang="sv-SE" b="1" i="1" dirty="0"/>
              <a:t>alla aktörer </a:t>
            </a:r>
            <a:r>
              <a:rPr lang="sv-SE" dirty="0"/>
              <a:t>som </a:t>
            </a:r>
          </a:p>
          <a:p>
            <a:pPr>
              <a:buFont typeface="Arial" panose="020B0604020202020204" pitchFamily="34" charset="0"/>
              <a:buChar char="•"/>
            </a:pPr>
            <a:r>
              <a:rPr lang="sv-SE" dirty="0"/>
              <a:t>har </a:t>
            </a:r>
            <a:r>
              <a:rPr lang="sv-SE" b="1" i="1" dirty="0"/>
              <a:t>möjlighet att direkt påverka kunders försäkringsskydd</a:t>
            </a:r>
          </a:p>
          <a:p>
            <a:pPr>
              <a:buFont typeface="Arial" panose="020B0604020202020204" pitchFamily="34" charset="0"/>
              <a:buChar char="•"/>
            </a:pPr>
            <a:r>
              <a:rPr lang="sv-SE" dirty="0"/>
              <a:t>genom </a:t>
            </a:r>
            <a:r>
              <a:rPr lang="sv-SE" b="1" i="1" dirty="0"/>
              <a:t>åtgärder som avser ett försäkringsavtal – </a:t>
            </a:r>
            <a:r>
              <a:rPr lang="sv-SE" dirty="0"/>
              <a:t>även</a:t>
            </a:r>
            <a:r>
              <a:rPr lang="sv-SE" b="1" i="1" dirty="0"/>
              <a:t> “</a:t>
            </a:r>
            <a:r>
              <a:rPr lang="sv-SE" b="1" i="1" dirty="0" err="1"/>
              <a:t>execution</a:t>
            </a:r>
            <a:r>
              <a:rPr lang="sv-SE" b="1" i="1" dirty="0"/>
              <a:t> </a:t>
            </a:r>
            <a:r>
              <a:rPr lang="sv-SE" b="1" i="1" dirty="0" err="1"/>
              <a:t>only</a:t>
            </a:r>
            <a:r>
              <a:rPr lang="sv-SE" b="1" i="1" dirty="0"/>
              <a:t>”</a:t>
            </a:r>
          </a:p>
          <a:p>
            <a:endParaRPr lang="sv-SE" dirty="0"/>
          </a:p>
        </p:txBody>
      </p:sp>
      <p:sp>
        <p:nvSpPr>
          <p:cNvPr id="4" name="Date Placeholder 3">
            <a:extLst>
              <a:ext uri="{FF2B5EF4-FFF2-40B4-BE49-F238E27FC236}">
                <a16:creationId xmlns:a16="http://schemas.microsoft.com/office/drawing/2014/main" id="{FD962856-13A5-4365-A32E-D0DD34393213}"/>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1CDBD7EB-6D7F-4F54-B742-C870C323902B}"/>
              </a:ext>
            </a:extLst>
          </p:cNvPr>
          <p:cNvSpPr>
            <a:spLocks noGrp="1"/>
          </p:cNvSpPr>
          <p:nvPr>
            <p:ph type="sldNum" sz="quarter" idx="17"/>
          </p:nvPr>
        </p:nvSpPr>
        <p:spPr/>
        <p:txBody>
          <a:bodyPr/>
          <a:lstStyle/>
          <a:p>
            <a:fld id="{68468C2E-472A-43C3-926E-5A5CF00B7762}" type="slidenum">
              <a:rPr lang="sv-SE" smtClean="0"/>
              <a:pPr/>
              <a:t>23</a:t>
            </a:fld>
            <a:endParaRPr lang="sv-SE" dirty="0"/>
          </a:p>
        </p:txBody>
      </p:sp>
      <p:sp>
        <p:nvSpPr>
          <p:cNvPr id="6" name="Title 5">
            <a:extLst>
              <a:ext uri="{FF2B5EF4-FFF2-40B4-BE49-F238E27FC236}">
                <a16:creationId xmlns:a16="http://schemas.microsoft.com/office/drawing/2014/main" id="{8C21404A-0CB2-4513-803A-910AD42DBA1A}"/>
              </a:ext>
            </a:extLst>
          </p:cNvPr>
          <p:cNvSpPr>
            <a:spLocks noGrp="1"/>
          </p:cNvSpPr>
          <p:nvPr>
            <p:ph type="title"/>
          </p:nvPr>
        </p:nvSpPr>
        <p:spPr>
          <a:xfrm>
            <a:off x="1509485" y="431674"/>
            <a:ext cx="8928100" cy="714893"/>
          </a:xfrm>
        </p:spPr>
        <p:txBody>
          <a:bodyPr/>
          <a:lstStyle/>
          <a:p>
            <a:r>
              <a:rPr lang="sv-SE" dirty="0"/>
              <a:t>Vad </a:t>
            </a:r>
            <a:r>
              <a:rPr lang="sv-SE" i="1" dirty="0"/>
              <a:t>är</a:t>
            </a:r>
            <a:r>
              <a:rPr lang="sv-SE" dirty="0"/>
              <a:t> försäkringsdistribution?</a:t>
            </a:r>
          </a:p>
        </p:txBody>
      </p:sp>
      <p:sp>
        <p:nvSpPr>
          <p:cNvPr id="9" name="TextBox 8">
            <a:extLst>
              <a:ext uri="{FF2B5EF4-FFF2-40B4-BE49-F238E27FC236}">
                <a16:creationId xmlns:a16="http://schemas.microsoft.com/office/drawing/2014/main" id="{3AF106EA-C86C-4F72-BC4E-94D5EBEABFCE}"/>
              </a:ext>
            </a:extLst>
          </p:cNvPr>
          <p:cNvSpPr txBox="1"/>
          <p:nvPr/>
        </p:nvSpPr>
        <p:spPr>
          <a:xfrm>
            <a:off x="1657350" y="1585295"/>
            <a:ext cx="9510104" cy="1720471"/>
          </a:xfrm>
          <a:prstGeom prst="rect">
            <a:avLst/>
          </a:prstGeom>
          <a:solidFill>
            <a:schemeClr val="accent2"/>
          </a:solidFill>
        </p:spPr>
        <p:txBody>
          <a:bodyPr wrap="none" rtlCol="0">
            <a:spAutoFit/>
          </a:bodyPr>
          <a:lstStyle/>
          <a:p>
            <a:pPr>
              <a:lnSpc>
                <a:spcPct val="95000"/>
              </a:lnSpc>
              <a:spcBef>
                <a:spcPts val="1200"/>
              </a:spcBef>
              <a:spcAft>
                <a:spcPts val="600"/>
              </a:spcAft>
              <a:buClr>
                <a:schemeClr val="accent1"/>
              </a:buClr>
            </a:pPr>
            <a:r>
              <a:rPr lang="sv-SE" sz="1600" i="1" dirty="0"/>
              <a:t>Med försäkringsdistribution avses verksamhet som består i att</a:t>
            </a:r>
          </a:p>
          <a:p>
            <a:pPr marL="342900" indent="-342900">
              <a:lnSpc>
                <a:spcPct val="95000"/>
              </a:lnSpc>
              <a:spcBef>
                <a:spcPts val="1200"/>
              </a:spcBef>
              <a:spcAft>
                <a:spcPts val="600"/>
              </a:spcAft>
              <a:buClr>
                <a:schemeClr val="accent1"/>
              </a:buClr>
              <a:buFont typeface="+mj-lt"/>
              <a:buAutoNum type="arabicPeriod"/>
            </a:pPr>
            <a:r>
              <a:rPr lang="sv-SE" sz="1600" i="1" dirty="0"/>
              <a:t>ge råd om eller föreslå försäkringsavtal eller utföra annat förberedande arbete innan försäkringsavtal ingås,</a:t>
            </a:r>
          </a:p>
          <a:p>
            <a:pPr marL="342900" indent="-342900">
              <a:lnSpc>
                <a:spcPct val="95000"/>
              </a:lnSpc>
              <a:spcBef>
                <a:spcPts val="1200"/>
              </a:spcBef>
              <a:spcAft>
                <a:spcPts val="600"/>
              </a:spcAft>
              <a:buClr>
                <a:schemeClr val="accent1"/>
              </a:buClr>
              <a:buFont typeface="+mj-lt"/>
              <a:buAutoNum type="arabicPeriod"/>
            </a:pPr>
            <a:r>
              <a:rPr lang="sv-SE" sz="1600" i="1" dirty="0"/>
              <a:t>ingå ett försäkringsavtal, eller</a:t>
            </a:r>
          </a:p>
          <a:p>
            <a:pPr marL="342900" indent="-342900">
              <a:lnSpc>
                <a:spcPct val="95000"/>
              </a:lnSpc>
              <a:spcBef>
                <a:spcPts val="1200"/>
              </a:spcBef>
              <a:spcAft>
                <a:spcPts val="600"/>
              </a:spcAft>
              <a:buClr>
                <a:schemeClr val="accent1"/>
              </a:buClr>
              <a:buFont typeface="+mj-lt"/>
              <a:buAutoNum type="arabicPeriod"/>
            </a:pPr>
            <a:r>
              <a:rPr lang="sv-SE" sz="1600" i="1" dirty="0"/>
              <a:t>bistå vid förvaltning eller fullgörande av ett försäkringsavtal </a:t>
            </a:r>
            <a:r>
              <a:rPr lang="sv-SE" sz="1400" dirty="0"/>
              <a:t>(</a:t>
            </a:r>
            <a:r>
              <a:rPr lang="sv-SE" sz="1600" dirty="0"/>
              <a:t>1 kap 1 § LFD)</a:t>
            </a:r>
            <a:endParaRPr lang="sv-SE" dirty="0"/>
          </a:p>
        </p:txBody>
      </p:sp>
    </p:spTree>
    <p:extLst>
      <p:ext uri="{BB962C8B-B14F-4D97-AF65-F5344CB8AC3E}">
        <p14:creationId xmlns:p14="http://schemas.microsoft.com/office/powerpoint/2010/main" val="1607951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C7C6AA-9B15-44B0-95A7-F01CBA6874BB}"/>
              </a:ext>
            </a:extLst>
          </p:cNvPr>
          <p:cNvSpPr>
            <a:spLocks noGrp="1"/>
          </p:cNvSpPr>
          <p:nvPr>
            <p:ph sz="quarter" idx="13"/>
          </p:nvPr>
        </p:nvSpPr>
        <p:spPr>
          <a:xfrm>
            <a:off x="1738086" y="2948025"/>
            <a:ext cx="8928100" cy="3527425"/>
          </a:xfrm>
        </p:spPr>
        <p:txBody>
          <a:bodyPr/>
          <a:lstStyle/>
          <a:p>
            <a:pPr marL="0" indent="0">
              <a:buNone/>
            </a:pPr>
            <a:r>
              <a:rPr lang="sv-SE" dirty="0"/>
              <a:t>Med försäkringsdistribution avses </a:t>
            </a:r>
            <a:r>
              <a:rPr lang="sv-SE" b="1" i="1" dirty="0"/>
              <a:t>inte</a:t>
            </a:r>
            <a:r>
              <a:rPr lang="sv-SE" dirty="0"/>
              <a:t> att </a:t>
            </a:r>
          </a:p>
          <a:p>
            <a:pPr>
              <a:buFont typeface="Arial" panose="020B0604020202020204" pitchFamily="34" charset="0"/>
              <a:buChar char="•"/>
            </a:pPr>
            <a:r>
              <a:rPr lang="sv-SE" dirty="0"/>
              <a:t>endast </a:t>
            </a:r>
            <a:r>
              <a:rPr lang="sv-SE" b="1" i="1" dirty="0"/>
              <a:t>hänvisa</a:t>
            </a:r>
            <a:r>
              <a:rPr lang="sv-SE" i="1" dirty="0"/>
              <a:t> </a:t>
            </a:r>
            <a:r>
              <a:rPr lang="sv-SE" dirty="0"/>
              <a:t>en kund till en försäkringsdistributör</a:t>
            </a:r>
          </a:p>
          <a:p>
            <a:pPr>
              <a:buFont typeface="Arial" panose="020B0604020202020204" pitchFamily="34" charset="0"/>
              <a:buChar char="•"/>
            </a:pPr>
            <a:r>
              <a:rPr lang="sv-SE" dirty="0"/>
              <a:t>endast </a:t>
            </a:r>
            <a:r>
              <a:rPr lang="sv-SE" b="1" i="1" dirty="0"/>
              <a:t>hänvisa</a:t>
            </a:r>
            <a:r>
              <a:rPr lang="sv-SE" dirty="0"/>
              <a:t> en försäkringsdistributör till en kund</a:t>
            </a:r>
          </a:p>
          <a:p>
            <a:pPr>
              <a:buFont typeface="Arial" panose="020B0604020202020204" pitchFamily="34" charset="0"/>
              <a:buChar char="•"/>
            </a:pPr>
            <a:r>
              <a:rPr lang="sv-SE" dirty="0"/>
              <a:t>lämna </a:t>
            </a:r>
            <a:r>
              <a:rPr lang="sv-SE" b="1" i="1" dirty="0"/>
              <a:t>allmän information </a:t>
            </a:r>
            <a:r>
              <a:rPr lang="sv-SE" dirty="0"/>
              <a:t>om försäkring</a:t>
            </a:r>
          </a:p>
          <a:p>
            <a:pPr>
              <a:buFont typeface="Arial" panose="020B0604020202020204" pitchFamily="34" charset="0"/>
              <a:buChar char="•"/>
            </a:pPr>
            <a:r>
              <a:rPr lang="sv-SE" b="1" i="1" dirty="0"/>
              <a:t>inom ramen för en annan yrkesverksamhet </a:t>
            </a:r>
            <a:r>
              <a:rPr lang="sv-SE" dirty="0"/>
              <a:t>lämna information eller ge råd om försäkring</a:t>
            </a:r>
          </a:p>
          <a:p>
            <a:pPr>
              <a:buFont typeface="Arial" panose="020B0604020202020204" pitchFamily="34" charset="0"/>
              <a:buChar char="•"/>
            </a:pPr>
            <a:r>
              <a:rPr lang="sv-SE" dirty="0"/>
              <a:t>yrkesmässigt handlägga, värdera eller </a:t>
            </a:r>
            <a:r>
              <a:rPr lang="sv-SE" b="1" i="1" dirty="0"/>
              <a:t>reglera försäkringsfall </a:t>
            </a:r>
            <a:r>
              <a:rPr lang="sv-SE" dirty="0"/>
              <a:t>(1 kap 2 § LFD)</a:t>
            </a:r>
            <a:endParaRPr lang="sv-SE" b="1" i="1" dirty="0"/>
          </a:p>
          <a:p>
            <a:pPr marL="0" indent="0">
              <a:buNone/>
            </a:pPr>
            <a:r>
              <a:rPr lang="sv-SE" dirty="0"/>
              <a:t>Under vissa förutsättningar är distribution av </a:t>
            </a:r>
            <a:r>
              <a:rPr lang="sv-SE" b="1" i="1" dirty="0"/>
              <a:t>försäkring som kompletterar vara eller tjänst</a:t>
            </a:r>
            <a:r>
              <a:rPr lang="sv-SE" dirty="0"/>
              <a:t> inte försäkringsdistribution (1 kap 6 § LFD)</a:t>
            </a:r>
          </a:p>
          <a:p>
            <a:pPr marL="0" indent="0">
              <a:buNone/>
            </a:pPr>
            <a:endParaRPr lang="sv-SE" dirty="0"/>
          </a:p>
        </p:txBody>
      </p:sp>
      <p:sp>
        <p:nvSpPr>
          <p:cNvPr id="4" name="Date Placeholder 3">
            <a:extLst>
              <a:ext uri="{FF2B5EF4-FFF2-40B4-BE49-F238E27FC236}">
                <a16:creationId xmlns:a16="http://schemas.microsoft.com/office/drawing/2014/main" id="{EA0A40EA-0A59-46C0-A4D1-60DBD2B623EC}"/>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58934C2B-0D38-4FE1-AFA0-98005ABDDD59}"/>
              </a:ext>
            </a:extLst>
          </p:cNvPr>
          <p:cNvSpPr>
            <a:spLocks noGrp="1"/>
          </p:cNvSpPr>
          <p:nvPr>
            <p:ph type="sldNum" sz="quarter" idx="17"/>
          </p:nvPr>
        </p:nvSpPr>
        <p:spPr/>
        <p:txBody>
          <a:bodyPr/>
          <a:lstStyle/>
          <a:p>
            <a:fld id="{68468C2E-472A-43C3-926E-5A5CF00B7762}" type="slidenum">
              <a:rPr lang="sv-SE" smtClean="0"/>
              <a:pPr/>
              <a:t>24</a:t>
            </a:fld>
            <a:endParaRPr lang="sv-SE" dirty="0"/>
          </a:p>
        </p:txBody>
      </p:sp>
      <p:sp>
        <p:nvSpPr>
          <p:cNvPr id="6" name="Title 5">
            <a:extLst>
              <a:ext uri="{FF2B5EF4-FFF2-40B4-BE49-F238E27FC236}">
                <a16:creationId xmlns:a16="http://schemas.microsoft.com/office/drawing/2014/main" id="{EF4B1874-8684-4B03-A894-C2422C720FAD}"/>
              </a:ext>
            </a:extLst>
          </p:cNvPr>
          <p:cNvSpPr>
            <a:spLocks noGrp="1"/>
          </p:cNvSpPr>
          <p:nvPr>
            <p:ph type="title"/>
          </p:nvPr>
        </p:nvSpPr>
        <p:spPr>
          <a:xfrm>
            <a:off x="1738086" y="83003"/>
            <a:ext cx="8928100" cy="714893"/>
          </a:xfrm>
        </p:spPr>
        <p:txBody>
          <a:bodyPr/>
          <a:lstStyle/>
          <a:p>
            <a:r>
              <a:rPr lang="sv-SE" dirty="0"/>
              <a:t>Vad är </a:t>
            </a:r>
            <a:r>
              <a:rPr lang="sv-SE" i="1" dirty="0"/>
              <a:t>inte</a:t>
            </a:r>
            <a:r>
              <a:rPr lang="sv-SE" dirty="0"/>
              <a:t> försäkringsdistribution?</a:t>
            </a:r>
          </a:p>
        </p:txBody>
      </p:sp>
      <p:sp>
        <p:nvSpPr>
          <p:cNvPr id="7" name="TextBox 6">
            <a:extLst>
              <a:ext uri="{FF2B5EF4-FFF2-40B4-BE49-F238E27FC236}">
                <a16:creationId xmlns:a16="http://schemas.microsoft.com/office/drawing/2014/main" id="{2D11586F-AFBB-4FAB-9C63-2ACE8AD9E9FB}"/>
              </a:ext>
            </a:extLst>
          </p:cNvPr>
          <p:cNvSpPr txBox="1"/>
          <p:nvPr/>
        </p:nvSpPr>
        <p:spPr>
          <a:xfrm>
            <a:off x="1738086" y="897164"/>
            <a:ext cx="9932527" cy="1957459"/>
          </a:xfrm>
          <a:prstGeom prst="rect">
            <a:avLst/>
          </a:prstGeom>
          <a:solidFill>
            <a:schemeClr val="accent2"/>
          </a:solidFill>
        </p:spPr>
        <p:txBody>
          <a:bodyPr wrap="none" rtlCol="0">
            <a:spAutoFit/>
          </a:bodyPr>
          <a:lstStyle/>
          <a:p>
            <a:r>
              <a:rPr lang="sv-SE" sz="1600" i="1" dirty="0"/>
              <a:t>Med försäkringsdistribution avses inte verksamhet som bara består i att</a:t>
            </a:r>
            <a:br>
              <a:rPr lang="sv-SE" sz="1600" i="1" dirty="0"/>
            </a:br>
            <a:r>
              <a:rPr lang="sv-SE" sz="1600" i="1" dirty="0"/>
              <a:t>   1. hänvisa någon till en försäkringsdistributör eller en försäkringsdistributör till en presumtiv kund,</a:t>
            </a:r>
            <a:br>
              <a:rPr lang="sv-SE" sz="1600" i="1" dirty="0"/>
            </a:br>
            <a:r>
              <a:rPr lang="sv-SE" sz="1600" i="1" dirty="0"/>
              <a:t>   2. lämna allmän information om försäkring till någon, eller</a:t>
            </a:r>
            <a:br>
              <a:rPr lang="sv-SE" sz="1600" i="1" dirty="0"/>
            </a:br>
            <a:r>
              <a:rPr lang="sv-SE" sz="1600" i="1" dirty="0"/>
              <a:t>   3. inom ramen för en annan yrkesverksamhet i enskilda fall lämna information eller ge råd om försäkring till någon.</a:t>
            </a:r>
          </a:p>
          <a:p>
            <a:endParaRPr lang="sv-SE" sz="1600" i="1" dirty="0"/>
          </a:p>
          <a:p>
            <a:r>
              <a:rPr lang="sv-SE" sz="1600" i="1" dirty="0"/>
              <a:t>Med försäkringsdistribution avses inte heller att yrkesmässigt handlägga, värdera eller reglera försäkringsfall.</a:t>
            </a:r>
          </a:p>
          <a:p>
            <a:pPr>
              <a:lnSpc>
                <a:spcPct val="95000"/>
              </a:lnSpc>
              <a:spcBef>
                <a:spcPts val="1200"/>
              </a:spcBef>
              <a:spcAft>
                <a:spcPts val="600"/>
              </a:spcAft>
              <a:buClr>
                <a:schemeClr val="accent1"/>
              </a:buClr>
            </a:pPr>
            <a:r>
              <a:rPr lang="sv-SE" sz="1400" dirty="0"/>
              <a:t>(</a:t>
            </a:r>
            <a:r>
              <a:rPr lang="sv-SE" sz="1600" dirty="0"/>
              <a:t>1 kap 2 § LFD)</a:t>
            </a:r>
            <a:endParaRPr lang="sv-SE" dirty="0"/>
          </a:p>
        </p:txBody>
      </p:sp>
    </p:spTree>
    <p:extLst>
      <p:ext uri="{BB962C8B-B14F-4D97-AF65-F5344CB8AC3E}">
        <p14:creationId xmlns:p14="http://schemas.microsoft.com/office/powerpoint/2010/main" val="712241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A2991B-63E2-460E-B615-AF78DA115068}"/>
              </a:ext>
            </a:extLst>
          </p:cNvPr>
          <p:cNvSpPr>
            <a:spLocks noGrp="1"/>
          </p:cNvSpPr>
          <p:nvPr>
            <p:ph sz="quarter" idx="13"/>
          </p:nvPr>
        </p:nvSpPr>
        <p:spPr>
          <a:xfrm>
            <a:off x="2170793" y="1205827"/>
            <a:ext cx="8246836" cy="1944914"/>
          </a:xfrm>
          <a:solidFill>
            <a:schemeClr val="accent2"/>
          </a:solidFill>
        </p:spPr>
        <p:txBody>
          <a:bodyPr/>
          <a:lstStyle/>
          <a:p>
            <a:pPr marL="0" indent="0">
              <a:lnSpc>
                <a:spcPct val="95000"/>
              </a:lnSpc>
              <a:buClr>
                <a:schemeClr val="accent1"/>
              </a:buClr>
              <a:buNone/>
            </a:pPr>
            <a:r>
              <a:rPr lang="sv-SE" i="1" dirty="0"/>
              <a:t>försäkringsdistributör: en försäkringsförmedlare eller ett försäkringsföretag </a:t>
            </a:r>
            <a:r>
              <a:rPr lang="sv-SE" sz="1400" dirty="0"/>
              <a:t>(1 kap 9 § 10 LFD)</a:t>
            </a:r>
            <a:endParaRPr lang="sv-SE" dirty="0"/>
          </a:p>
          <a:p>
            <a:pPr marL="0" indent="0">
              <a:lnSpc>
                <a:spcPct val="95000"/>
              </a:lnSpc>
              <a:buClr>
                <a:schemeClr val="accent1"/>
              </a:buClr>
              <a:buNone/>
            </a:pPr>
            <a:r>
              <a:rPr lang="sv-SE" i="1" dirty="0"/>
              <a:t>Utöver bestämmelserna i denna lag gäller lagen (2018:1219) om försäkringsdistribution för tjänstepensionsföretag. Vid tillämpningen av bestämmelserna i den lagen ska det som sägs om försäkringsföretag avse tjänstepensionsföretag </a:t>
            </a:r>
            <a:r>
              <a:rPr lang="sv-SE" sz="1400" dirty="0"/>
              <a:t>(1 kap 16 § LTF)</a:t>
            </a:r>
          </a:p>
          <a:p>
            <a:pPr marL="0" indent="0">
              <a:lnSpc>
                <a:spcPct val="95000"/>
              </a:lnSpc>
              <a:buClr>
                <a:schemeClr val="accent1"/>
              </a:buClr>
              <a:buNone/>
            </a:pPr>
            <a:r>
              <a:rPr lang="sv-SE" i="1" dirty="0"/>
              <a:t>En svensk försäkringsförmedlare får, med de undantag som föreskrivs i detta kapitel, bedriva försäkringsdistribution endast efter tillstånd av Finansinspektionen </a:t>
            </a:r>
            <a:r>
              <a:rPr lang="sv-SE" sz="1400" dirty="0"/>
              <a:t>(2 kap 1 § LFD) </a:t>
            </a:r>
            <a:endParaRPr lang="sv-SE" sz="1800" dirty="0"/>
          </a:p>
        </p:txBody>
      </p:sp>
      <p:sp>
        <p:nvSpPr>
          <p:cNvPr id="4" name="Date Placeholder 3">
            <a:extLst>
              <a:ext uri="{FF2B5EF4-FFF2-40B4-BE49-F238E27FC236}">
                <a16:creationId xmlns:a16="http://schemas.microsoft.com/office/drawing/2014/main" id="{87661C07-FCB9-4B6C-AB2A-C11E99C36639}"/>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8C41186F-0CDC-4C8A-B1D2-A348EC45D047}"/>
              </a:ext>
            </a:extLst>
          </p:cNvPr>
          <p:cNvSpPr>
            <a:spLocks noGrp="1"/>
          </p:cNvSpPr>
          <p:nvPr>
            <p:ph type="sldNum" sz="quarter" idx="17"/>
          </p:nvPr>
        </p:nvSpPr>
        <p:spPr/>
        <p:txBody>
          <a:bodyPr/>
          <a:lstStyle/>
          <a:p>
            <a:fld id="{68468C2E-472A-43C3-926E-5A5CF00B7762}" type="slidenum">
              <a:rPr lang="sv-SE" smtClean="0"/>
              <a:pPr/>
              <a:t>25</a:t>
            </a:fld>
            <a:endParaRPr lang="sv-SE" dirty="0"/>
          </a:p>
        </p:txBody>
      </p:sp>
      <p:sp>
        <p:nvSpPr>
          <p:cNvPr id="6" name="Title 5">
            <a:extLst>
              <a:ext uri="{FF2B5EF4-FFF2-40B4-BE49-F238E27FC236}">
                <a16:creationId xmlns:a16="http://schemas.microsoft.com/office/drawing/2014/main" id="{2B17ED56-9342-4032-AC8D-E4C8DD1C8CBD}"/>
              </a:ext>
            </a:extLst>
          </p:cNvPr>
          <p:cNvSpPr>
            <a:spLocks noGrp="1"/>
          </p:cNvSpPr>
          <p:nvPr>
            <p:ph type="title"/>
          </p:nvPr>
        </p:nvSpPr>
        <p:spPr>
          <a:xfrm>
            <a:off x="1631950" y="374812"/>
            <a:ext cx="8928100" cy="714893"/>
          </a:xfrm>
        </p:spPr>
        <p:txBody>
          <a:bodyPr/>
          <a:lstStyle/>
          <a:p>
            <a:r>
              <a:rPr lang="sv-SE" dirty="0"/>
              <a:t>Vem får bedriva försäkringsdistribution?</a:t>
            </a:r>
          </a:p>
        </p:txBody>
      </p:sp>
      <p:sp>
        <p:nvSpPr>
          <p:cNvPr id="8" name="TextBox 7">
            <a:extLst>
              <a:ext uri="{FF2B5EF4-FFF2-40B4-BE49-F238E27FC236}">
                <a16:creationId xmlns:a16="http://schemas.microsoft.com/office/drawing/2014/main" id="{2EC18A18-0D65-4689-8114-5C713E8C5D48}"/>
              </a:ext>
            </a:extLst>
          </p:cNvPr>
          <p:cNvSpPr txBox="1"/>
          <p:nvPr/>
        </p:nvSpPr>
        <p:spPr>
          <a:xfrm>
            <a:off x="2119434" y="3429000"/>
            <a:ext cx="8246836" cy="2733056"/>
          </a:xfrm>
          <a:prstGeom prst="rect">
            <a:avLst/>
          </a:prstGeom>
          <a:noFill/>
        </p:spPr>
        <p:txBody>
          <a:bodyPr wrap="square" rtlCol="0">
            <a:spAutoFit/>
          </a:bodyPr>
          <a:lstStyle/>
          <a:p>
            <a:pPr marL="285750" indent="-285750">
              <a:lnSpc>
                <a:spcPct val="95000"/>
              </a:lnSpc>
              <a:spcBef>
                <a:spcPts val="1200"/>
              </a:spcBef>
              <a:buFont typeface="Arial" panose="020B0604020202020204" pitchFamily="34" charset="0"/>
              <a:buChar char="•"/>
            </a:pPr>
            <a:r>
              <a:rPr lang="sv-SE" sz="1600" dirty="0">
                <a:solidFill>
                  <a:schemeClr val="bg2"/>
                </a:solidFill>
              </a:rPr>
              <a:t>Försäkringsdistribution får bedrivas i Sverige av</a:t>
            </a:r>
          </a:p>
          <a:p>
            <a:pPr marL="285750" indent="-285750">
              <a:lnSpc>
                <a:spcPct val="95000"/>
              </a:lnSpc>
              <a:spcBef>
                <a:spcPts val="1200"/>
              </a:spcBef>
              <a:buFont typeface="Arial" panose="020B0604020202020204" pitchFamily="34" charset="0"/>
              <a:buChar char="•"/>
            </a:pPr>
            <a:r>
              <a:rPr lang="sv-SE" sz="1600" b="1" i="1" dirty="0">
                <a:solidFill>
                  <a:schemeClr val="bg2"/>
                </a:solidFill>
              </a:rPr>
              <a:t>Svenska</a:t>
            </a:r>
            <a:r>
              <a:rPr lang="sv-SE" sz="1600" dirty="0">
                <a:solidFill>
                  <a:schemeClr val="bg2"/>
                </a:solidFill>
              </a:rPr>
              <a:t> </a:t>
            </a:r>
            <a:r>
              <a:rPr lang="sv-SE" sz="1600" b="1" i="1" dirty="0">
                <a:solidFill>
                  <a:schemeClr val="bg2"/>
                </a:solidFill>
              </a:rPr>
              <a:t>försäkringsföretag</a:t>
            </a:r>
            <a:r>
              <a:rPr lang="sv-SE" sz="1600" dirty="0">
                <a:solidFill>
                  <a:schemeClr val="bg2"/>
                </a:solidFill>
              </a:rPr>
              <a:t> och </a:t>
            </a:r>
            <a:r>
              <a:rPr lang="sv-SE" sz="1600" b="1" i="1" dirty="0">
                <a:solidFill>
                  <a:schemeClr val="bg2"/>
                </a:solidFill>
              </a:rPr>
              <a:t>tjänstepensionsföretag</a:t>
            </a:r>
            <a:r>
              <a:rPr lang="sv-SE" sz="1600" dirty="0">
                <a:solidFill>
                  <a:schemeClr val="bg2"/>
                </a:solidFill>
              </a:rPr>
              <a:t> – utan särskilt tillstånd</a:t>
            </a:r>
          </a:p>
          <a:p>
            <a:pPr marL="285750" indent="-285750">
              <a:lnSpc>
                <a:spcPct val="95000"/>
              </a:lnSpc>
              <a:spcBef>
                <a:spcPts val="1200"/>
              </a:spcBef>
              <a:buFont typeface="Arial" panose="020B0604020202020204" pitchFamily="34" charset="0"/>
              <a:buChar char="•"/>
            </a:pPr>
            <a:r>
              <a:rPr lang="sv-SE" sz="1600" b="1" i="1" dirty="0">
                <a:solidFill>
                  <a:schemeClr val="bg2"/>
                </a:solidFill>
              </a:rPr>
              <a:t>Svenska</a:t>
            </a:r>
            <a:r>
              <a:rPr lang="sv-SE" sz="1600" dirty="0">
                <a:solidFill>
                  <a:schemeClr val="bg2"/>
                </a:solidFill>
              </a:rPr>
              <a:t> </a:t>
            </a:r>
            <a:r>
              <a:rPr lang="sv-SE" sz="1600" b="1" i="1" dirty="0">
                <a:solidFill>
                  <a:schemeClr val="bg2"/>
                </a:solidFill>
              </a:rPr>
              <a:t>försäkringsförmedlare</a:t>
            </a:r>
            <a:r>
              <a:rPr lang="sv-SE" sz="1600" dirty="0">
                <a:solidFill>
                  <a:schemeClr val="bg2"/>
                </a:solidFill>
              </a:rPr>
              <a:t> - efter tillstånd av FI</a:t>
            </a:r>
          </a:p>
          <a:p>
            <a:pPr marL="285750" indent="-285750">
              <a:lnSpc>
                <a:spcPct val="95000"/>
              </a:lnSpc>
              <a:spcBef>
                <a:spcPts val="1200"/>
              </a:spcBef>
              <a:buFont typeface="Arial" panose="020B0604020202020204" pitchFamily="34" charset="0"/>
              <a:buChar char="•"/>
            </a:pPr>
            <a:r>
              <a:rPr lang="sv-SE" sz="1600" b="1" i="1" dirty="0">
                <a:solidFill>
                  <a:schemeClr val="bg2"/>
                </a:solidFill>
              </a:rPr>
              <a:t>Utländska</a:t>
            </a:r>
            <a:r>
              <a:rPr lang="sv-SE" sz="1600" dirty="0">
                <a:solidFill>
                  <a:schemeClr val="bg2"/>
                </a:solidFill>
              </a:rPr>
              <a:t> </a:t>
            </a:r>
            <a:r>
              <a:rPr lang="sv-SE" sz="1600" b="1" i="1" dirty="0">
                <a:solidFill>
                  <a:schemeClr val="bg2"/>
                </a:solidFill>
              </a:rPr>
              <a:t>försäkringsföretag</a:t>
            </a:r>
            <a:r>
              <a:rPr lang="sv-SE" sz="1600" dirty="0">
                <a:solidFill>
                  <a:schemeClr val="bg2"/>
                </a:solidFill>
              </a:rPr>
              <a:t>, </a:t>
            </a:r>
            <a:r>
              <a:rPr lang="sv-SE" sz="1600" b="1" i="1" dirty="0">
                <a:solidFill>
                  <a:schemeClr val="bg2"/>
                </a:solidFill>
              </a:rPr>
              <a:t>tjänstepensionsinstitut</a:t>
            </a:r>
            <a:r>
              <a:rPr lang="sv-SE" sz="1600" dirty="0">
                <a:solidFill>
                  <a:schemeClr val="bg2"/>
                </a:solidFill>
              </a:rPr>
              <a:t> och </a:t>
            </a:r>
            <a:r>
              <a:rPr lang="sv-SE" sz="1600" b="1" i="1" dirty="0">
                <a:solidFill>
                  <a:schemeClr val="bg2"/>
                </a:solidFill>
              </a:rPr>
              <a:t>förmedlare</a:t>
            </a:r>
            <a:r>
              <a:rPr lang="sv-SE" sz="1600" dirty="0">
                <a:solidFill>
                  <a:schemeClr val="bg2"/>
                </a:solidFill>
              </a:rPr>
              <a:t> från </a:t>
            </a:r>
            <a:r>
              <a:rPr lang="sv-SE" sz="1600" b="1" i="1" dirty="0">
                <a:solidFill>
                  <a:schemeClr val="bg2"/>
                </a:solidFill>
              </a:rPr>
              <a:t>EES-området</a:t>
            </a:r>
            <a:r>
              <a:rPr lang="sv-SE" sz="1600" dirty="0">
                <a:solidFill>
                  <a:schemeClr val="bg2"/>
                </a:solidFill>
              </a:rPr>
              <a:t> – efter underrättelse till FI</a:t>
            </a:r>
          </a:p>
          <a:p>
            <a:pPr marL="285750" indent="-285750">
              <a:lnSpc>
                <a:spcPct val="95000"/>
              </a:lnSpc>
              <a:spcBef>
                <a:spcPts val="1200"/>
              </a:spcBef>
              <a:buFont typeface="Arial" panose="020B0604020202020204" pitchFamily="34" charset="0"/>
              <a:buChar char="•"/>
            </a:pPr>
            <a:r>
              <a:rPr lang="sv-SE" sz="1600" b="1" i="1" dirty="0">
                <a:solidFill>
                  <a:schemeClr val="bg2"/>
                </a:solidFill>
              </a:rPr>
              <a:t>Utländska</a:t>
            </a:r>
            <a:r>
              <a:rPr lang="sv-SE" sz="1600" dirty="0">
                <a:solidFill>
                  <a:schemeClr val="bg2"/>
                </a:solidFill>
              </a:rPr>
              <a:t> </a:t>
            </a:r>
            <a:r>
              <a:rPr lang="sv-SE" sz="1600" b="1" i="1" dirty="0">
                <a:solidFill>
                  <a:schemeClr val="bg2"/>
                </a:solidFill>
              </a:rPr>
              <a:t>försäkringsföretag</a:t>
            </a:r>
            <a:r>
              <a:rPr lang="sv-SE" sz="1600" dirty="0">
                <a:solidFill>
                  <a:schemeClr val="bg2"/>
                </a:solidFill>
              </a:rPr>
              <a:t>, </a:t>
            </a:r>
            <a:r>
              <a:rPr lang="sv-SE" sz="1600" b="1" i="1" dirty="0">
                <a:solidFill>
                  <a:schemeClr val="bg2"/>
                </a:solidFill>
              </a:rPr>
              <a:t>tjänstepensionsinstitut</a:t>
            </a:r>
            <a:r>
              <a:rPr lang="sv-SE" sz="1600" dirty="0">
                <a:solidFill>
                  <a:schemeClr val="bg2"/>
                </a:solidFill>
              </a:rPr>
              <a:t> och </a:t>
            </a:r>
            <a:r>
              <a:rPr lang="sv-SE" sz="1600" b="1" i="1" dirty="0">
                <a:solidFill>
                  <a:schemeClr val="bg2"/>
                </a:solidFill>
              </a:rPr>
              <a:t>förmedlare</a:t>
            </a:r>
            <a:r>
              <a:rPr lang="sv-SE" sz="1600" dirty="0">
                <a:solidFill>
                  <a:schemeClr val="bg2"/>
                </a:solidFill>
              </a:rPr>
              <a:t> från </a:t>
            </a:r>
            <a:r>
              <a:rPr lang="sv-SE" sz="1600" b="1" i="1" dirty="0">
                <a:solidFill>
                  <a:schemeClr val="bg2"/>
                </a:solidFill>
              </a:rPr>
              <a:t>tredje</a:t>
            </a:r>
            <a:r>
              <a:rPr lang="sv-SE" sz="1600" dirty="0">
                <a:solidFill>
                  <a:schemeClr val="bg2"/>
                </a:solidFill>
              </a:rPr>
              <a:t> </a:t>
            </a:r>
            <a:r>
              <a:rPr lang="sv-SE" sz="1600" b="1" i="1" dirty="0">
                <a:solidFill>
                  <a:schemeClr val="bg2"/>
                </a:solidFill>
              </a:rPr>
              <a:t>land</a:t>
            </a:r>
            <a:r>
              <a:rPr lang="sv-SE" sz="1600" dirty="0">
                <a:solidFill>
                  <a:schemeClr val="bg2"/>
                </a:solidFill>
              </a:rPr>
              <a:t> –    efter tillstånd från FI</a:t>
            </a:r>
          </a:p>
          <a:p>
            <a:pPr>
              <a:lnSpc>
                <a:spcPct val="95000"/>
              </a:lnSpc>
              <a:spcBef>
                <a:spcPts val="1200"/>
              </a:spcBef>
            </a:pPr>
            <a:endParaRPr lang="sv-SE" sz="1600" dirty="0">
              <a:solidFill>
                <a:schemeClr val="tx2"/>
              </a:solidFill>
            </a:endParaRPr>
          </a:p>
        </p:txBody>
      </p:sp>
    </p:spTree>
    <p:extLst>
      <p:ext uri="{BB962C8B-B14F-4D97-AF65-F5344CB8AC3E}">
        <p14:creationId xmlns:p14="http://schemas.microsoft.com/office/powerpoint/2010/main" val="3499704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6A4E8-5F5D-454F-B2BE-C7F8E4421B4A}"/>
              </a:ext>
            </a:extLst>
          </p:cNvPr>
          <p:cNvSpPr>
            <a:spLocks noGrp="1"/>
          </p:cNvSpPr>
          <p:nvPr>
            <p:ph sz="quarter" idx="13"/>
          </p:nvPr>
        </p:nvSpPr>
        <p:spPr>
          <a:xfrm>
            <a:off x="1721757" y="1943175"/>
            <a:ext cx="8303986" cy="1348921"/>
          </a:xfrm>
          <a:solidFill>
            <a:schemeClr val="accent2"/>
          </a:solidFill>
        </p:spPr>
        <p:txBody>
          <a:bodyPr/>
          <a:lstStyle/>
          <a:p>
            <a:pPr marL="0" indent="0">
              <a:buNone/>
            </a:pPr>
            <a:r>
              <a:rPr lang="sv-SE" i="1" dirty="0"/>
              <a:t>försäkringsdistributör: en försäkringsförmedlare eller ett försäkringsföretag </a:t>
            </a:r>
            <a:r>
              <a:rPr lang="sv-SE" dirty="0"/>
              <a:t>(1 kap 9 § 10 LFD)</a:t>
            </a:r>
          </a:p>
          <a:p>
            <a:pPr marL="0" indent="0">
              <a:buNone/>
            </a:pPr>
            <a:r>
              <a:rPr lang="sv-SE" i="1" dirty="0"/>
              <a:t>Utöver bestämmelserna i denna lag gäller lagen (2018:1219) om försäkringsdistribution för tjänstepensionsföretag. Vid tillämpningen av bestämmelserna i den lagen ska det som sägs om försäkringsföretag avse tjänstepensionsföretag </a:t>
            </a:r>
            <a:r>
              <a:rPr lang="sv-SE" dirty="0"/>
              <a:t>(1 kap 16 § LTF)</a:t>
            </a:r>
          </a:p>
        </p:txBody>
      </p:sp>
      <p:sp>
        <p:nvSpPr>
          <p:cNvPr id="4" name="Date Placeholder 3">
            <a:extLst>
              <a:ext uri="{FF2B5EF4-FFF2-40B4-BE49-F238E27FC236}">
                <a16:creationId xmlns:a16="http://schemas.microsoft.com/office/drawing/2014/main" id="{06F376C3-ABA1-4EBF-9C83-01DE3D6A6D1E}"/>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1EC1E67F-FA56-457C-BA6A-510F83842735}"/>
              </a:ext>
            </a:extLst>
          </p:cNvPr>
          <p:cNvSpPr>
            <a:spLocks noGrp="1"/>
          </p:cNvSpPr>
          <p:nvPr>
            <p:ph type="sldNum" sz="quarter" idx="17"/>
          </p:nvPr>
        </p:nvSpPr>
        <p:spPr/>
        <p:txBody>
          <a:bodyPr/>
          <a:lstStyle/>
          <a:p>
            <a:fld id="{68468C2E-472A-43C3-926E-5A5CF00B7762}" type="slidenum">
              <a:rPr lang="sv-SE" smtClean="0"/>
              <a:pPr/>
              <a:t>26</a:t>
            </a:fld>
            <a:endParaRPr lang="sv-SE" dirty="0"/>
          </a:p>
        </p:txBody>
      </p:sp>
      <p:sp>
        <p:nvSpPr>
          <p:cNvPr id="6" name="Title 5">
            <a:extLst>
              <a:ext uri="{FF2B5EF4-FFF2-40B4-BE49-F238E27FC236}">
                <a16:creationId xmlns:a16="http://schemas.microsoft.com/office/drawing/2014/main" id="{45D5A5AE-387E-4598-B7EC-794988EDC703}"/>
              </a:ext>
            </a:extLst>
          </p:cNvPr>
          <p:cNvSpPr>
            <a:spLocks noGrp="1"/>
          </p:cNvSpPr>
          <p:nvPr>
            <p:ph type="title"/>
          </p:nvPr>
        </p:nvSpPr>
        <p:spPr>
          <a:xfrm>
            <a:off x="1631950" y="864666"/>
            <a:ext cx="8928100" cy="714893"/>
          </a:xfrm>
        </p:spPr>
        <p:txBody>
          <a:bodyPr/>
          <a:lstStyle/>
          <a:p>
            <a:r>
              <a:rPr lang="sv-SE" dirty="0"/>
              <a:t>Vad är en försäkringsdistributör?</a:t>
            </a:r>
          </a:p>
        </p:txBody>
      </p:sp>
      <p:sp>
        <p:nvSpPr>
          <p:cNvPr id="7" name="TextBox 6">
            <a:extLst>
              <a:ext uri="{FF2B5EF4-FFF2-40B4-BE49-F238E27FC236}">
                <a16:creationId xmlns:a16="http://schemas.microsoft.com/office/drawing/2014/main" id="{1276F4A9-2DCF-417A-B1EF-0A252FA4BD5C}"/>
              </a:ext>
            </a:extLst>
          </p:cNvPr>
          <p:cNvSpPr txBox="1"/>
          <p:nvPr/>
        </p:nvSpPr>
        <p:spPr>
          <a:xfrm>
            <a:off x="1681567" y="3655712"/>
            <a:ext cx="3544560" cy="1994392"/>
          </a:xfrm>
          <a:prstGeom prst="rect">
            <a:avLst/>
          </a:prstGeom>
          <a:noFill/>
        </p:spPr>
        <p:txBody>
          <a:bodyPr wrap="none" rtlCol="0">
            <a:spAutoFit/>
          </a:bodyPr>
          <a:lstStyle/>
          <a:p>
            <a:pPr>
              <a:lnSpc>
                <a:spcPct val="95000"/>
              </a:lnSpc>
              <a:spcBef>
                <a:spcPts val="1200"/>
              </a:spcBef>
            </a:pPr>
            <a:r>
              <a:rPr lang="sv-SE" dirty="0">
                <a:solidFill>
                  <a:schemeClr val="bg2"/>
                </a:solidFill>
              </a:rPr>
              <a:t>Försäkringsdistributör är den som är</a:t>
            </a:r>
          </a:p>
          <a:p>
            <a:pPr marL="285750" indent="-285750">
              <a:lnSpc>
                <a:spcPct val="95000"/>
              </a:lnSpc>
              <a:spcBef>
                <a:spcPts val="1200"/>
              </a:spcBef>
              <a:buFont typeface="Arial" panose="020B0604020202020204" pitchFamily="34" charset="0"/>
              <a:buChar char="•"/>
            </a:pPr>
            <a:r>
              <a:rPr lang="sv-SE" b="1" i="1" dirty="0">
                <a:solidFill>
                  <a:schemeClr val="bg2"/>
                </a:solidFill>
              </a:rPr>
              <a:t>försäkringsförmedlare</a:t>
            </a:r>
          </a:p>
          <a:p>
            <a:pPr marL="285750" indent="-285750">
              <a:lnSpc>
                <a:spcPct val="95000"/>
              </a:lnSpc>
              <a:spcBef>
                <a:spcPts val="1200"/>
              </a:spcBef>
              <a:buFont typeface="Arial" panose="020B0604020202020204" pitchFamily="34" charset="0"/>
              <a:buChar char="•"/>
            </a:pPr>
            <a:r>
              <a:rPr lang="sv-SE" b="1" i="1" dirty="0">
                <a:solidFill>
                  <a:schemeClr val="bg2"/>
                </a:solidFill>
              </a:rPr>
              <a:t>försäkringsföretag </a:t>
            </a:r>
            <a:r>
              <a:rPr lang="sv-SE" dirty="0">
                <a:solidFill>
                  <a:schemeClr val="bg2"/>
                </a:solidFill>
              </a:rPr>
              <a:t>eller</a:t>
            </a:r>
          </a:p>
          <a:p>
            <a:pPr marL="285750" indent="-285750">
              <a:lnSpc>
                <a:spcPct val="95000"/>
              </a:lnSpc>
              <a:spcBef>
                <a:spcPts val="1200"/>
              </a:spcBef>
              <a:buFont typeface="Arial" panose="020B0604020202020204" pitchFamily="34" charset="0"/>
              <a:buChar char="•"/>
            </a:pPr>
            <a:r>
              <a:rPr lang="sv-SE" b="1" i="1" dirty="0">
                <a:solidFill>
                  <a:schemeClr val="bg2"/>
                </a:solidFill>
              </a:rPr>
              <a:t>tjänstepensionsföretag</a:t>
            </a:r>
          </a:p>
          <a:p>
            <a:pPr>
              <a:lnSpc>
                <a:spcPct val="95000"/>
              </a:lnSpc>
              <a:spcBef>
                <a:spcPts val="1200"/>
              </a:spcBef>
            </a:pPr>
            <a:endParaRPr lang="sv-SE" sz="1600" dirty="0">
              <a:solidFill>
                <a:schemeClr val="tx2"/>
              </a:solidFill>
            </a:endParaRPr>
          </a:p>
        </p:txBody>
      </p:sp>
    </p:spTree>
    <p:extLst>
      <p:ext uri="{BB962C8B-B14F-4D97-AF65-F5344CB8AC3E}">
        <p14:creationId xmlns:p14="http://schemas.microsoft.com/office/powerpoint/2010/main" val="2107091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BDE0100-E0B0-4A36-9DC1-9DD74C424634}"/>
              </a:ext>
            </a:extLst>
          </p:cNvPr>
          <p:cNvSpPr>
            <a:spLocks noGrp="1"/>
          </p:cNvSpPr>
          <p:nvPr>
            <p:ph type="dt" sz="half" idx="19"/>
          </p:nvPr>
        </p:nvSpPr>
        <p:spPr/>
        <p:txBody>
          <a:bodyPr/>
          <a:lstStyle/>
          <a:p>
            <a:r>
              <a:rPr lang="sv-SE" dirty="0"/>
              <a:t>19 februari 2024</a:t>
            </a:r>
          </a:p>
        </p:txBody>
      </p:sp>
      <p:sp>
        <p:nvSpPr>
          <p:cNvPr id="4" name="Slide Number Placeholder 3">
            <a:extLst>
              <a:ext uri="{FF2B5EF4-FFF2-40B4-BE49-F238E27FC236}">
                <a16:creationId xmlns:a16="http://schemas.microsoft.com/office/drawing/2014/main" id="{1896DE0D-2509-433E-B52A-A876FA20DC03}"/>
              </a:ext>
            </a:extLst>
          </p:cNvPr>
          <p:cNvSpPr>
            <a:spLocks noGrp="1"/>
          </p:cNvSpPr>
          <p:nvPr>
            <p:ph type="sldNum" sz="quarter" idx="21"/>
          </p:nvPr>
        </p:nvSpPr>
        <p:spPr/>
        <p:txBody>
          <a:bodyPr/>
          <a:lstStyle/>
          <a:p>
            <a:fld id="{68468C2E-472A-43C3-926E-5A5CF00B7762}" type="slidenum">
              <a:rPr lang="sv-SE" smtClean="0"/>
              <a:pPr/>
              <a:t>27</a:t>
            </a:fld>
            <a:endParaRPr lang="sv-SE" dirty="0"/>
          </a:p>
        </p:txBody>
      </p:sp>
      <p:sp>
        <p:nvSpPr>
          <p:cNvPr id="5" name="Title 4">
            <a:extLst>
              <a:ext uri="{FF2B5EF4-FFF2-40B4-BE49-F238E27FC236}">
                <a16:creationId xmlns:a16="http://schemas.microsoft.com/office/drawing/2014/main" id="{4290C9D9-4C12-4D1C-980D-70226E4C4DA4}"/>
              </a:ext>
            </a:extLst>
          </p:cNvPr>
          <p:cNvSpPr>
            <a:spLocks noGrp="1"/>
          </p:cNvSpPr>
          <p:nvPr>
            <p:ph type="title"/>
          </p:nvPr>
        </p:nvSpPr>
        <p:spPr/>
        <p:txBody>
          <a:bodyPr>
            <a:normAutofit fontScale="90000"/>
          </a:bodyPr>
          <a:lstStyle/>
          <a:p>
            <a:r>
              <a:rPr lang="sv-SE" dirty="0"/>
              <a:t>Vad är en försäkringsförmedlare?</a:t>
            </a:r>
          </a:p>
        </p:txBody>
      </p:sp>
      <p:sp>
        <p:nvSpPr>
          <p:cNvPr id="7" name="Text Placeholder 6">
            <a:extLst>
              <a:ext uri="{FF2B5EF4-FFF2-40B4-BE49-F238E27FC236}">
                <a16:creationId xmlns:a16="http://schemas.microsoft.com/office/drawing/2014/main" id="{FF341D8A-6719-4074-AE36-A6C9927FB690}"/>
              </a:ext>
            </a:extLst>
          </p:cNvPr>
          <p:cNvSpPr>
            <a:spLocks noGrp="1"/>
          </p:cNvSpPr>
          <p:nvPr>
            <p:ph type="body" sz="quarter" idx="18"/>
          </p:nvPr>
        </p:nvSpPr>
        <p:spPr>
          <a:xfrm>
            <a:off x="974271" y="1941285"/>
            <a:ext cx="5219700" cy="842737"/>
          </a:xfrm>
          <a:solidFill>
            <a:schemeClr val="accent2"/>
          </a:solidFill>
        </p:spPr>
        <p:txBody>
          <a:bodyPr/>
          <a:lstStyle/>
          <a:p>
            <a:pPr marL="0" indent="0">
              <a:buNone/>
            </a:pPr>
            <a:r>
              <a:rPr lang="sv-SE" i="1" dirty="0"/>
              <a:t>Försäkringsförmedlare: en fysisk eller juridisk person, med undantag för försäkringsföretag eller deras anställda, som mot ersättning bedriver försäkringsdistribution </a:t>
            </a:r>
            <a:r>
              <a:rPr lang="sv-SE" sz="1400" dirty="0"/>
              <a:t>(1 kap 9 § 12 LFT)</a:t>
            </a:r>
            <a:endParaRPr lang="sv-SE" dirty="0"/>
          </a:p>
        </p:txBody>
      </p:sp>
      <p:sp>
        <p:nvSpPr>
          <p:cNvPr id="8" name="TextBox 7">
            <a:extLst>
              <a:ext uri="{FF2B5EF4-FFF2-40B4-BE49-F238E27FC236}">
                <a16:creationId xmlns:a16="http://schemas.microsoft.com/office/drawing/2014/main" id="{7262AE37-0E35-459C-B0A2-6D2B6225C580}"/>
              </a:ext>
            </a:extLst>
          </p:cNvPr>
          <p:cNvSpPr txBox="1"/>
          <p:nvPr/>
        </p:nvSpPr>
        <p:spPr>
          <a:xfrm>
            <a:off x="876300" y="2890391"/>
            <a:ext cx="6872394" cy="1077218"/>
          </a:xfrm>
          <a:prstGeom prst="rect">
            <a:avLst/>
          </a:prstGeom>
          <a:noFill/>
        </p:spPr>
        <p:txBody>
          <a:bodyPr wrap="none" rtlCol="0">
            <a:spAutoFit/>
          </a:bodyPr>
          <a:lstStyle/>
          <a:p>
            <a:r>
              <a:rPr lang="sv-SE" sz="1600" dirty="0"/>
              <a:t>Försäkringsförmedlare är </a:t>
            </a:r>
          </a:p>
          <a:p>
            <a:pPr marL="285750" indent="-285750">
              <a:buFont typeface="Arial" panose="020B0604020202020204" pitchFamily="34" charset="0"/>
              <a:buChar char="•"/>
            </a:pPr>
            <a:r>
              <a:rPr lang="sv-SE" sz="1600" dirty="0"/>
              <a:t>en </a:t>
            </a:r>
            <a:r>
              <a:rPr lang="sv-SE" sz="1600" b="1" i="1" dirty="0"/>
              <a:t>fysisk eller juridisk person</a:t>
            </a:r>
            <a:endParaRPr lang="sv-SE" sz="1600" dirty="0"/>
          </a:p>
          <a:p>
            <a:pPr marL="285750" indent="-285750">
              <a:buFont typeface="Arial" panose="020B0604020202020204" pitchFamily="34" charset="0"/>
              <a:buChar char="•"/>
            </a:pPr>
            <a:r>
              <a:rPr lang="sv-SE" sz="1600" dirty="0"/>
              <a:t>som </a:t>
            </a:r>
            <a:r>
              <a:rPr lang="sv-SE" sz="1600" b="1" i="1" dirty="0"/>
              <a:t>bedriver försäkringsdistribution mot ersättning</a:t>
            </a:r>
            <a:r>
              <a:rPr lang="sv-SE" sz="1600" dirty="0"/>
              <a:t>, men </a:t>
            </a:r>
          </a:p>
          <a:p>
            <a:pPr marL="285750" indent="-285750">
              <a:buFont typeface="Arial" panose="020B0604020202020204" pitchFamily="34" charset="0"/>
              <a:buChar char="•"/>
            </a:pPr>
            <a:r>
              <a:rPr lang="sv-SE" sz="1600" b="1" i="1" dirty="0"/>
              <a:t>inte ett försäkringsföretag (eller tjänstepensionsföretag) eller dess anställda</a:t>
            </a:r>
            <a:endParaRPr lang="sv-SE" sz="1600" dirty="0">
              <a:solidFill>
                <a:schemeClr val="tx2"/>
              </a:solidFill>
            </a:endParaRPr>
          </a:p>
        </p:txBody>
      </p:sp>
      <p:pic>
        <p:nvPicPr>
          <p:cNvPr id="14" name="Picture Placeholder 13">
            <a:extLst>
              <a:ext uri="{FF2B5EF4-FFF2-40B4-BE49-F238E27FC236}">
                <a16:creationId xmlns:a16="http://schemas.microsoft.com/office/drawing/2014/main" id="{5A9B823C-C903-49F8-A085-71DC3CB8DCDF}"/>
              </a:ext>
            </a:extLst>
          </p:cNvPr>
          <p:cNvPicPr>
            <a:picLocks noGrp="1" noChangeAspect="1"/>
          </p:cNvPicPr>
          <p:nvPr>
            <p:ph type="pic" sz="quarter" idx="13"/>
          </p:nvPr>
        </p:nvPicPr>
        <p:blipFill>
          <a:blip r:embed="rId2"/>
          <a:srcRect l="29823" r="29823"/>
          <a:stretch>
            <a:fillRect/>
          </a:stretch>
        </p:blipFill>
        <p:spPr/>
      </p:pic>
    </p:spTree>
    <p:extLst>
      <p:ext uri="{BB962C8B-B14F-4D97-AF65-F5344CB8AC3E}">
        <p14:creationId xmlns:p14="http://schemas.microsoft.com/office/powerpoint/2010/main" val="1266064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099E5C-AC97-4967-8B0C-34CF7971B92B}"/>
              </a:ext>
            </a:extLst>
          </p:cNvPr>
          <p:cNvSpPr>
            <a:spLocks noGrp="1"/>
          </p:cNvSpPr>
          <p:nvPr>
            <p:ph sz="quarter" idx="13"/>
          </p:nvPr>
        </p:nvSpPr>
        <p:spPr>
          <a:xfrm>
            <a:off x="1847850" y="830942"/>
            <a:ext cx="8769350" cy="3096079"/>
          </a:xfrm>
          <a:solidFill>
            <a:schemeClr val="accent2"/>
          </a:solidFill>
        </p:spPr>
        <p:txBody>
          <a:bodyPr/>
          <a:lstStyle/>
          <a:p>
            <a:pPr marL="0" indent="0">
              <a:lnSpc>
                <a:spcPct val="95000"/>
              </a:lnSpc>
              <a:buClr>
                <a:schemeClr val="accent1"/>
              </a:buClr>
              <a:buNone/>
            </a:pPr>
            <a:r>
              <a:rPr lang="sv-SE" dirty="0"/>
              <a:t>En svensk försäkringsförmedlare får, med de undantag som föreskrivs i detta kapitel, bedriva försäkringsdistribution endast efter tillstånd av Finansinspektionen </a:t>
            </a:r>
            <a:r>
              <a:rPr lang="sv-SE" sz="1400" dirty="0"/>
              <a:t>(1 kap 9 § 12 LFD)</a:t>
            </a:r>
          </a:p>
          <a:p>
            <a:pPr marL="0" indent="0">
              <a:lnSpc>
                <a:spcPct val="95000"/>
              </a:lnSpc>
              <a:buClr>
                <a:schemeClr val="accent1"/>
              </a:buClr>
              <a:buNone/>
            </a:pPr>
            <a:r>
              <a:rPr lang="sv-SE" dirty="0"/>
              <a:t>Tillstånd för att bedriva försäkringsdistribution får avse</a:t>
            </a:r>
          </a:p>
          <a:p>
            <a:pPr marL="228600" indent="-228600">
              <a:buFont typeface="+mj-lt"/>
              <a:buAutoNum type="arabicPeriod"/>
            </a:pPr>
            <a:r>
              <a:rPr lang="sv-SE" dirty="0"/>
              <a:t>alla slag av försäkringar,</a:t>
            </a:r>
          </a:p>
          <a:p>
            <a:pPr marL="228600" indent="-228600">
              <a:buFont typeface="+mj-lt"/>
              <a:buAutoNum type="arabicPeriod"/>
            </a:pPr>
            <a:r>
              <a:rPr lang="sv-SE" dirty="0"/>
              <a:t>bara livförsäkringar, eller</a:t>
            </a:r>
          </a:p>
          <a:p>
            <a:pPr marL="228600" indent="-228600">
              <a:buFont typeface="+mj-lt"/>
              <a:buAutoNum type="arabicPeriod"/>
            </a:pPr>
            <a:r>
              <a:rPr lang="sv-SE" dirty="0"/>
              <a:t>bara skadeförsäkringar.</a:t>
            </a:r>
          </a:p>
          <a:p>
            <a:pPr marL="0" indent="0">
              <a:lnSpc>
                <a:spcPct val="95000"/>
              </a:lnSpc>
              <a:buClr>
                <a:schemeClr val="accent1"/>
              </a:buClr>
              <a:buNone/>
            </a:pPr>
            <a:r>
              <a:rPr lang="sv-SE" dirty="0"/>
              <a:t>Tillståndet får begränsas till att avse en eller flera försäkringsklasser eller grupper av försäkringar </a:t>
            </a:r>
            <a:r>
              <a:rPr lang="sv-SE" sz="1400" dirty="0"/>
              <a:t>(2 kap 2 § LFD)</a:t>
            </a:r>
          </a:p>
        </p:txBody>
      </p:sp>
      <p:sp>
        <p:nvSpPr>
          <p:cNvPr id="4" name="Date Placeholder 3">
            <a:extLst>
              <a:ext uri="{FF2B5EF4-FFF2-40B4-BE49-F238E27FC236}">
                <a16:creationId xmlns:a16="http://schemas.microsoft.com/office/drawing/2014/main" id="{0FFACA54-6EC9-40BA-BBCA-2C28F477DA0C}"/>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D0287A22-CAD6-48B5-BFCF-D3B3BBFB4EF5}"/>
              </a:ext>
            </a:extLst>
          </p:cNvPr>
          <p:cNvSpPr>
            <a:spLocks noGrp="1"/>
          </p:cNvSpPr>
          <p:nvPr>
            <p:ph type="sldNum" sz="quarter" idx="17"/>
          </p:nvPr>
        </p:nvSpPr>
        <p:spPr/>
        <p:txBody>
          <a:bodyPr/>
          <a:lstStyle/>
          <a:p>
            <a:fld id="{68468C2E-472A-43C3-926E-5A5CF00B7762}" type="slidenum">
              <a:rPr lang="sv-SE" smtClean="0"/>
              <a:pPr/>
              <a:t>28</a:t>
            </a:fld>
            <a:endParaRPr lang="sv-SE" dirty="0"/>
          </a:p>
        </p:txBody>
      </p:sp>
      <p:sp>
        <p:nvSpPr>
          <p:cNvPr id="6" name="Title 5">
            <a:extLst>
              <a:ext uri="{FF2B5EF4-FFF2-40B4-BE49-F238E27FC236}">
                <a16:creationId xmlns:a16="http://schemas.microsoft.com/office/drawing/2014/main" id="{4E75E6F5-E2CF-4D83-A8DD-38C7199C8028}"/>
              </a:ext>
            </a:extLst>
          </p:cNvPr>
          <p:cNvSpPr>
            <a:spLocks noGrp="1"/>
          </p:cNvSpPr>
          <p:nvPr>
            <p:ph type="title"/>
          </p:nvPr>
        </p:nvSpPr>
        <p:spPr>
          <a:xfrm>
            <a:off x="1689100" y="25854"/>
            <a:ext cx="8928100" cy="714893"/>
          </a:xfrm>
        </p:spPr>
        <p:txBody>
          <a:bodyPr/>
          <a:lstStyle/>
          <a:p>
            <a:r>
              <a:rPr lang="sv-SE" dirty="0"/>
              <a:t>Vilka tillstånd krävs för försäkringsdistribution?</a:t>
            </a:r>
          </a:p>
        </p:txBody>
      </p:sp>
      <p:sp>
        <p:nvSpPr>
          <p:cNvPr id="7" name="Content Placeholder 4">
            <a:extLst>
              <a:ext uri="{FF2B5EF4-FFF2-40B4-BE49-F238E27FC236}">
                <a16:creationId xmlns:a16="http://schemas.microsoft.com/office/drawing/2014/main" id="{0C668463-81C1-4120-A52F-773CEAF78D59}"/>
              </a:ext>
            </a:extLst>
          </p:cNvPr>
          <p:cNvSpPr txBox="1">
            <a:spLocks/>
          </p:cNvSpPr>
          <p:nvPr/>
        </p:nvSpPr>
        <p:spPr>
          <a:xfrm>
            <a:off x="1847850" y="4017216"/>
            <a:ext cx="8280000" cy="2562322"/>
          </a:xfrm>
          <a:prstGeom prst="rect">
            <a:avLst/>
          </a:prstGeom>
        </p:spPr>
        <p:txBody>
          <a:bodyPr>
            <a:normAutofit lnSpcReduction="10000"/>
          </a:bodyPr>
          <a:lstStyle>
            <a:lvl1pPr marL="216000" indent="-216000" algn="l" defTabSz="914400" rtl="0" eaLnBrk="1" latinLnBrk="0" hangingPunct="1">
              <a:lnSpc>
                <a:spcPct val="100000"/>
              </a:lnSpc>
              <a:spcBef>
                <a:spcPts val="1200"/>
              </a:spcBef>
              <a:spcAft>
                <a:spcPts val="600"/>
              </a:spcAft>
              <a:buClr>
                <a:schemeClr val="bg2"/>
              </a:buClr>
              <a:buFont typeface="Times New Roman" panose="02020603050405020304" pitchFamily="18" charset="0"/>
              <a:buChar char="−"/>
              <a:defRPr sz="1600" kern="1200">
                <a:solidFill>
                  <a:schemeClr val="bg2"/>
                </a:solidFill>
                <a:latin typeface="+mn-lt"/>
                <a:ea typeface="+mn-ea"/>
                <a:cs typeface="+mn-cs"/>
              </a:defRPr>
            </a:lvl1pPr>
            <a:lvl2pPr marL="612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600" kern="1200">
                <a:solidFill>
                  <a:schemeClr val="bg2"/>
                </a:solidFill>
                <a:latin typeface="+mn-lt"/>
                <a:ea typeface="+mn-ea"/>
                <a:cs typeface="+mn-cs"/>
              </a:defRPr>
            </a:lvl2pPr>
            <a:lvl3pPr marL="1080000" indent="-179388"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3pPr>
            <a:lvl4pPr marL="1440000" indent="-180975" algn="l" defTabSz="962025"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4pPr>
            <a:lvl5pPr marL="1800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Times New Roman" panose="02020603050405020304" pitchFamily="18" charset="0"/>
              <a:buNone/>
            </a:pPr>
            <a:r>
              <a:rPr lang="sv-SE" b="1" i="1" dirty="0"/>
              <a:t>Försäkringsföretag</a:t>
            </a:r>
          </a:p>
          <a:p>
            <a:pPr>
              <a:buFont typeface="Arial" panose="020B0604020202020204" pitchFamily="34" charset="0"/>
              <a:buChar char="•"/>
            </a:pPr>
            <a:r>
              <a:rPr lang="sv-SE" dirty="0"/>
              <a:t>behöver inget särskilt tillstånd för försäkringsdistribution, utöver tillståndet att vara försäkringsföretag</a:t>
            </a:r>
          </a:p>
          <a:p>
            <a:pPr marL="0" indent="0">
              <a:buFont typeface="Times New Roman" panose="02020603050405020304" pitchFamily="18" charset="0"/>
              <a:buNone/>
            </a:pPr>
            <a:r>
              <a:rPr lang="sv-SE" b="1" i="1" dirty="0"/>
              <a:t>Försäkringsförmedlare</a:t>
            </a:r>
          </a:p>
          <a:p>
            <a:pPr>
              <a:buFont typeface="Arial" panose="020B0604020202020204" pitchFamily="34" charset="0"/>
              <a:buChar char="•"/>
            </a:pPr>
            <a:r>
              <a:rPr lang="sv-SE" dirty="0"/>
              <a:t>måste ha tillstånd från FI, men</a:t>
            </a:r>
          </a:p>
          <a:p>
            <a:pPr>
              <a:buFont typeface="Arial" panose="020B0604020202020204" pitchFamily="34" charset="0"/>
              <a:buChar char="•"/>
            </a:pPr>
            <a:r>
              <a:rPr lang="sv-SE" dirty="0"/>
              <a:t>kan begränsa kraven på bl.a. kunskap, kompetens och fortbildning genom att begränsa tillståndet till att avse vissa typer av försäkringar</a:t>
            </a:r>
          </a:p>
        </p:txBody>
      </p:sp>
    </p:spTree>
    <p:extLst>
      <p:ext uri="{BB962C8B-B14F-4D97-AF65-F5344CB8AC3E}">
        <p14:creationId xmlns:p14="http://schemas.microsoft.com/office/powerpoint/2010/main" val="2468231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E5495A-F886-456E-A88B-B55C46F3CF8F}"/>
              </a:ext>
            </a:extLst>
          </p:cNvPr>
          <p:cNvSpPr>
            <a:spLocks noGrp="1"/>
          </p:cNvSpPr>
          <p:nvPr>
            <p:ph sz="quarter" idx="13"/>
          </p:nvPr>
        </p:nvSpPr>
        <p:spPr>
          <a:xfrm>
            <a:off x="1493158" y="871764"/>
            <a:ext cx="8928100" cy="2353129"/>
          </a:xfrm>
          <a:solidFill>
            <a:schemeClr val="accent2"/>
          </a:solidFill>
        </p:spPr>
        <p:txBody>
          <a:bodyPr/>
          <a:lstStyle/>
          <a:p>
            <a:pPr marL="0" indent="0">
              <a:lnSpc>
                <a:spcPct val="95000"/>
              </a:lnSpc>
              <a:buClr>
                <a:schemeClr val="accent1"/>
              </a:buClr>
              <a:buNone/>
            </a:pPr>
            <a:r>
              <a:rPr lang="sv-SE" i="1" dirty="0"/>
              <a:t>Tillstånd för att bedriva försäkringsdistribution får avse</a:t>
            </a:r>
          </a:p>
          <a:p>
            <a:pPr marL="228600" indent="-228600">
              <a:buFont typeface="+mj-lt"/>
              <a:buAutoNum type="arabicPeriod"/>
            </a:pPr>
            <a:r>
              <a:rPr lang="sv-SE" i="1" dirty="0"/>
              <a:t>alla slag av försäkringar,</a:t>
            </a:r>
          </a:p>
          <a:p>
            <a:pPr marL="228600" indent="-228600">
              <a:buFont typeface="+mj-lt"/>
              <a:buAutoNum type="arabicPeriod"/>
            </a:pPr>
            <a:r>
              <a:rPr lang="sv-SE" i="1" dirty="0"/>
              <a:t>bara livförsäkringar, eller</a:t>
            </a:r>
          </a:p>
          <a:p>
            <a:pPr marL="228600" indent="-228600">
              <a:buFont typeface="+mj-lt"/>
              <a:buAutoNum type="arabicPeriod"/>
            </a:pPr>
            <a:r>
              <a:rPr lang="sv-SE" i="1" dirty="0"/>
              <a:t>bara skadeförsäkringar.</a:t>
            </a:r>
          </a:p>
          <a:p>
            <a:pPr marL="0" indent="0">
              <a:lnSpc>
                <a:spcPct val="95000"/>
              </a:lnSpc>
              <a:buClr>
                <a:schemeClr val="accent1"/>
              </a:buClr>
              <a:buNone/>
            </a:pPr>
            <a:r>
              <a:rPr lang="sv-SE" i="1" dirty="0"/>
              <a:t>Tillståndet får begränsas till att avse en eller flera försäkringsklasser eller grupper av försäkringar </a:t>
            </a:r>
            <a:r>
              <a:rPr lang="sv-SE" sz="1400" dirty="0"/>
              <a:t>(2 kap 2 § LFT)</a:t>
            </a:r>
          </a:p>
        </p:txBody>
      </p:sp>
      <p:sp>
        <p:nvSpPr>
          <p:cNvPr id="4" name="Date Placeholder 3">
            <a:extLst>
              <a:ext uri="{FF2B5EF4-FFF2-40B4-BE49-F238E27FC236}">
                <a16:creationId xmlns:a16="http://schemas.microsoft.com/office/drawing/2014/main" id="{7A156D0D-A139-47F1-93DA-A9464D2FC257}"/>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F763C3CB-F078-4892-A1AD-B1D95E9B6DDE}"/>
              </a:ext>
            </a:extLst>
          </p:cNvPr>
          <p:cNvSpPr>
            <a:spLocks noGrp="1"/>
          </p:cNvSpPr>
          <p:nvPr>
            <p:ph type="sldNum" sz="quarter" idx="17"/>
          </p:nvPr>
        </p:nvSpPr>
        <p:spPr/>
        <p:txBody>
          <a:bodyPr/>
          <a:lstStyle/>
          <a:p>
            <a:fld id="{68468C2E-472A-43C3-926E-5A5CF00B7762}" type="slidenum">
              <a:rPr lang="sv-SE" smtClean="0"/>
              <a:pPr/>
              <a:t>29</a:t>
            </a:fld>
            <a:endParaRPr lang="sv-SE" dirty="0"/>
          </a:p>
        </p:txBody>
      </p:sp>
      <p:sp>
        <p:nvSpPr>
          <p:cNvPr id="6" name="Title 5">
            <a:extLst>
              <a:ext uri="{FF2B5EF4-FFF2-40B4-BE49-F238E27FC236}">
                <a16:creationId xmlns:a16="http://schemas.microsoft.com/office/drawing/2014/main" id="{93FD8A85-2908-4C60-8AE3-B89F0B960140}"/>
              </a:ext>
            </a:extLst>
          </p:cNvPr>
          <p:cNvSpPr>
            <a:spLocks noGrp="1"/>
          </p:cNvSpPr>
          <p:nvPr>
            <p:ph type="title"/>
          </p:nvPr>
        </p:nvSpPr>
        <p:spPr>
          <a:xfrm>
            <a:off x="1493158" y="-72685"/>
            <a:ext cx="8928100" cy="714893"/>
          </a:xfrm>
        </p:spPr>
        <p:txBody>
          <a:bodyPr>
            <a:normAutofit/>
          </a:bodyPr>
          <a:lstStyle/>
          <a:p>
            <a:r>
              <a:rPr lang="sv-SE" dirty="0"/>
              <a:t>Tillstånd för försäkringsdistribution kan begränsas</a:t>
            </a:r>
          </a:p>
        </p:txBody>
      </p:sp>
      <p:sp>
        <p:nvSpPr>
          <p:cNvPr id="7" name="Content Placeholder 4">
            <a:extLst>
              <a:ext uri="{FF2B5EF4-FFF2-40B4-BE49-F238E27FC236}">
                <a16:creationId xmlns:a16="http://schemas.microsoft.com/office/drawing/2014/main" id="{67FDB138-3741-4288-998D-E71C896C8BD8}"/>
              </a:ext>
            </a:extLst>
          </p:cNvPr>
          <p:cNvSpPr txBox="1">
            <a:spLocks/>
          </p:cNvSpPr>
          <p:nvPr/>
        </p:nvSpPr>
        <p:spPr>
          <a:xfrm>
            <a:off x="1493158" y="3347061"/>
            <a:ext cx="9072318" cy="3510939"/>
          </a:xfrm>
          <a:prstGeom prst="rect">
            <a:avLst/>
          </a:prstGeom>
        </p:spPr>
        <p:txBody>
          <a:bodyPr>
            <a:normAutofit/>
          </a:bodyPr>
          <a:lstStyle>
            <a:lvl1pPr marL="216000" indent="-216000" algn="l" defTabSz="914400" rtl="0" eaLnBrk="1" latinLnBrk="0" hangingPunct="1">
              <a:lnSpc>
                <a:spcPct val="100000"/>
              </a:lnSpc>
              <a:spcBef>
                <a:spcPts val="1200"/>
              </a:spcBef>
              <a:spcAft>
                <a:spcPts val="600"/>
              </a:spcAft>
              <a:buClr>
                <a:schemeClr val="bg2"/>
              </a:buClr>
              <a:buFont typeface="Times New Roman" panose="02020603050405020304" pitchFamily="18" charset="0"/>
              <a:buChar char="−"/>
              <a:defRPr sz="1600" kern="1200">
                <a:solidFill>
                  <a:schemeClr val="bg2"/>
                </a:solidFill>
                <a:latin typeface="+mn-lt"/>
                <a:ea typeface="+mn-ea"/>
                <a:cs typeface="+mn-cs"/>
              </a:defRPr>
            </a:lvl1pPr>
            <a:lvl2pPr marL="612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600" kern="1200">
                <a:solidFill>
                  <a:schemeClr val="bg2"/>
                </a:solidFill>
                <a:latin typeface="+mn-lt"/>
                <a:ea typeface="+mn-ea"/>
                <a:cs typeface="+mn-cs"/>
              </a:defRPr>
            </a:lvl2pPr>
            <a:lvl3pPr marL="1080000" indent="-179388"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3pPr>
            <a:lvl4pPr marL="1440000" indent="-180975" algn="l" defTabSz="962025"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4pPr>
            <a:lvl5pPr marL="1800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Times New Roman" panose="02020603050405020304" pitchFamily="18" charset="0"/>
              <a:buNone/>
            </a:pPr>
            <a:r>
              <a:rPr lang="sv-SE" b="1" i="1" dirty="0"/>
              <a:t>Försäkringsförmedlare</a:t>
            </a:r>
          </a:p>
          <a:p>
            <a:pPr>
              <a:buFont typeface="Arial" panose="020B0604020202020204" pitchFamily="34" charset="0"/>
              <a:buChar char="•"/>
            </a:pPr>
            <a:r>
              <a:rPr lang="sv-SE" dirty="0"/>
              <a:t>måste ha tillstånd från FI, </a:t>
            </a:r>
            <a:r>
              <a:rPr lang="sv-SE" b="1" i="1" dirty="0"/>
              <a:t>men</a:t>
            </a:r>
          </a:p>
          <a:p>
            <a:pPr>
              <a:buFont typeface="Arial" panose="020B0604020202020204" pitchFamily="34" charset="0"/>
              <a:buChar char="•"/>
            </a:pPr>
            <a:r>
              <a:rPr lang="sv-SE" dirty="0"/>
              <a:t>kan begränsa krav på bl.a. kunskap, kompetens och fortbildning genom att begränsa tillståndet till:</a:t>
            </a:r>
          </a:p>
          <a:p>
            <a:pPr lvl="1">
              <a:buFont typeface="Arial" panose="020B0604020202020204" pitchFamily="34" charset="0"/>
              <a:buChar char="•"/>
            </a:pPr>
            <a:r>
              <a:rPr lang="sv-SE" dirty="0"/>
              <a:t>Endast distribution av vissa slag och klasser av försäkringar</a:t>
            </a:r>
          </a:p>
          <a:p>
            <a:pPr lvl="1">
              <a:buFont typeface="Arial" panose="020B0604020202020204" pitchFamily="34" charset="0"/>
              <a:buChar char="•"/>
            </a:pPr>
            <a:r>
              <a:rPr lang="sv-SE" dirty="0"/>
              <a:t>Endast bedriva försäkringsdistribution som sidoverksamhet – </a:t>
            </a:r>
            <a:r>
              <a:rPr lang="sv-SE" b="1" i="1" dirty="0"/>
              <a:t>sidoverksam försäkringsförmedlare</a:t>
            </a:r>
          </a:p>
          <a:p>
            <a:pPr lvl="1">
              <a:buFont typeface="Arial" panose="020B0604020202020204" pitchFamily="34" charset="0"/>
              <a:buChar char="•"/>
            </a:pPr>
            <a:r>
              <a:rPr lang="sv-SE" dirty="0"/>
              <a:t>Ingå avtal med ett visst försäkringsföretag som övertar ansvaret – </a:t>
            </a:r>
            <a:r>
              <a:rPr lang="sv-SE" b="1" i="1" dirty="0"/>
              <a:t>anknuten försäkringsförmedlare</a:t>
            </a:r>
          </a:p>
          <a:p>
            <a:pPr lvl="1">
              <a:buFont typeface="Arial" panose="020B0604020202020204" pitchFamily="34" charset="0"/>
              <a:buChar char="•"/>
            </a:pPr>
            <a:r>
              <a:rPr lang="sv-SE" dirty="0"/>
              <a:t>Kombination av ovanstående - </a:t>
            </a:r>
            <a:r>
              <a:rPr lang="sv-SE" b="1" i="1" dirty="0"/>
              <a:t>anknuten sidoverksam försäkringsförmedlare</a:t>
            </a:r>
          </a:p>
          <a:p>
            <a:endParaRPr lang="sv-SE" dirty="0"/>
          </a:p>
          <a:p>
            <a:endParaRPr lang="sv-SE" dirty="0"/>
          </a:p>
        </p:txBody>
      </p:sp>
    </p:spTree>
    <p:extLst>
      <p:ext uri="{BB962C8B-B14F-4D97-AF65-F5344CB8AC3E}">
        <p14:creationId xmlns:p14="http://schemas.microsoft.com/office/powerpoint/2010/main" val="1699272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2976D2-1E40-4A9A-8358-FA3A8250E976}"/>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1E3DE5AD-42F5-41D2-9D59-E4A77BCBB3AB}"/>
              </a:ext>
            </a:extLst>
          </p:cNvPr>
          <p:cNvSpPr>
            <a:spLocks noGrp="1"/>
          </p:cNvSpPr>
          <p:nvPr>
            <p:ph type="sldNum" sz="quarter" idx="17"/>
          </p:nvPr>
        </p:nvSpPr>
        <p:spPr/>
        <p:txBody>
          <a:bodyPr/>
          <a:lstStyle/>
          <a:p>
            <a:fld id="{68468C2E-472A-43C3-926E-5A5CF00B7762}" type="slidenum">
              <a:rPr lang="sv-SE" smtClean="0"/>
              <a:pPr/>
              <a:t>3</a:t>
            </a:fld>
            <a:endParaRPr lang="sv-SE" dirty="0"/>
          </a:p>
        </p:txBody>
      </p:sp>
      <p:pic>
        <p:nvPicPr>
          <p:cNvPr id="1026" name="Picture 2">
            <a:extLst>
              <a:ext uri="{FF2B5EF4-FFF2-40B4-BE49-F238E27FC236}">
                <a16:creationId xmlns:a16="http://schemas.microsoft.com/office/drawing/2014/main" id="{76C459FE-C8E5-345D-63E2-9D7630B85A0B}"/>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07324" y="2194560"/>
            <a:ext cx="11233814" cy="3199831"/>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a:extLst>
              <a:ext uri="{FF2B5EF4-FFF2-40B4-BE49-F238E27FC236}">
                <a16:creationId xmlns:a16="http://schemas.microsoft.com/office/drawing/2014/main" id="{D4611592-C359-DF43-064C-AC5A65A5FFB6}"/>
              </a:ext>
            </a:extLst>
          </p:cNvPr>
          <p:cNvSpPr>
            <a:spLocks noGrp="1"/>
          </p:cNvSpPr>
          <p:nvPr>
            <p:ph type="body" sz="quarter" idx="14"/>
          </p:nvPr>
        </p:nvSpPr>
        <p:spPr/>
        <p:txBody>
          <a:bodyPr/>
          <a:lstStyle/>
          <a:p>
            <a:endParaRPr lang="sv-SE"/>
          </a:p>
        </p:txBody>
      </p:sp>
      <p:sp>
        <p:nvSpPr>
          <p:cNvPr id="10" name="Title 9">
            <a:extLst>
              <a:ext uri="{FF2B5EF4-FFF2-40B4-BE49-F238E27FC236}">
                <a16:creationId xmlns:a16="http://schemas.microsoft.com/office/drawing/2014/main" id="{65902A3E-A38C-7DC2-EA54-BAB747FF2FE3}"/>
              </a:ext>
            </a:extLst>
          </p:cNvPr>
          <p:cNvSpPr>
            <a:spLocks noGrp="1"/>
          </p:cNvSpPr>
          <p:nvPr>
            <p:ph type="title"/>
          </p:nvPr>
        </p:nvSpPr>
        <p:spPr/>
        <p:txBody>
          <a:bodyPr/>
          <a:lstStyle/>
          <a:p>
            <a:r>
              <a:rPr lang="sv-SE" dirty="0"/>
              <a:t>LÄSTIPS</a:t>
            </a:r>
          </a:p>
        </p:txBody>
      </p:sp>
    </p:spTree>
    <p:extLst>
      <p:ext uri="{BB962C8B-B14F-4D97-AF65-F5344CB8AC3E}">
        <p14:creationId xmlns:p14="http://schemas.microsoft.com/office/powerpoint/2010/main" val="4001479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278DCF-AEA8-4739-8005-85CB82AD4836}"/>
              </a:ext>
            </a:extLst>
          </p:cNvPr>
          <p:cNvSpPr>
            <a:spLocks noGrp="1"/>
          </p:cNvSpPr>
          <p:nvPr>
            <p:ph sz="quarter" idx="13"/>
          </p:nvPr>
        </p:nvSpPr>
        <p:spPr>
          <a:xfrm>
            <a:off x="1558471" y="1386114"/>
            <a:ext cx="8928100" cy="4679950"/>
          </a:xfrm>
        </p:spPr>
        <p:txBody>
          <a:bodyPr/>
          <a:lstStyle/>
          <a:p>
            <a:pPr marL="0" indent="0">
              <a:buNone/>
            </a:pPr>
            <a:r>
              <a:rPr lang="sv-SE" b="1" dirty="0"/>
              <a:t>Juridisk person:</a:t>
            </a:r>
          </a:p>
          <a:p>
            <a:pPr>
              <a:buFont typeface="Arial" panose="020B0604020202020204" pitchFamily="34" charset="0"/>
              <a:buChar char="•"/>
            </a:pPr>
            <a:r>
              <a:rPr lang="sv-SE" dirty="0"/>
              <a:t>får ej vara i konkurs eller likvidation </a:t>
            </a:r>
          </a:p>
          <a:p>
            <a:pPr>
              <a:buFont typeface="Arial" panose="020B0604020202020204" pitchFamily="34" charset="0"/>
              <a:buChar char="•"/>
            </a:pPr>
            <a:r>
              <a:rPr lang="sv-SE" dirty="0"/>
              <a:t>måste visa att</a:t>
            </a:r>
          </a:p>
          <a:p>
            <a:pPr lvl="1"/>
            <a:r>
              <a:rPr lang="sv-SE" b="1" i="1" dirty="0"/>
              <a:t>ledningen</a:t>
            </a:r>
            <a:r>
              <a:rPr lang="sv-SE" dirty="0"/>
              <a:t> för den juridiska personen</a:t>
            </a:r>
          </a:p>
          <a:p>
            <a:pPr marL="269750" lvl="1" indent="0">
              <a:buNone/>
            </a:pPr>
            <a:r>
              <a:rPr lang="sv-SE" dirty="0"/>
              <a:t>uppfyller vissa lämplighetskrav som avser vandel, insikt, erfarenhet och lämplighet i övrigt</a:t>
            </a:r>
          </a:p>
          <a:p>
            <a:pPr>
              <a:buFont typeface="Arial" panose="020B0604020202020204" pitchFamily="34" charset="0"/>
              <a:buChar char="•"/>
            </a:pPr>
            <a:r>
              <a:rPr lang="sv-SE" dirty="0"/>
              <a:t>måste visa att</a:t>
            </a:r>
          </a:p>
          <a:p>
            <a:pPr lvl="1"/>
            <a:r>
              <a:rPr lang="sv-SE" b="1" i="1" dirty="0"/>
              <a:t>anställda</a:t>
            </a:r>
            <a:r>
              <a:rPr lang="sv-SE" dirty="0"/>
              <a:t> som direkt deltar i distributionen av försäkringar </a:t>
            </a:r>
          </a:p>
          <a:p>
            <a:pPr marL="269750" lvl="1" indent="0">
              <a:buNone/>
            </a:pPr>
            <a:r>
              <a:rPr lang="sv-SE" dirty="0"/>
              <a:t>uppfyller vissa lämplighetskrav som avser vandel, kunskap, kompetens och årlig fortbildning</a:t>
            </a:r>
          </a:p>
          <a:p>
            <a:pPr>
              <a:buFont typeface="Arial" panose="020B0604020202020204" pitchFamily="34" charset="0"/>
              <a:buChar char="•"/>
            </a:pPr>
            <a:r>
              <a:rPr lang="sv-SE" dirty="0"/>
              <a:t>får inte ha eller väntas komma att få nära förbindelser med någon annan som hindrar en effektiv tillsyn över den juridiska personen</a:t>
            </a:r>
          </a:p>
          <a:p>
            <a:pPr marL="0" indent="0">
              <a:buNone/>
            </a:pPr>
            <a:endParaRPr lang="sv-SE" sz="1400" b="1" dirty="0"/>
          </a:p>
          <a:p>
            <a:pPr marL="0" indent="0">
              <a:buNone/>
            </a:pPr>
            <a:endParaRPr lang="sv-SE" dirty="0"/>
          </a:p>
          <a:p>
            <a:endParaRPr lang="sv-SE" dirty="0"/>
          </a:p>
        </p:txBody>
      </p:sp>
      <p:sp>
        <p:nvSpPr>
          <p:cNvPr id="4" name="Date Placeholder 3">
            <a:extLst>
              <a:ext uri="{FF2B5EF4-FFF2-40B4-BE49-F238E27FC236}">
                <a16:creationId xmlns:a16="http://schemas.microsoft.com/office/drawing/2014/main" id="{DCDE5D85-9E09-4639-B25E-3B121FB45468}"/>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2CA36F86-B1CC-434F-BF1D-441FDD445662}"/>
              </a:ext>
            </a:extLst>
          </p:cNvPr>
          <p:cNvSpPr>
            <a:spLocks noGrp="1"/>
          </p:cNvSpPr>
          <p:nvPr>
            <p:ph type="sldNum" sz="quarter" idx="17"/>
          </p:nvPr>
        </p:nvSpPr>
        <p:spPr/>
        <p:txBody>
          <a:bodyPr/>
          <a:lstStyle/>
          <a:p>
            <a:fld id="{68468C2E-472A-43C3-926E-5A5CF00B7762}" type="slidenum">
              <a:rPr lang="sv-SE" smtClean="0"/>
              <a:pPr/>
              <a:t>30</a:t>
            </a:fld>
            <a:endParaRPr lang="sv-SE" dirty="0"/>
          </a:p>
        </p:txBody>
      </p:sp>
      <p:sp>
        <p:nvSpPr>
          <p:cNvPr id="6" name="Title 5">
            <a:extLst>
              <a:ext uri="{FF2B5EF4-FFF2-40B4-BE49-F238E27FC236}">
                <a16:creationId xmlns:a16="http://schemas.microsoft.com/office/drawing/2014/main" id="{70864D58-6555-4BF2-BAF6-87BBF7C2427D}"/>
              </a:ext>
            </a:extLst>
          </p:cNvPr>
          <p:cNvSpPr>
            <a:spLocks noGrp="1"/>
          </p:cNvSpPr>
          <p:nvPr>
            <p:ph type="title"/>
          </p:nvPr>
        </p:nvSpPr>
        <p:spPr>
          <a:xfrm>
            <a:off x="1631256" y="251214"/>
            <a:ext cx="8928100" cy="714893"/>
          </a:xfrm>
        </p:spPr>
        <p:txBody>
          <a:bodyPr>
            <a:normAutofit fontScale="90000"/>
          </a:bodyPr>
          <a:lstStyle/>
          <a:p>
            <a:r>
              <a:rPr lang="sv-SE" dirty="0"/>
              <a:t>Vad krävs för att få tillstånd till försäkringsdistribution?</a:t>
            </a:r>
          </a:p>
        </p:txBody>
      </p:sp>
    </p:spTree>
    <p:extLst>
      <p:ext uri="{BB962C8B-B14F-4D97-AF65-F5344CB8AC3E}">
        <p14:creationId xmlns:p14="http://schemas.microsoft.com/office/powerpoint/2010/main" val="2010127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A5FCE545-8C26-42F3-8EED-676B8374DD46}"/>
              </a:ext>
            </a:extLst>
          </p:cNvPr>
          <p:cNvPicPr>
            <a:picLocks noChangeAspect="1"/>
          </p:cNvPicPr>
          <p:nvPr/>
        </p:nvPicPr>
        <p:blipFill>
          <a:blip r:embed="rId2"/>
          <a:srcRect t="7796" b="7796"/>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88B5D6A5-CD7C-49F1-A20E-193BF016F012}"/>
              </a:ext>
            </a:extLst>
          </p:cNvPr>
          <p:cNvSpPr>
            <a:spLocks noGrp="1"/>
          </p:cNvSpPr>
          <p:nvPr>
            <p:ph type="ctrTitle"/>
          </p:nvPr>
        </p:nvSpPr>
        <p:spPr>
          <a:xfrm>
            <a:off x="706582" y="5428047"/>
            <a:ext cx="10854072" cy="591826"/>
          </a:xfrm>
        </p:spPr>
        <p:txBody>
          <a:bodyPr/>
          <a:lstStyle/>
          <a:p>
            <a:r>
              <a:rPr lang="sv-SE" sz="3200" dirty="0">
                <a:solidFill>
                  <a:schemeClr val="bg1"/>
                </a:solidFill>
              </a:rPr>
              <a:t>VI. ÖVERTRÄDELSEKATALOGEN = </a:t>
            </a:r>
            <a:br>
              <a:rPr lang="sv-SE" sz="3200" dirty="0">
                <a:solidFill>
                  <a:schemeClr val="bg1"/>
                </a:solidFill>
              </a:rPr>
            </a:br>
            <a:r>
              <a:rPr lang="sv-SE" sz="3200" dirty="0">
                <a:solidFill>
                  <a:schemeClr val="bg1"/>
                </a:solidFill>
              </a:rPr>
              <a:t>DE VIKTIGASTE REGLERNA</a:t>
            </a:r>
          </a:p>
        </p:txBody>
      </p:sp>
      <p:sp>
        <p:nvSpPr>
          <p:cNvPr id="4" name="Subtitle 3">
            <a:extLst>
              <a:ext uri="{FF2B5EF4-FFF2-40B4-BE49-F238E27FC236}">
                <a16:creationId xmlns:a16="http://schemas.microsoft.com/office/drawing/2014/main" id="{A99F1CFF-F637-4FC3-85FC-62A203BAA8E2}"/>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18539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278DCF-AEA8-4739-8005-85CB82AD4836}"/>
              </a:ext>
            </a:extLst>
          </p:cNvPr>
          <p:cNvSpPr>
            <a:spLocks noGrp="1"/>
          </p:cNvSpPr>
          <p:nvPr>
            <p:ph sz="quarter" idx="13"/>
          </p:nvPr>
        </p:nvSpPr>
        <p:spPr>
          <a:xfrm>
            <a:off x="1558471" y="1386114"/>
            <a:ext cx="8928100" cy="4679950"/>
          </a:xfrm>
        </p:spPr>
        <p:txBody>
          <a:bodyPr/>
          <a:lstStyle/>
          <a:p>
            <a:pPr>
              <a:buFont typeface="Arial" panose="020B0604020202020204" pitchFamily="34" charset="0"/>
              <a:buChar char="•"/>
            </a:pPr>
            <a:r>
              <a:rPr lang="sv-SE" dirty="0"/>
              <a:t>I artikel 33.1 i IDD finns en förteckning på överträdelser av ledningen i ett distributionsföretag som medlemsstaterna </a:t>
            </a:r>
            <a:r>
              <a:rPr lang="sv-SE" b="1" i="1" dirty="0">
                <a:solidFill>
                  <a:srgbClr val="C00000"/>
                </a:solidFill>
              </a:rPr>
              <a:t>åtminstone </a:t>
            </a:r>
            <a:r>
              <a:rPr lang="sv-SE" dirty="0"/>
              <a:t>måste bestraffa med sanktioner </a:t>
            </a:r>
          </a:p>
          <a:p>
            <a:pPr>
              <a:buFont typeface="Arial" panose="020B0604020202020204" pitchFamily="34" charset="0"/>
              <a:buChar char="•"/>
            </a:pPr>
            <a:r>
              <a:rPr lang="sv-SE" dirty="0"/>
              <a:t>Förteckningen kallas </a:t>
            </a:r>
            <a:r>
              <a:rPr lang="sv-SE" b="1" i="1" dirty="0"/>
              <a:t>Överträdelsekatalogen</a:t>
            </a:r>
          </a:p>
          <a:p>
            <a:pPr>
              <a:buFont typeface="Arial" panose="020B0604020202020204" pitchFamily="34" charset="0"/>
              <a:buChar char="•"/>
            </a:pPr>
            <a:r>
              <a:rPr lang="sv-SE" b="1" dirty="0"/>
              <a:t>Överträdelsekatalogen</a:t>
            </a:r>
            <a:r>
              <a:rPr lang="sv-SE" dirty="0"/>
              <a:t>: </a:t>
            </a:r>
          </a:p>
          <a:p>
            <a:pPr lvl="1">
              <a:buFont typeface="Arial" panose="020B0604020202020204" pitchFamily="34" charset="0"/>
              <a:buChar char="•"/>
            </a:pPr>
            <a:r>
              <a:rPr lang="sv-SE" dirty="0"/>
              <a:t>har genomförts i 9 kap. 3 § LFD </a:t>
            </a:r>
          </a:p>
          <a:p>
            <a:pPr lvl="1">
              <a:buFont typeface="Arial" panose="020B0604020202020204" pitchFamily="34" charset="0"/>
              <a:buChar char="•"/>
            </a:pPr>
            <a:r>
              <a:rPr lang="sv-SE" dirty="0"/>
              <a:t>utgör en </a:t>
            </a:r>
            <a:r>
              <a:rPr lang="sv-SE" i="1" dirty="0"/>
              <a:t>tydlig reglering</a:t>
            </a:r>
            <a:r>
              <a:rPr lang="sv-SE" dirty="0"/>
              <a:t> av vad ledningen i en försäkringsdistributör </a:t>
            </a:r>
            <a:r>
              <a:rPr lang="sv-SE" i="1" dirty="0"/>
              <a:t>har att iaktta</a:t>
            </a:r>
            <a:endParaRPr lang="sv-SE" dirty="0"/>
          </a:p>
          <a:p>
            <a:pPr lvl="1">
              <a:buFont typeface="Arial" panose="020B0604020202020204" pitchFamily="34" charset="0"/>
              <a:buChar char="•"/>
            </a:pPr>
            <a:endParaRPr lang="sv-SE" dirty="0"/>
          </a:p>
          <a:p>
            <a:pPr lvl="1">
              <a:buFont typeface="Arial" panose="020B0604020202020204" pitchFamily="34" charset="0"/>
              <a:buChar char="•"/>
            </a:pPr>
            <a:endParaRPr lang="sv-SE" dirty="0"/>
          </a:p>
          <a:p>
            <a:pPr marL="0" indent="0">
              <a:buNone/>
            </a:pPr>
            <a:endParaRPr lang="sv-SE" sz="1400" b="1" dirty="0"/>
          </a:p>
          <a:p>
            <a:pPr marL="0" indent="0">
              <a:buNone/>
            </a:pPr>
            <a:endParaRPr lang="sv-SE" dirty="0"/>
          </a:p>
          <a:p>
            <a:endParaRPr lang="sv-SE" dirty="0"/>
          </a:p>
        </p:txBody>
      </p:sp>
      <p:sp>
        <p:nvSpPr>
          <p:cNvPr id="4" name="Date Placeholder 3">
            <a:extLst>
              <a:ext uri="{FF2B5EF4-FFF2-40B4-BE49-F238E27FC236}">
                <a16:creationId xmlns:a16="http://schemas.microsoft.com/office/drawing/2014/main" id="{DCDE5D85-9E09-4639-B25E-3B121FB45468}"/>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2CA36F86-B1CC-434F-BF1D-441FDD445662}"/>
              </a:ext>
            </a:extLst>
          </p:cNvPr>
          <p:cNvSpPr>
            <a:spLocks noGrp="1"/>
          </p:cNvSpPr>
          <p:nvPr>
            <p:ph type="sldNum" sz="quarter" idx="17"/>
          </p:nvPr>
        </p:nvSpPr>
        <p:spPr/>
        <p:txBody>
          <a:bodyPr/>
          <a:lstStyle/>
          <a:p>
            <a:fld id="{68468C2E-472A-43C3-926E-5A5CF00B7762}" type="slidenum">
              <a:rPr lang="sv-SE" smtClean="0"/>
              <a:pPr/>
              <a:t>32</a:t>
            </a:fld>
            <a:endParaRPr lang="sv-SE" dirty="0"/>
          </a:p>
        </p:txBody>
      </p:sp>
      <p:sp>
        <p:nvSpPr>
          <p:cNvPr id="6" name="Title 5">
            <a:extLst>
              <a:ext uri="{FF2B5EF4-FFF2-40B4-BE49-F238E27FC236}">
                <a16:creationId xmlns:a16="http://schemas.microsoft.com/office/drawing/2014/main" id="{70864D58-6555-4BF2-BAF6-87BBF7C2427D}"/>
              </a:ext>
            </a:extLst>
          </p:cNvPr>
          <p:cNvSpPr>
            <a:spLocks noGrp="1"/>
          </p:cNvSpPr>
          <p:nvPr>
            <p:ph type="title"/>
          </p:nvPr>
        </p:nvSpPr>
        <p:spPr>
          <a:xfrm>
            <a:off x="1631256" y="251214"/>
            <a:ext cx="8928100" cy="714893"/>
          </a:xfrm>
        </p:spPr>
        <p:txBody>
          <a:bodyPr>
            <a:normAutofit/>
          </a:bodyPr>
          <a:lstStyle/>
          <a:p>
            <a:r>
              <a:rPr lang="sv-SE" dirty="0"/>
              <a:t>ÖVERTRÄDELSEKATALOGEN</a:t>
            </a:r>
          </a:p>
        </p:txBody>
      </p:sp>
    </p:spTree>
    <p:extLst>
      <p:ext uri="{BB962C8B-B14F-4D97-AF65-F5344CB8AC3E}">
        <p14:creationId xmlns:p14="http://schemas.microsoft.com/office/powerpoint/2010/main" val="9281991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581E83B-2447-4C1F-8704-2BE8D430A42B}"/>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90A7C009-7A98-496C-81D9-032F9D1CCB24}"/>
              </a:ext>
            </a:extLst>
          </p:cNvPr>
          <p:cNvSpPr>
            <a:spLocks noGrp="1"/>
          </p:cNvSpPr>
          <p:nvPr>
            <p:ph type="sldNum" sz="quarter" idx="17"/>
          </p:nvPr>
        </p:nvSpPr>
        <p:spPr/>
        <p:txBody>
          <a:bodyPr/>
          <a:lstStyle/>
          <a:p>
            <a:fld id="{68468C2E-472A-43C3-926E-5A5CF00B7762}" type="slidenum">
              <a:rPr lang="sv-SE" smtClean="0"/>
              <a:pPr/>
              <a:t>33</a:t>
            </a:fld>
            <a:endParaRPr lang="sv-SE" dirty="0"/>
          </a:p>
        </p:txBody>
      </p:sp>
      <p:sp>
        <p:nvSpPr>
          <p:cNvPr id="6" name="Title 5">
            <a:extLst>
              <a:ext uri="{FF2B5EF4-FFF2-40B4-BE49-F238E27FC236}">
                <a16:creationId xmlns:a16="http://schemas.microsoft.com/office/drawing/2014/main" id="{5A03A94C-3FD2-4764-9C7F-380246E47966}"/>
              </a:ext>
            </a:extLst>
          </p:cNvPr>
          <p:cNvSpPr>
            <a:spLocks noGrp="1"/>
          </p:cNvSpPr>
          <p:nvPr>
            <p:ph type="title"/>
          </p:nvPr>
        </p:nvSpPr>
        <p:spPr>
          <a:xfrm>
            <a:off x="1631256" y="-74650"/>
            <a:ext cx="8928100" cy="714893"/>
          </a:xfrm>
        </p:spPr>
        <p:txBody>
          <a:bodyPr>
            <a:noAutofit/>
          </a:bodyPr>
          <a:lstStyle/>
          <a:p>
            <a:r>
              <a:rPr lang="sv-SE" sz="2400" dirty="0"/>
              <a:t>Överträdelsekatalogen = De viktigaste reglerna (9 kap. 3 § LFD)</a:t>
            </a:r>
          </a:p>
        </p:txBody>
      </p:sp>
      <p:graphicFrame>
        <p:nvGraphicFramePr>
          <p:cNvPr id="7" name="Content Placeholder 9">
            <a:extLst>
              <a:ext uri="{FF2B5EF4-FFF2-40B4-BE49-F238E27FC236}">
                <a16:creationId xmlns:a16="http://schemas.microsoft.com/office/drawing/2014/main" id="{2C24786F-65AF-4A28-A850-09A3C869D977}"/>
              </a:ext>
            </a:extLst>
          </p:cNvPr>
          <p:cNvGraphicFramePr>
            <a:graphicFrameLocks noGrp="1"/>
          </p:cNvGraphicFramePr>
          <p:nvPr>
            <p:ph sz="quarter" idx="13"/>
            <p:extLst>
              <p:ext uri="{D42A27DB-BD31-4B8C-83A1-F6EECF244321}">
                <p14:modId xmlns:p14="http://schemas.microsoft.com/office/powerpoint/2010/main" val="2735555494"/>
              </p:ext>
            </p:extLst>
          </p:nvPr>
        </p:nvGraphicFramePr>
        <p:xfrm>
          <a:off x="1880731" y="1674883"/>
          <a:ext cx="8280151" cy="3273576"/>
        </p:xfrm>
        <a:graphic>
          <a:graphicData uri="http://schemas.openxmlformats.org/drawingml/2006/table">
            <a:tbl>
              <a:tblPr firstRow="1" bandRow="1">
                <a:tableStyleId>{5C22544A-7EE6-4342-B048-85BDC9FD1C3A}</a:tableStyleId>
              </a:tblPr>
              <a:tblGrid>
                <a:gridCol w="8280151">
                  <a:extLst>
                    <a:ext uri="{9D8B030D-6E8A-4147-A177-3AD203B41FA5}">
                      <a16:colId xmlns:a16="http://schemas.microsoft.com/office/drawing/2014/main" val="20000"/>
                    </a:ext>
                  </a:extLst>
                </a:gridCol>
              </a:tblGrid>
              <a:tr h="810621">
                <a:tc>
                  <a:txBody>
                    <a:bodyPr/>
                    <a:lstStyle/>
                    <a:p>
                      <a:r>
                        <a:rPr lang="sv-SE" sz="1600" b="1" baseline="0" dirty="0">
                          <a:solidFill>
                            <a:schemeClr val="tx1"/>
                          </a:solidFill>
                        </a:rPr>
                        <a:t>Processer för produktgodkännande – POG-kraven</a:t>
                      </a:r>
                    </a:p>
                    <a:p>
                      <a:r>
                        <a:rPr lang="sv-SE" sz="1600" b="0" baseline="0" dirty="0">
                          <a:solidFill>
                            <a:schemeClr val="tx1"/>
                          </a:solidFill>
                        </a:rPr>
                        <a:t>4 kap. 7-11 §§</a:t>
                      </a:r>
                    </a:p>
                  </a:txBody>
                  <a:tcPr>
                    <a:solidFill>
                      <a:schemeClr val="accent2"/>
                    </a:solidFill>
                  </a:tcPr>
                </a:tc>
                <a:extLst>
                  <a:ext uri="{0D108BD9-81ED-4DB2-BD59-A6C34878D82A}">
                    <a16:rowId xmlns:a16="http://schemas.microsoft.com/office/drawing/2014/main" val="10000"/>
                  </a:ext>
                </a:extLst>
              </a:tr>
              <a:tr h="820985">
                <a:tc>
                  <a:txBody>
                    <a:bodyPr/>
                    <a:lstStyle/>
                    <a:p>
                      <a:r>
                        <a:rPr lang="sv-SE" sz="1600" b="1" dirty="0">
                          <a:solidFill>
                            <a:schemeClr val="bg1"/>
                          </a:solidFill>
                        </a:rPr>
                        <a:t>Information</a:t>
                      </a:r>
                      <a:r>
                        <a:rPr lang="sv-SE" sz="1600" b="1" baseline="0" dirty="0">
                          <a:solidFill>
                            <a:schemeClr val="bg1"/>
                          </a:solidFill>
                        </a:rPr>
                        <a:t> och dokumentation</a:t>
                      </a:r>
                    </a:p>
                    <a:p>
                      <a:r>
                        <a:rPr lang="sv-SE" sz="1600" dirty="0">
                          <a:solidFill>
                            <a:srgbClr val="FFFFFF"/>
                          </a:solidFill>
                        </a:rPr>
                        <a:t>5 kap. 1-10, 13-19 och 21 §§</a:t>
                      </a:r>
                    </a:p>
                  </a:txBody>
                  <a:tcPr>
                    <a:solidFill>
                      <a:schemeClr val="accent3"/>
                    </a:solidFill>
                  </a:tcPr>
                </a:tc>
                <a:extLst>
                  <a:ext uri="{0D108BD9-81ED-4DB2-BD59-A6C34878D82A}">
                    <a16:rowId xmlns:a16="http://schemas.microsoft.com/office/drawing/2014/main" val="10001"/>
                  </a:ext>
                </a:extLst>
              </a:tr>
              <a:tr h="820985">
                <a:tc>
                  <a:txBody>
                    <a:bodyPr/>
                    <a:lstStyle/>
                    <a:p>
                      <a:r>
                        <a:rPr lang="sv-SE" sz="1600" b="1" baseline="0" dirty="0"/>
                        <a:t>Uppföranderegler</a:t>
                      </a:r>
                    </a:p>
                    <a:p>
                      <a:r>
                        <a:rPr lang="sv-SE" sz="1600" b="0" dirty="0"/>
                        <a:t>4 kap. 1 § och 5 kap. 11-12 §§</a:t>
                      </a:r>
                    </a:p>
                  </a:txBody>
                  <a:tcPr>
                    <a:solidFill>
                      <a:schemeClr val="accent2"/>
                    </a:solidFill>
                  </a:tcPr>
                </a:tc>
                <a:extLst>
                  <a:ext uri="{0D108BD9-81ED-4DB2-BD59-A6C34878D82A}">
                    <a16:rowId xmlns:a16="http://schemas.microsoft.com/office/drawing/2014/main" val="10002"/>
                  </a:ext>
                </a:extLst>
              </a:tr>
              <a:tr h="820985">
                <a:tc>
                  <a:txBody>
                    <a:bodyPr/>
                    <a:lstStyle/>
                    <a:p>
                      <a:r>
                        <a:rPr lang="sv-SE" sz="1600" b="1" dirty="0">
                          <a:solidFill>
                            <a:schemeClr val="bg1"/>
                          </a:solidFill>
                        </a:rPr>
                        <a:t>Bestämmelser om </a:t>
                      </a:r>
                      <a:r>
                        <a:rPr lang="sv-SE" sz="1600" b="1" dirty="0" err="1">
                          <a:solidFill>
                            <a:schemeClr val="bg1"/>
                          </a:solidFill>
                        </a:rPr>
                        <a:t>korsförsäljning</a:t>
                      </a:r>
                      <a:r>
                        <a:rPr lang="sv-SE" sz="1600" b="1" dirty="0">
                          <a:solidFill>
                            <a:schemeClr val="bg1"/>
                          </a:solidFill>
                        </a:rPr>
                        <a:t> och kopplingsförbehåll</a:t>
                      </a:r>
                    </a:p>
                    <a:p>
                      <a:r>
                        <a:rPr lang="sv-SE" sz="1600" b="0" dirty="0">
                          <a:solidFill>
                            <a:schemeClr val="bg1"/>
                          </a:solidFill>
                        </a:rPr>
                        <a:t>4 kap. 13 §</a:t>
                      </a:r>
                    </a:p>
                  </a:txBody>
                  <a:tcPr>
                    <a:solidFill>
                      <a:schemeClr val="accent3"/>
                    </a:solidFill>
                  </a:tcPr>
                </a:tc>
                <a:extLst>
                  <a:ext uri="{0D108BD9-81ED-4DB2-BD59-A6C34878D82A}">
                    <a16:rowId xmlns:a16="http://schemas.microsoft.com/office/drawing/2014/main" val="595102"/>
                  </a:ext>
                </a:extLst>
              </a:tr>
            </a:tbl>
          </a:graphicData>
        </a:graphic>
      </p:graphicFrame>
      <p:graphicFrame>
        <p:nvGraphicFramePr>
          <p:cNvPr id="2" name="Table 2">
            <a:extLst>
              <a:ext uri="{FF2B5EF4-FFF2-40B4-BE49-F238E27FC236}">
                <a16:creationId xmlns:a16="http://schemas.microsoft.com/office/drawing/2014/main" id="{75C9F552-06D7-C734-380C-832AD8179042}"/>
              </a:ext>
            </a:extLst>
          </p:cNvPr>
          <p:cNvGraphicFramePr>
            <a:graphicFrameLocks noGrp="1"/>
          </p:cNvGraphicFramePr>
          <p:nvPr>
            <p:extLst>
              <p:ext uri="{D42A27DB-BD31-4B8C-83A1-F6EECF244321}">
                <p14:modId xmlns:p14="http://schemas.microsoft.com/office/powerpoint/2010/main" val="484091267"/>
              </p:ext>
            </p:extLst>
          </p:nvPr>
        </p:nvGraphicFramePr>
        <p:xfrm>
          <a:off x="1880732" y="820989"/>
          <a:ext cx="8280150" cy="822960"/>
        </p:xfrm>
        <a:graphic>
          <a:graphicData uri="http://schemas.openxmlformats.org/drawingml/2006/table">
            <a:tbl>
              <a:tblPr firstRow="1" bandRow="1">
                <a:tableStyleId>{5DA37D80-6434-44D0-A028-1B22A696006F}</a:tableStyleId>
              </a:tblPr>
              <a:tblGrid>
                <a:gridCol w="8280150">
                  <a:extLst>
                    <a:ext uri="{9D8B030D-6E8A-4147-A177-3AD203B41FA5}">
                      <a16:colId xmlns:a16="http://schemas.microsoft.com/office/drawing/2014/main" val="1928069974"/>
                    </a:ext>
                  </a:extLst>
                </a:gridCol>
              </a:tblGrid>
              <a:tr h="654618">
                <a:tc>
                  <a:txBody>
                    <a:bodyPr/>
                    <a:lstStyle/>
                    <a:p>
                      <a:r>
                        <a:rPr lang="sv-SE" sz="1600" baseline="0" dirty="0">
                          <a:solidFill>
                            <a:srgbClr val="FFFFFF"/>
                          </a:solidFill>
                        </a:rPr>
                        <a:t>Kontroll av tillstånd, lämplighet, kunskap och kompetens </a:t>
                      </a:r>
                    </a:p>
                    <a:p>
                      <a:r>
                        <a:rPr lang="sv-SE" sz="1600" b="0" baseline="0" dirty="0">
                          <a:solidFill>
                            <a:srgbClr val="FFFFFF"/>
                          </a:solidFill>
                        </a:rPr>
                        <a:t>2 kap. 9-10, 4 kap. 6 § och 9 kap. 3 §</a:t>
                      </a:r>
                    </a:p>
                    <a:p>
                      <a:endParaRPr lang="sv-SE" sz="1600" b="0" baseline="0" dirty="0">
                        <a:solidFill>
                          <a:schemeClr val="bg1"/>
                        </a:solidFill>
                      </a:endParaRPr>
                    </a:p>
                  </a:txBody>
                  <a:tcPr>
                    <a:solidFill>
                      <a:srgbClr val="008A64"/>
                    </a:solidFill>
                  </a:tcPr>
                </a:tc>
                <a:extLst>
                  <a:ext uri="{0D108BD9-81ED-4DB2-BD59-A6C34878D82A}">
                    <a16:rowId xmlns:a16="http://schemas.microsoft.com/office/drawing/2014/main" val="3190384764"/>
                  </a:ext>
                </a:extLst>
              </a:tr>
            </a:tbl>
          </a:graphicData>
        </a:graphic>
      </p:graphicFrame>
      <p:graphicFrame>
        <p:nvGraphicFramePr>
          <p:cNvPr id="8" name="Table 8">
            <a:extLst>
              <a:ext uri="{FF2B5EF4-FFF2-40B4-BE49-F238E27FC236}">
                <a16:creationId xmlns:a16="http://schemas.microsoft.com/office/drawing/2014/main" id="{62F481AE-C383-B22C-1031-20846DB8DEF0}"/>
              </a:ext>
            </a:extLst>
          </p:cNvPr>
          <p:cNvGraphicFramePr>
            <a:graphicFrameLocks noGrp="1"/>
          </p:cNvGraphicFramePr>
          <p:nvPr>
            <p:extLst>
              <p:ext uri="{D42A27DB-BD31-4B8C-83A1-F6EECF244321}">
                <p14:modId xmlns:p14="http://schemas.microsoft.com/office/powerpoint/2010/main" val="3608270570"/>
              </p:ext>
            </p:extLst>
          </p:nvPr>
        </p:nvGraphicFramePr>
        <p:xfrm>
          <a:off x="1903615" y="4967130"/>
          <a:ext cx="8257263" cy="822960"/>
        </p:xfrm>
        <a:graphic>
          <a:graphicData uri="http://schemas.openxmlformats.org/drawingml/2006/table">
            <a:tbl>
              <a:tblPr firstRow="1" bandRow="1">
                <a:tableStyleId>{5DA37D80-6434-44D0-A028-1B22A696006F}</a:tableStyleId>
              </a:tblPr>
              <a:tblGrid>
                <a:gridCol w="8257263">
                  <a:extLst>
                    <a:ext uri="{9D8B030D-6E8A-4147-A177-3AD203B41FA5}">
                      <a16:colId xmlns:a16="http://schemas.microsoft.com/office/drawing/2014/main" val="3891656704"/>
                    </a:ext>
                  </a:extLst>
                </a:gridCol>
              </a:tblGrid>
              <a:tr h="672535">
                <a:tc>
                  <a:txBody>
                    <a:bodyPr/>
                    <a:lstStyle/>
                    <a:p>
                      <a:r>
                        <a:rPr lang="sv-SE" sz="1600" dirty="0"/>
                        <a:t>Ersättning och intressekonflikter</a:t>
                      </a:r>
                    </a:p>
                    <a:p>
                      <a:r>
                        <a:rPr lang="sv-SE" sz="1600" b="0" dirty="0"/>
                        <a:t>4 kap. 3 och 5 §§</a:t>
                      </a:r>
                    </a:p>
                    <a:p>
                      <a:endParaRPr lang="sv-SE" sz="1600" b="0" dirty="0"/>
                    </a:p>
                  </a:txBody>
                  <a:tcPr>
                    <a:solidFill>
                      <a:srgbClr val="C0DDCC"/>
                    </a:solidFill>
                  </a:tcPr>
                </a:tc>
                <a:extLst>
                  <a:ext uri="{0D108BD9-81ED-4DB2-BD59-A6C34878D82A}">
                    <a16:rowId xmlns:a16="http://schemas.microsoft.com/office/drawing/2014/main" val="3418569125"/>
                  </a:ext>
                </a:extLst>
              </a:tr>
            </a:tbl>
          </a:graphicData>
        </a:graphic>
      </p:graphicFrame>
      <p:graphicFrame>
        <p:nvGraphicFramePr>
          <p:cNvPr id="9" name="Table 9">
            <a:extLst>
              <a:ext uri="{FF2B5EF4-FFF2-40B4-BE49-F238E27FC236}">
                <a16:creationId xmlns:a16="http://schemas.microsoft.com/office/drawing/2014/main" id="{249D9B78-F6D9-3429-DA23-956EEE09CA7B}"/>
              </a:ext>
            </a:extLst>
          </p:cNvPr>
          <p:cNvGraphicFramePr>
            <a:graphicFrameLocks noGrp="1"/>
          </p:cNvGraphicFramePr>
          <p:nvPr>
            <p:extLst>
              <p:ext uri="{D42A27DB-BD31-4B8C-83A1-F6EECF244321}">
                <p14:modId xmlns:p14="http://schemas.microsoft.com/office/powerpoint/2010/main" val="4127356545"/>
              </p:ext>
            </p:extLst>
          </p:nvPr>
        </p:nvGraphicFramePr>
        <p:xfrm>
          <a:off x="1880729" y="5620501"/>
          <a:ext cx="8280149" cy="853440"/>
        </p:xfrm>
        <a:graphic>
          <a:graphicData uri="http://schemas.openxmlformats.org/drawingml/2006/table">
            <a:tbl>
              <a:tblPr firstRow="1" bandRow="1">
                <a:tableStyleId>{5DA37D80-6434-44D0-A028-1B22A696006F}</a:tableStyleId>
              </a:tblPr>
              <a:tblGrid>
                <a:gridCol w="8280149">
                  <a:extLst>
                    <a:ext uri="{9D8B030D-6E8A-4147-A177-3AD203B41FA5}">
                      <a16:colId xmlns:a16="http://schemas.microsoft.com/office/drawing/2014/main" val="3643395050"/>
                    </a:ext>
                  </a:extLst>
                </a:gridCol>
              </a:tblGrid>
              <a:tr h="370840">
                <a:tc>
                  <a:txBody>
                    <a:bodyPr/>
                    <a:lstStyle/>
                    <a:p>
                      <a:r>
                        <a:rPr lang="sv-SE" sz="1600" dirty="0">
                          <a:solidFill>
                            <a:srgbClr val="FFFFFF"/>
                          </a:solidFill>
                        </a:rPr>
                        <a:t>Särskilda krav för investeringsprodukter och vissa pensionsförsäkringar </a:t>
                      </a:r>
                    </a:p>
                    <a:p>
                      <a:r>
                        <a:rPr lang="sv-SE" sz="1600" b="0" dirty="0">
                          <a:solidFill>
                            <a:srgbClr val="FFFFFF"/>
                          </a:solidFill>
                        </a:rPr>
                        <a:t>6 kap. 1-6 och 8-15 §§ samt 7 kap. 1 §</a:t>
                      </a:r>
                    </a:p>
                    <a:p>
                      <a:endParaRPr lang="sv-SE" dirty="0"/>
                    </a:p>
                  </a:txBody>
                  <a:tcPr>
                    <a:solidFill>
                      <a:srgbClr val="008A64"/>
                    </a:solidFill>
                  </a:tcPr>
                </a:tc>
                <a:extLst>
                  <a:ext uri="{0D108BD9-81ED-4DB2-BD59-A6C34878D82A}">
                    <a16:rowId xmlns:a16="http://schemas.microsoft.com/office/drawing/2014/main" val="2894251630"/>
                  </a:ext>
                </a:extLst>
              </a:tr>
            </a:tbl>
          </a:graphicData>
        </a:graphic>
      </p:graphicFrame>
    </p:spTree>
    <p:extLst>
      <p:ext uri="{BB962C8B-B14F-4D97-AF65-F5344CB8AC3E}">
        <p14:creationId xmlns:p14="http://schemas.microsoft.com/office/powerpoint/2010/main" val="5028035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A5FCE545-8C26-42F3-8EED-676B8374DD46}"/>
              </a:ext>
            </a:extLst>
          </p:cNvPr>
          <p:cNvPicPr>
            <a:picLocks noChangeAspect="1"/>
          </p:cNvPicPr>
          <p:nvPr/>
        </p:nvPicPr>
        <p:blipFill>
          <a:blip r:embed="rId2"/>
          <a:srcRect t="7796" b="7796"/>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88B5D6A5-CD7C-49F1-A20E-193BF016F012}"/>
              </a:ext>
            </a:extLst>
          </p:cNvPr>
          <p:cNvSpPr>
            <a:spLocks noGrp="1"/>
          </p:cNvSpPr>
          <p:nvPr>
            <p:ph type="ctrTitle"/>
          </p:nvPr>
        </p:nvSpPr>
        <p:spPr>
          <a:xfrm>
            <a:off x="556532" y="5012406"/>
            <a:ext cx="11078936" cy="591826"/>
          </a:xfrm>
        </p:spPr>
        <p:txBody>
          <a:bodyPr/>
          <a:lstStyle/>
          <a:p>
            <a:r>
              <a:rPr lang="sv-SE" sz="3200" dirty="0">
                <a:solidFill>
                  <a:schemeClr val="bg1"/>
                </a:solidFill>
              </a:rPr>
              <a:t>VII. </a:t>
            </a:r>
            <a:r>
              <a:rPr lang="sv-SE" sz="3200" cap="all" dirty="0">
                <a:solidFill>
                  <a:srgbClr val="FFFFFF"/>
                </a:solidFill>
              </a:rPr>
              <a:t>Kontroll av tillstånd, lämplighet,        kunskap och kompetens </a:t>
            </a:r>
            <a:br>
              <a:rPr lang="sv-SE" sz="3200" cap="all" dirty="0">
                <a:solidFill>
                  <a:srgbClr val="FFFFFF"/>
                </a:solidFill>
              </a:rPr>
            </a:br>
            <a:br>
              <a:rPr lang="sv-SE" sz="2400" b="0" baseline="0" dirty="0">
                <a:solidFill>
                  <a:srgbClr val="FFFFFF"/>
                </a:solidFill>
              </a:rPr>
            </a:br>
            <a:br>
              <a:rPr lang="sv-SE" sz="3200" baseline="0" dirty="0">
                <a:solidFill>
                  <a:srgbClr val="FFFFFF"/>
                </a:solidFill>
              </a:rPr>
            </a:br>
            <a:endParaRPr lang="sv-SE" sz="3200" dirty="0">
              <a:solidFill>
                <a:schemeClr val="bg1"/>
              </a:solidFill>
            </a:endParaRPr>
          </a:p>
        </p:txBody>
      </p:sp>
      <p:sp>
        <p:nvSpPr>
          <p:cNvPr id="4" name="Subtitle 3">
            <a:extLst>
              <a:ext uri="{FF2B5EF4-FFF2-40B4-BE49-F238E27FC236}">
                <a16:creationId xmlns:a16="http://schemas.microsoft.com/office/drawing/2014/main" id="{A99F1CFF-F637-4FC3-85FC-62A203BAA8E2}"/>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316664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5D7608-F7B3-4A2A-B65E-69EFCE12FDCC}"/>
              </a:ext>
            </a:extLst>
          </p:cNvPr>
          <p:cNvSpPr>
            <a:spLocks noGrp="1"/>
          </p:cNvSpPr>
          <p:nvPr>
            <p:ph sz="quarter" idx="13"/>
          </p:nvPr>
        </p:nvSpPr>
        <p:spPr>
          <a:xfrm>
            <a:off x="2211185" y="1369786"/>
            <a:ext cx="9252066" cy="5994400"/>
          </a:xfrm>
        </p:spPr>
        <p:txBody>
          <a:bodyPr/>
          <a:lstStyle/>
          <a:p>
            <a:pPr>
              <a:buFont typeface="Arial" panose="020B0604020202020204" pitchFamily="34" charset="0"/>
              <a:buChar char="•"/>
            </a:pPr>
            <a:r>
              <a:rPr lang="sv-SE" dirty="0"/>
              <a:t>Ett försäkringsföretag ska kontrollera:</a:t>
            </a:r>
          </a:p>
          <a:p>
            <a:pPr lvl="1">
              <a:buFont typeface="Arial" panose="020B0604020202020204" pitchFamily="34" charset="0"/>
              <a:buChar char="•"/>
            </a:pPr>
            <a:r>
              <a:rPr lang="sv-SE" dirty="0"/>
              <a:t>Att </a:t>
            </a:r>
            <a:r>
              <a:rPr lang="sv-SE" b="1" i="1" dirty="0">
                <a:solidFill>
                  <a:srgbClr val="C00000"/>
                </a:solidFill>
              </a:rPr>
              <a:t>anställda</a:t>
            </a:r>
            <a:r>
              <a:rPr lang="sv-SE" dirty="0"/>
              <a:t> uppfyller krav på vandel, kunskap, kompetens och årlig fortbildning (2 kap. 9 §)</a:t>
            </a:r>
          </a:p>
          <a:p>
            <a:pPr lvl="1">
              <a:buFont typeface="Arial" panose="020B0604020202020204" pitchFamily="34" charset="0"/>
              <a:buChar char="•"/>
            </a:pPr>
            <a:r>
              <a:rPr lang="sv-SE" dirty="0"/>
              <a:t>Att </a:t>
            </a:r>
            <a:r>
              <a:rPr lang="sv-SE" b="1" i="1" dirty="0">
                <a:solidFill>
                  <a:srgbClr val="C00000"/>
                </a:solidFill>
              </a:rPr>
              <a:t>ledningen</a:t>
            </a:r>
            <a:r>
              <a:rPr lang="sv-SE" dirty="0">
                <a:solidFill>
                  <a:srgbClr val="C00000"/>
                </a:solidFill>
              </a:rPr>
              <a:t> </a:t>
            </a:r>
            <a:r>
              <a:rPr lang="sv-SE" dirty="0"/>
              <a:t>uppfyller krav på vandel, insikt, erfarenhet och lämplighet i övrigt (2 kap. 10 §)</a:t>
            </a:r>
          </a:p>
          <a:p>
            <a:pPr lvl="1">
              <a:buFont typeface="Arial" panose="020B0604020202020204" pitchFamily="34" charset="0"/>
              <a:buChar char="•"/>
            </a:pPr>
            <a:r>
              <a:rPr lang="sv-SE" dirty="0"/>
              <a:t>Att försäkringsföretaget inte använder </a:t>
            </a:r>
            <a:r>
              <a:rPr lang="sv-SE" b="1" i="1" dirty="0">
                <a:solidFill>
                  <a:srgbClr val="C00000"/>
                </a:solidFill>
              </a:rPr>
              <a:t>ett annat företag </a:t>
            </a:r>
            <a:r>
              <a:rPr lang="sv-SE" dirty="0"/>
              <a:t>för distribution som inte har rätt att bedriva försäkringsdistribution (9 kap. 3 §)</a:t>
            </a:r>
          </a:p>
          <a:p>
            <a:pPr>
              <a:buFont typeface="Arial" panose="020B0604020202020204" pitchFamily="34" charset="0"/>
              <a:buChar char="•"/>
            </a:pPr>
            <a:r>
              <a:rPr lang="sv-SE" dirty="0"/>
              <a:t>För att uppfylla kravet på kontroll måste försäkringsföretaget ha </a:t>
            </a:r>
            <a:r>
              <a:rPr lang="sv-SE" b="1" i="1" dirty="0">
                <a:solidFill>
                  <a:srgbClr val="C00000"/>
                </a:solidFill>
              </a:rPr>
              <a:t>rutiner och riktlinjer </a:t>
            </a:r>
            <a:r>
              <a:rPr lang="sv-SE" dirty="0"/>
              <a:t>för kontroll (4 kap. 6 §)</a:t>
            </a:r>
          </a:p>
          <a:p>
            <a:pPr>
              <a:buFont typeface="Arial" panose="020B0604020202020204" pitchFamily="34" charset="0"/>
              <a:buChar char="•"/>
            </a:pPr>
            <a:endParaRPr lang="sv-SE" sz="1400" dirty="0"/>
          </a:p>
        </p:txBody>
      </p:sp>
      <p:sp>
        <p:nvSpPr>
          <p:cNvPr id="4" name="Date Placeholder 3">
            <a:extLst>
              <a:ext uri="{FF2B5EF4-FFF2-40B4-BE49-F238E27FC236}">
                <a16:creationId xmlns:a16="http://schemas.microsoft.com/office/drawing/2014/main" id="{AD49569B-9CA9-4CFD-A367-BFDF084C740D}"/>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EA7802F0-2E9B-40D8-BB2E-44D9A68B95AD}"/>
              </a:ext>
            </a:extLst>
          </p:cNvPr>
          <p:cNvSpPr>
            <a:spLocks noGrp="1"/>
          </p:cNvSpPr>
          <p:nvPr>
            <p:ph type="sldNum" sz="quarter" idx="17"/>
          </p:nvPr>
        </p:nvSpPr>
        <p:spPr/>
        <p:txBody>
          <a:bodyPr/>
          <a:lstStyle/>
          <a:p>
            <a:fld id="{68468C2E-472A-43C3-926E-5A5CF00B7762}" type="slidenum">
              <a:rPr lang="sv-SE" smtClean="0"/>
              <a:pPr/>
              <a:t>35</a:t>
            </a:fld>
            <a:endParaRPr lang="sv-SE" dirty="0"/>
          </a:p>
        </p:txBody>
      </p:sp>
      <p:sp>
        <p:nvSpPr>
          <p:cNvPr id="6" name="Title 5">
            <a:extLst>
              <a:ext uri="{FF2B5EF4-FFF2-40B4-BE49-F238E27FC236}">
                <a16:creationId xmlns:a16="http://schemas.microsoft.com/office/drawing/2014/main" id="{0DE1B55B-6FE8-435A-9394-695459433A9D}"/>
              </a:ext>
            </a:extLst>
          </p:cNvPr>
          <p:cNvSpPr>
            <a:spLocks noGrp="1"/>
          </p:cNvSpPr>
          <p:nvPr>
            <p:ph type="title"/>
          </p:nvPr>
        </p:nvSpPr>
        <p:spPr>
          <a:xfrm>
            <a:off x="176893" y="734754"/>
            <a:ext cx="11838214" cy="714893"/>
          </a:xfrm>
        </p:spPr>
        <p:txBody>
          <a:bodyPr>
            <a:noAutofit/>
          </a:bodyPr>
          <a:lstStyle/>
          <a:p>
            <a:r>
              <a:rPr lang="sv-SE" sz="2400" dirty="0"/>
              <a:t>Vad ska ett försäkringsföretag kontrollera?</a:t>
            </a:r>
            <a:br>
              <a:rPr lang="sv-SE" sz="2400" dirty="0"/>
            </a:br>
            <a:endParaRPr lang="sv-SE" sz="2400" dirty="0">
              <a:solidFill>
                <a:srgbClr val="FF0000"/>
              </a:solidFill>
            </a:endParaRPr>
          </a:p>
        </p:txBody>
      </p:sp>
    </p:spTree>
    <p:extLst>
      <p:ext uri="{BB962C8B-B14F-4D97-AF65-F5344CB8AC3E}">
        <p14:creationId xmlns:p14="http://schemas.microsoft.com/office/powerpoint/2010/main" val="7471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5D7608-F7B3-4A2A-B65E-69EFCE12FDCC}"/>
              </a:ext>
            </a:extLst>
          </p:cNvPr>
          <p:cNvSpPr>
            <a:spLocks noGrp="1"/>
          </p:cNvSpPr>
          <p:nvPr>
            <p:ph sz="quarter" idx="13"/>
          </p:nvPr>
        </p:nvSpPr>
        <p:spPr>
          <a:xfrm>
            <a:off x="2296193" y="1369786"/>
            <a:ext cx="8638721" cy="5994400"/>
          </a:xfrm>
        </p:spPr>
        <p:txBody>
          <a:bodyPr/>
          <a:lstStyle/>
          <a:p>
            <a:pPr>
              <a:buFont typeface="Arial" panose="020B0604020202020204" pitchFamily="34" charset="0"/>
              <a:buChar char="•"/>
            </a:pPr>
            <a:r>
              <a:rPr lang="sv-SE" sz="1400" dirty="0"/>
              <a:t>Får ej vara underårig, i konkurs eller likvidation, ha näringsförbud eller förvaltare eller förekomma i belastningsregistret</a:t>
            </a:r>
          </a:p>
          <a:p>
            <a:pPr>
              <a:buFont typeface="Arial" panose="020B0604020202020204" pitchFamily="34" charset="0"/>
              <a:buChar char="•"/>
            </a:pPr>
            <a:r>
              <a:rPr lang="sv-SE" sz="1400" dirty="0"/>
              <a:t>Ska ha visat ekonomisk skötsamhet</a:t>
            </a:r>
          </a:p>
          <a:p>
            <a:pPr lvl="1"/>
            <a:r>
              <a:rPr lang="sv-SE" sz="1400" dirty="0"/>
              <a:t>Ej skulder hos Kronofogden över 100 000 kronor</a:t>
            </a:r>
          </a:p>
          <a:p>
            <a:pPr lvl="1"/>
            <a:r>
              <a:rPr lang="sv-SE" sz="1400" dirty="0"/>
              <a:t>Ej under senaste fem åren ha deltagit i försäkringsförmedling vars tillstånd återkallats</a:t>
            </a:r>
          </a:p>
          <a:p>
            <a:pPr>
              <a:buFont typeface="Arial" panose="020B0604020202020204" pitchFamily="34" charset="0"/>
              <a:buChar char="•"/>
            </a:pPr>
            <a:r>
              <a:rPr lang="sv-SE" sz="1400" dirty="0"/>
              <a:t>Ska ha kunskap och kompetens </a:t>
            </a:r>
          </a:p>
          <a:p>
            <a:pPr lvl="1">
              <a:buFont typeface="Courier New" panose="02070309020205020404" pitchFamily="49" charset="0"/>
              <a:buChar char="o"/>
            </a:pPr>
            <a:r>
              <a:rPr lang="sv-SE" sz="1400" dirty="0"/>
              <a:t>Lämplig kunskap och kompetens för den verksamhet som ska bedrivas</a:t>
            </a:r>
          </a:p>
          <a:p>
            <a:pPr lvl="1">
              <a:buFont typeface="Courier New" panose="02070309020205020404" pitchFamily="49" charset="0"/>
              <a:buChar char="o"/>
            </a:pPr>
            <a:r>
              <a:rPr lang="sv-SE" sz="1400" dirty="0"/>
              <a:t>Kunskapstest och uppföljande test årligen </a:t>
            </a:r>
          </a:p>
          <a:p>
            <a:pPr lvl="1">
              <a:buFont typeface="Courier New" panose="02070309020205020404" pitchFamily="49" charset="0"/>
              <a:buChar char="o"/>
            </a:pPr>
            <a:r>
              <a:rPr lang="sv-SE" sz="1400" dirty="0"/>
              <a:t>Fortbildning om 15 timmar årligen </a:t>
            </a:r>
          </a:p>
          <a:p>
            <a:pPr lvl="1">
              <a:buFont typeface="Courier New" panose="02070309020205020404" pitchFamily="49" charset="0"/>
              <a:buChar char="o"/>
            </a:pPr>
            <a:r>
              <a:rPr lang="sv-SE" sz="1400" dirty="0"/>
              <a:t>Interna Riktlinjer </a:t>
            </a:r>
          </a:p>
          <a:p>
            <a:pPr marL="269750" lvl="1" indent="0">
              <a:lnSpc>
                <a:spcPct val="150000"/>
              </a:lnSpc>
              <a:buNone/>
            </a:pPr>
            <a:r>
              <a:rPr lang="sv-SE" sz="1400" dirty="0"/>
              <a:t>(2 kap 9 § LFD och 3 kap. 2 § FFFS 2018:10)</a:t>
            </a:r>
          </a:p>
          <a:p>
            <a:pPr marL="0" lvl="1" indent="0">
              <a:buNone/>
            </a:pPr>
            <a:r>
              <a:rPr lang="sv-SE" sz="1400" dirty="0"/>
              <a:t>Frivilligt:</a:t>
            </a:r>
          </a:p>
          <a:p>
            <a:pPr>
              <a:buFont typeface="Arial" panose="020B0604020202020204" pitchFamily="34" charset="0"/>
              <a:buChar char="•"/>
            </a:pPr>
            <a:r>
              <a:rPr lang="sv-SE" sz="1400" dirty="0" err="1"/>
              <a:t>InsureSec</a:t>
            </a:r>
            <a:r>
              <a:rPr lang="sv-SE" sz="1400" dirty="0"/>
              <a:t> </a:t>
            </a:r>
            <a:r>
              <a:rPr lang="sv-SE" sz="1400" b="1" i="1" dirty="0"/>
              <a:t>certifierar</a:t>
            </a:r>
            <a:r>
              <a:rPr lang="sv-SE" sz="1400" dirty="0"/>
              <a:t> anställda i försäkringsföretag</a:t>
            </a:r>
          </a:p>
          <a:p>
            <a:pPr marL="0" indent="0">
              <a:buNone/>
            </a:pPr>
            <a:r>
              <a:rPr lang="sv-SE" sz="1400" dirty="0"/>
              <a:t>I de flesta fall nödvändigt:</a:t>
            </a:r>
          </a:p>
          <a:p>
            <a:pPr>
              <a:buFont typeface="Arial" panose="020B0604020202020204" pitchFamily="34" charset="0"/>
              <a:buChar char="•"/>
            </a:pPr>
            <a:r>
              <a:rPr lang="sv-SE" sz="1400" dirty="0" err="1"/>
              <a:t>InsureSec</a:t>
            </a:r>
            <a:r>
              <a:rPr lang="sv-SE" sz="1400" dirty="0"/>
              <a:t> </a:t>
            </a:r>
            <a:r>
              <a:rPr lang="sv-SE" sz="1400" b="1" i="1" dirty="0"/>
              <a:t>licensierar</a:t>
            </a:r>
            <a:r>
              <a:rPr lang="sv-SE" sz="1400" dirty="0"/>
              <a:t> försäkringsförmedlare</a:t>
            </a:r>
          </a:p>
        </p:txBody>
      </p:sp>
      <p:sp>
        <p:nvSpPr>
          <p:cNvPr id="4" name="Date Placeholder 3">
            <a:extLst>
              <a:ext uri="{FF2B5EF4-FFF2-40B4-BE49-F238E27FC236}">
                <a16:creationId xmlns:a16="http://schemas.microsoft.com/office/drawing/2014/main" id="{AD49569B-9CA9-4CFD-A367-BFDF084C740D}"/>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EA7802F0-2E9B-40D8-BB2E-44D9A68B95AD}"/>
              </a:ext>
            </a:extLst>
          </p:cNvPr>
          <p:cNvSpPr>
            <a:spLocks noGrp="1"/>
          </p:cNvSpPr>
          <p:nvPr>
            <p:ph type="sldNum" sz="quarter" idx="17"/>
          </p:nvPr>
        </p:nvSpPr>
        <p:spPr/>
        <p:txBody>
          <a:bodyPr/>
          <a:lstStyle/>
          <a:p>
            <a:fld id="{68468C2E-472A-43C3-926E-5A5CF00B7762}" type="slidenum">
              <a:rPr lang="sv-SE" smtClean="0"/>
              <a:pPr/>
              <a:t>36</a:t>
            </a:fld>
            <a:endParaRPr lang="sv-SE" dirty="0"/>
          </a:p>
        </p:txBody>
      </p:sp>
      <p:sp>
        <p:nvSpPr>
          <p:cNvPr id="6" name="Title 5">
            <a:extLst>
              <a:ext uri="{FF2B5EF4-FFF2-40B4-BE49-F238E27FC236}">
                <a16:creationId xmlns:a16="http://schemas.microsoft.com/office/drawing/2014/main" id="{0DE1B55B-6FE8-435A-9394-695459433A9D}"/>
              </a:ext>
            </a:extLst>
          </p:cNvPr>
          <p:cNvSpPr>
            <a:spLocks noGrp="1"/>
          </p:cNvSpPr>
          <p:nvPr>
            <p:ph type="title"/>
          </p:nvPr>
        </p:nvSpPr>
        <p:spPr>
          <a:xfrm>
            <a:off x="122465" y="377307"/>
            <a:ext cx="11838214" cy="714893"/>
          </a:xfrm>
        </p:spPr>
        <p:txBody>
          <a:bodyPr>
            <a:noAutofit/>
          </a:bodyPr>
          <a:lstStyle/>
          <a:p>
            <a:r>
              <a:rPr lang="sv-SE" sz="2400" dirty="0"/>
              <a:t>Vilka krav ställs på anställda som ska arbeta med försäkringsdistribution?</a:t>
            </a:r>
            <a:br>
              <a:rPr lang="sv-SE" sz="2400" dirty="0"/>
            </a:br>
            <a:r>
              <a:rPr lang="sv-SE" sz="2000" dirty="0">
                <a:solidFill>
                  <a:srgbClr val="FF0000"/>
                </a:solidFill>
              </a:rPr>
              <a:t>OBS! Kan gälla vissa av företagets aktuarier !</a:t>
            </a:r>
            <a:endParaRPr lang="sv-SE" sz="2400" dirty="0">
              <a:solidFill>
                <a:srgbClr val="FF0000"/>
              </a:solidFill>
            </a:endParaRPr>
          </a:p>
        </p:txBody>
      </p:sp>
    </p:spTree>
    <p:extLst>
      <p:ext uri="{BB962C8B-B14F-4D97-AF65-F5344CB8AC3E}">
        <p14:creationId xmlns:p14="http://schemas.microsoft.com/office/powerpoint/2010/main" val="3868514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5D7608-F7B3-4A2A-B65E-69EFCE12FDCC}"/>
              </a:ext>
            </a:extLst>
          </p:cNvPr>
          <p:cNvSpPr>
            <a:spLocks noGrp="1"/>
          </p:cNvSpPr>
          <p:nvPr>
            <p:ph sz="quarter" idx="13"/>
          </p:nvPr>
        </p:nvSpPr>
        <p:spPr>
          <a:xfrm>
            <a:off x="997527" y="1369786"/>
            <a:ext cx="9937387" cy="5994400"/>
          </a:xfrm>
        </p:spPr>
        <p:txBody>
          <a:bodyPr/>
          <a:lstStyle/>
          <a:p>
            <a:pPr>
              <a:buFont typeface="Arial" panose="020B0604020202020204" pitchFamily="34" charset="0"/>
              <a:buChar char="•"/>
            </a:pPr>
            <a:r>
              <a:rPr lang="sv-SE" sz="1600" dirty="0"/>
              <a:t>Det är upp till den enskilde försäkringsdistributören att avgöra vilka delar av personalen som omfattas av kraven utifrån de specifika förutsättningar och den organisation som försäkringsdistributören valt att ha </a:t>
            </a:r>
          </a:p>
          <a:p>
            <a:pPr>
              <a:buFont typeface="Arial" panose="020B0604020202020204" pitchFamily="34" charset="0"/>
              <a:buChar char="•"/>
            </a:pPr>
            <a:r>
              <a:rPr lang="sv-SE" dirty="0"/>
              <a:t>D</a:t>
            </a:r>
            <a:r>
              <a:rPr lang="sv-SE" sz="1600" dirty="0"/>
              <a:t>e anställda som omfattas är: </a:t>
            </a:r>
          </a:p>
          <a:p>
            <a:pPr lvl="1">
              <a:buFont typeface="Arial" panose="020B0604020202020204" pitchFamily="34" charset="0"/>
              <a:buChar char="•"/>
            </a:pPr>
            <a:r>
              <a:rPr lang="sv-SE" dirty="0"/>
              <a:t>Den som arbetar med distribution av försäkringar </a:t>
            </a:r>
            <a:r>
              <a:rPr lang="sv-SE" b="1" i="1" dirty="0"/>
              <a:t>på ett sådant sätt att denne kan utöva ett direkt inflytande över kunden</a:t>
            </a:r>
            <a:r>
              <a:rPr lang="sv-SE" dirty="0"/>
              <a:t>, exempelvis vad gäller val av försäkringsprodukt, liksom en sådan anställds närmaste chef</a:t>
            </a:r>
          </a:p>
          <a:p>
            <a:pPr lvl="1">
              <a:buFont typeface="Arial" panose="020B0604020202020204" pitchFamily="34" charset="0"/>
              <a:buChar char="•"/>
            </a:pPr>
            <a:r>
              <a:rPr lang="sv-SE" dirty="0"/>
              <a:t>C</a:t>
            </a:r>
            <a:r>
              <a:rPr lang="sv-SE" sz="1600" dirty="0"/>
              <a:t>hefer högre upp i en organisation </a:t>
            </a:r>
            <a:r>
              <a:rPr lang="sv-SE" sz="1600" b="1" i="1" dirty="0"/>
              <a:t>om dessa har ett utpekat ansvar </a:t>
            </a:r>
            <a:r>
              <a:rPr lang="sv-SE" sz="1600" dirty="0"/>
              <a:t>för verksamhet med försäkringsdistribution längre ner i organisationen </a:t>
            </a:r>
          </a:p>
          <a:p>
            <a:pPr lvl="1">
              <a:buFont typeface="Arial" panose="020B0604020202020204" pitchFamily="34" charset="0"/>
              <a:buChar char="•"/>
            </a:pPr>
            <a:r>
              <a:rPr lang="sv-SE" dirty="0"/>
              <a:t>Den som </a:t>
            </a:r>
            <a:r>
              <a:rPr lang="sv-SE" b="1" dirty="0"/>
              <a:t>ansvarar för en central funktion </a:t>
            </a:r>
            <a:r>
              <a:rPr lang="sv-SE" sz="1600" b="1" dirty="0">
                <a:solidFill>
                  <a:srgbClr val="FF0000"/>
                </a:solidFill>
              </a:rPr>
              <a:t>OBS! Gäller även den som ansvarar för aktuariefunktionen!</a:t>
            </a:r>
            <a:endParaRPr lang="sv-SE" sz="1600" dirty="0"/>
          </a:p>
          <a:p>
            <a:pPr lvl="1">
              <a:buFont typeface="Arial" panose="020B0604020202020204" pitchFamily="34" charset="0"/>
              <a:buChar char="•"/>
            </a:pPr>
            <a:r>
              <a:rPr lang="sv-SE" dirty="0"/>
              <a:t>P</a:t>
            </a:r>
            <a:r>
              <a:rPr lang="sv-SE" sz="1600" dirty="0"/>
              <a:t>ersonal som arbetar med bland annat </a:t>
            </a:r>
          </a:p>
          <a:p>
            <a:pPr lvl="2">
              <a:buFont typeface="Arial" panose="020B0604020202020204" pitchFamily="34" charset="0"/>
              <a:buChar char="•"/>
            </a:pPr>
            <a:r>
              <a:rPr lang="sv-SE" sz="1600" dirty="0"/>
              <a:t>försäljning av försäkringar, </a:t>
            </a:r>
          </a:p>
          <a:p>
            <a:pPr lvl="2">
              <a:buFont typeface="Arial" panose="020B0604020202020204" pitchFamily="34" charset="0"/>
              <a:buChar char="•"/>
            </a:pPr>
            <a:r>
              <a:rPr lang="sv-SE" sz="1600" dirty="0"/>
              <a:t>rådgivning kring försäkringar </a:t>
            </a:r>
          </a:p>
          <a:p>
            <a:pPr lvl="2">
              <a:buFont typeface="Arial" panose="020B0604020202020204" pitchFamily="34" charset="0"/>
              <a:buChar char="•"/>
            </a:pPr>
            <a:r>
              <a:rPr lang="sv-SE" sz="1600" dirty="0"/>
              <a:t>bistående vid fullgörande eller förvaltning av försäkringsavtal (som exempelvis placeringsrådgivning angående ingångna försäkringar) </a:t>
            </a:r>
          </a:p>
          <a:p>
            <a:pPr lvl="2">
              <a:buFont typeface="Arial" panose="020B0604020202020204" pitchFamily="34" charset="0"/>
              <a:buChar char="•"/>
            </a:pPr>
            <a:r>
              <a:rPr lang="sv-SE" sz="1600" dirty="0"/>
              <a:t>produktutveckling </a:t>
            </a:r>
            <a:r>
              <a:rPr lang="sv-SE" sz="1600" b="1" dirty="0">
                <a:solidFill>
                  <a:srgbClr val="FF0000"/>
                </a:solidFill>
              </a:rPr>
              <a:t>OBS! Gäller även de aktuarier som arbetar med produktutveckling!</a:t>
            </a:r>
            <a:endParaRPr lang="sv-SE" b="1" dirty="0"/>
          </a:p>
        </p:txBody>
      </p:sp>
      <p:sp>
        <p:nvSpPr>
          <p:cNvPr id="4" name="Date Placeholder 3">
            <a:extLst>
              <a:ext uri="{FF2B5EF4-FFF2-40B4-BE49-F238E27FC236}">
                <a16:creationId xmlns:a16="http://schemas.microsoft.com/office/drawing/2014/main" id="{AD49569B-9CA9-4CFD-A367-BFDF084C740D}"/>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EA7802F0-2E9B-40D8-BB2E-44D9A68B95AD}"/>
              </a:ext>
            </a:extLst>
          </p:cNvPr>
          <p:cNvSpPr>
            <a:spLocks noGrp="1"/>
          </p:cNvSpPr>
          <p:nvPr>
            <p:ph type="sldNum" sz="quarter" idx="17"/>
          </p:nvPr>
        </p:nvSpPr>
        <p:spPr/>
        <p:txBody>
          <a:bodyPr/>
          <a:lstStyle/>
          <a:p>
            <a:fld id="{68468C2E-472A-43C3-926E-5A5CF00B7762}" type="slidenum">
              <a:rPr lang="sv-SE" smtClean="0"/>
              <a:pPr/>
              <a:t>37</a:t>
            </a:fld>
            <a:endParaRPr lang="sv-SE" dirty="0"/>
          </a:p>
        </p:txBody>
      </p:sp>
      <p:sp>
        <p:nvSpPr>
          <p:cNvPr id="6" name="Title 5">
            <a:extLst>
              <a:ext uri="{FF2B5EF4-FFF2-40B4-BE49-F238E27FC236}">
                <a16:creationId xmlns:a16="http://schemas.microsoft.com/office/drawing/2014/main" id="{0DE1B55B-6FE8-435A-9394-695459433A9D}"/>
              </a:ext>
            </a:extLst>
          </p:cNvPr>
          <p:cNvSpPr>
            <a:spLocks noGrp="1"/>
          </p:cNvSpPr>
          <p:nvPr>
            <p:ph type="title"/>
          </p:nvPr>
        </p:nvSpPr>
        <p:spPr>
          <a:xfrm>
            <a:off x="176893" y="734754"/>
            <a:ext cx="11838214" cy="714893"/>
          </a:xfrm>
        </p:spPr>
        <p:txBody>
          <a:bodyPr>
            <a:noAutofit/>
          </a:bodyPr>
          <a:lstStyle/>
          <a:p>
            <a:r>
              <a:rPr lang="sv-SE" sz="2400" dirty="0"/>
              <a:t>Vilka anställda i ett försäkringsföretag omfattas av kraven?</a:t>
            </a:r>
            <a:br>
              <a:rPr lang="sv-SE" sz="2400" dirty="0"/>
            </a:br>
            <a:endParaRPr lang="sv-SE" sz="2400" dirty="0">
              <a:solidFill>
                <a:srgbClr val="FF0000"/>
              </a:solidFill>
            </a:endParaRPr>
          </a:p>
        </p:txBody>
      </p:sp>
    </p:spTree>
    <p:extLst>
      <p:ext uri="{BB962C8B-B14F-4D97-AF65-F5344CB8AC3E}">
        <p14:creationId xmlns:p14="http://schemas.microsoft.com/office/powerpoint/2010/main" val="1704620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A5FCE545-8C26-42F3-8EED-676B8374DD46}"/>
              </a:ext>
            </a:extLst>
          </p:cNvPr>
          <p:cNvPicPr>
            <a:picLocks noChangeAspect="1"/>
          </p:cNvPicPr>
          <p:nvPr/>
        </p:nvPicPr>
        <p:blipFill>
          <a:blip r:embed="rId2"/>
          <a:srcRect t="7796" b="7796"/>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88B5D6A5-CD7C-49F1-A20E-193BF016F012}"/>
              </a:ext>
            </a:extLst>
          </p:cNvPr>
          <p:cNvSpPr>
            <a:spLocks noGrp="1"/>
          </p:cNvSpPr>
          <p:nvPr>
            <p:ph type="ctrTitle"/>
          </p:nvPr>
        </p:nvSpPr>
        <p:spPr>
          <a:xfrm>
            <a:off x="556532" y="5444668"/>
            <a:ext cx="11078936" cy="591826"/>
          </a:xfrm>
        </p:spPr>
        <p:txBody>
          <a:bodyPr/>
          <a:lstStyle/>
          <a:p>
            <a:r>
              <a:rPr lang="sv-SE" sz="3200" dirty="0">
                <a:solidFill>
                  <a:schemeClr val="bg1"/>
                </a:solidFill>
              </a:rPr>
              <a:t>VIII. </a:t>
            </a:r>
            <a:r>
              <a:rPr lang="sv-SE" sz="3200" cap="all" dirty="0">
                <a:solidFill>
                  <a:srgbClr val="FFFFFF"/>
                </a:solidFill>
              </a:rPr>
              <a:t>PROCESSER FÖR PRODUKTGODKÄNNANDE - POG</a:t>
            </a:r>
            <a:br>
              <a:rPr lang="sv-SE" sz="2400" b="0" baseline="0" dirty="0">
                <a:solidFill>
                  <a:srgbClr val="FFFFFF"/>
                </a:solidFill>
              </a:rPr>
            </a:br>
            <a:br>
              <a:rPr lang="sv-SE" sz="3200" baseline="0" dirty="0">
                <a:solidFill>
                  <a:srgbClr val="FFFFFF"/>
                </a:solidFill>
              </a:rPr>
            </a:br>
            <a:endParaRPr lang="sv-SE" sz="3200" dirty="0">
              <a:solidFill>
                <a:schemeClr val="bg1"/>
              </a:solidFill>
            </a:endParaRPr>
          </a:p>
        </p:txBody>
      </p:sp>
      <p:sp>
        <p:nvSpPr>
          <p:cNvPr id="4" name="Subtitle 3">
            <a:extLst>
              <a:ext uri="{FF2B5EF4-FFF2-40B4-BE49-F238E27FC236}">
                <a16:creationId xmlns:a16="http://schemas.microsoft.com/office/drawing/2014/main" id="{A99F1CFF-F637-4FC3-85FC-62A203BAA8E2}"/>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1390904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3B308C-2B52-4666-AC41-15C52E5AA04B}"/>
              </a:ext>
            </a:extLst>
          </p:cNvPr>
          <p:cNvSpPr>
            <a:spLocks noGrp="1"/>
          </p:cNvSpPr>
          <p:nvPr>
            <p:ph sz="quarter" idx="13"/>
          </p:nvPr>
        </p:nvSpPr>
        <p:spPr>
          <a:xfrm>
            <a:off x="2006864" y="4140880"/>
            <a:ext cx="8859799" cy="2777671"/>
          </a:xfrm>
        </p:spPr>
        <p:txBody>
          <a:bodyPr/>
          <a:lstStyle/>
          <a:p>
            <a:pPr marL="0" indent="0">
              <a:buNone/>
            </a:pPr>
            <a:r>
              <a:rPr lang="sv-SE" dirty="0"/>
              <a:t>En försäkringsprodukt eller en betydande förändring av en försäkringsprodukt ska godkännas enligt en </a:t>
            </a:r>
            <a:r>
              <a:rPr lang="sv-SE" b="1" i="1" dirty="0"/>
              <a:t>process för produktgodkännande </a:t>
            </a:r>
            <a:r>
              <a:rPr lang="sv-SE" dirty="0"/>
              <a:t>(4 kap. 7-11 §§)</a:t>
            </a:r>
          </a:p>
          <a:p>
            <a:pPr marL="0" indent="0">
              <a:buNone/>
            </a:pPr>
            <a:r>
              <a:rPr lang="sv-SE" dirty="0"/>
              <a:t>Processen för produktgodkännande innebär att:</a:t>
            </a:r>
          </a:p>
          <a:p>
            <a:pPr>
              <a:buFont typeface="Arial" panose="020B0604020202020204" pitchFamily="34" charset="0"/>
              <a:buChar char="•"/>
            </a:pPr>
            <a:r>
              <a:rPr lang="sv-SE" dirty="0"/>
              <a:t>En fastställd målgrupp av slutkunder ska anges </a:t>
            </a:r>
          </a:p>
          <a:p>
            <a:pPr>
              <a:buFont typeface="Arial" panose="020B0604020202020204" pitchFamily="34" charset="0"/>
              <a:buChar char="•"/>
            </a:pPr>
            <a:r>
              <a:rPr lang="sv-SE" dirty="0"/>
              <a:t>Bedömning ska ske av</a:t>
            </a:r>
          </a:p>
          <a:p>
            <a:pPr marL="742950" lvl="1" indent="-285750">
              <a:buFont typeface="Arial" panose="020B0604020202020204" pitchFamily="34" charset="0"/>
              <a:buChar char="•"/>
            </a:pPr>
            <a:r>
              <a:rPr lang="sv-SE" dirty="0"/>
              <a:t>alla relevanta risker för målgruppen och</a:t>
            </a:r>
          </a:p>
          <a:p>
            <a:pPr marL="742950" lvl="1" indent="-285750">
              <a:buFont typeface="Arial" panose="020B0604020202020204" pitchFamily="34" charset="0"/>
              <a:buChar char="•"/>
            </a:pPr>
            <a:r>
              <a:rPr lang="sv-SE" dirty="0"/>
              <a:t>strategin för distribution av försäkringsprodukter till målgruppen </a:t>
            </a:r>
          </a:p>
        </p:txBody>
      </p:sp>
      <p:sp>
        <p:nvSpPr>
          <p:cNvPr id="4" name="Date Placeholder 3">
            <a:extLst>
              <a:ext uri="{FF2B5EF4-FFF2-40B4-BE49-F238E27FC236}">
                <a16:creationId xmlns:a16="http://schemas.microsoft.com/office/drawing/2014/main" id="{5DF90674-5FBC-4CC9-9CC8-E68EEA40B75B}"/>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40440ED9-B468-42B2-9434-EB76AD0CF756}"/>
              </a:ext>
            </a:extLst>
          </p:cNvPr>
          <p:cNvSpPr>
            <a:spLocks noGrp="1"/>
          </p:cNvSpPr>
          <p:nvPr>
            <p:ph type="sldNum" sz="quarter" idx="17"/>
          </p:nvPr>
        </p:nvSpPr>
        <p:spPr/>
        <p:txBody>
          <a:bodyPr/>
          <a:lstStyle/>
          <a:p>
            <a:fld id="{68468C2E-472A-43C3-926E-5A5CF00B7762}" type="slidenum">
              <a:rPr lang="sv-SE" smtClean="0"/>
              <a:pPr/>
              <a:t>39</a:t>
            </a:fld>
            <a:endParaRPr lang="sv-SE" dirty="0"/>
          </a:p>
        </p:txBody>
      </p:sp>
      <p:sp>
        <p:nvSpPr>
          <p:cNvPr id="6" name="Title 5">
            <a:extLst>
              <a:ext uri="{FF2B5EF4-FFF2-40B4-BE49-F238E27FC236}">
                <a16:creationId xmlns:a16="http://schemas.microsoft.com/office/drawing/2014/main" id="{B63E3895-DC94-4675-B9CE-3436A293273E}"/>
              </a:ext>
            </a:extLst>
          </p:cNvPr>
          <p:cNvSpPr>
            <a:spLocks noGrp="1"/>
          </p:cNvSpPr>
          <p:nvPr>
            <p:ph type="title"/>
          </p:nvPr>
        </p:nvSpPr>
        <p:spPr>
          <a:xfrm>
            <a:off x="1631950" y="9525"/>
            <a:ext cx="8928100" cy="714893"/>
          </a:xfrm>
        </p:spPr>
        <p:txBody>
          <a:bodyPr/>
          <a:lstStyle/>
          <a:p>
            <a:r>
              <a:rPr lang="sv-SE" dirty="0"/>
              <a:t>Process för produktgodkännande - POG</a:t>
            </a:r>
          </a:p>
        </p:txBody>
      </p:sp>
      <p:pic>
        <p:nvPicPr>
          <p:cNvPr id="7" name="Content Placeholder 5">
            <a:extLst>
              <a:ext uri="{FF2B5EF4-FFF2-40B4-BE49-F238E27FC236}">
                <a16:creationId xmlns:a16="http://schemas.microsoft.com/office/drawing/2014/main" id="{0FBB5EB3-6CEF-4A89-9664-26C49FCC0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860" y="733085"/>
            <a:ext cx="7848872" cy="3407795"/>
          </a:xfrm>
          <a:prstGeom prst="rect">
            <a:avLst/>
          </a:prstGeom>
        </p:spPr>
      </p:pic>
    </p:spTree>
    <p:extLst>
      <p:ext uri="{BB962C8B-B14F-4D97-AF65-F5344CB8AC3E}">
        <p14:creationId xmlns:p14="http://schemas.microsoft.com/office/powerpoint/2010/main" val="82462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865FB8-F656-4CD1-8A70-782951DC42E1}"/>
              </a:ext>
            </a:extLst>
          </p:cNvPr>
          <p:cNvSpPr>
            <a:spLocks noGrp="1"/>
          </p:cNvSpPr>
          <p:nvPr>
            <p:ph type="dt" sz="half" idx="14"/>
          </p:nvPr>
        </p:nvSpPr>
        <p:spPr/>
        <p:txBody>
          <a:bodyPr/>
          <a:lstStyle/>
          <a:p>
            <a:r>
              <a:rPr lang="sv-SE" dirty="0"/>
              <a:t>19 februari 2024</a:t>
            </a:r>
          </a:p>
        </p:txBody>
      </p:sp>
      <p:sp>
        <p:nvSpPr>
          <p:cNvPr id="3" name="Slide Number Placeholder 2">
            <a:extLst>
              <a:ext uri="{FF2B5EF4-FFF2-40B4-BE49-F238E27FC236}">
                <a16:creationId xmlns:a16="http://schemas.microsoft.com/office/drawing/2014/main" id="{A15FA5FD-F3CF-4E13-88A7-5B3D49A00F1F}"/>
              </a:ext>
            </a:extLst>
          </p:cNvPr>
          <p:cNvSpPr>
            <a:spLocks noGrp="1"/>
          </p:cNvSpPr>
          <p:nvPr>
            <p:ph type="sldNum" sz="quarter" idx="16"/>
          </p:nvPr>
        </p:nvSpPr>
        <p:spPr/>
        <p:txBody>
          <a:bodyPr/>
          <a:lstStyle/>
          <a:p>
            <a:fld id="{68468C2E-472A-43C3-926E-5A5CF00B7762}" type="slidenum">
              <a:rPr lang="sv-SE" smtClean="0"/>
              <a:pPr/>
              <a:t>4</a:t>
            </a:fld>
            <a:endParaRPr lang="sv-SE" dirty="0"/>
          </a:p>
        </p:txBody>
      </p:sp>
      <p:sp>
        <p:nvSpPr>
          <p:cNvPr id="4" name="Title 3">
            <a:extLst>
              <a:ext uri="{FF2B5EF4-FFF2-40B4-BE49-F238E27FC236}">
                <a16:creationId xmlns:a16="http://schemas.microsoft.com/office/drawing/2014/main" id="{425F4EFA-AE17-4315-A54C-65143B0D658D}"/>
              </a:ext>
            </a:extLst>
          </p:cNvPr>
          <p:cNvSpPr>
            <a:spLocks noGrp="1"/>
          </p:cNvSpPr>
          <p:nvPr>
            <p:ph type="title"/>
          </p:nvPr>
        </p:nvSpPr>
        <p:spPr>
          <a:xfrm>
            <a:off x="1631950" y="115661"/>
            <a:ext cx="8928100" cy="714893"/>
          </a:xfrm>
        </p:spPr>
        <p:txBody>
          <a:bodyPr/>
          <a:lstStyle/>
          <a:p>
            <a:r>
              <a:rPr lang="sv-SE" dirty="0"/>
              <a:t>Innehållsförteckning</a:t>
            </a:r>
          </a:p>
        </p:txBody>
      </p:sp>
      <p:sp>
        <p:nvSpPr>
          <p:cNvPr id="5" name="Content Placeholder 4">
            <a:extLst>
              <a:ext uri="{FF2B5EF4-FFF2-40B4-BE49-F238E27FC236}">
                <a16:creationId xmlns:a16="http://schemas.microsoft.com/office/drawing/2014/main" id="{EB795F88-0ADF-442D-96CD-A5F1603558D9}"/>
              </a:ext>
            </a:extLst>
          </p:cNvPr>
          <p:cNvSpPr>
            <a:spLocks noGrp="1"/>
          </p:cNvSpPr>
          <p:nvPr>
            <p:ph sz="quarter" idx="13"/>
          </p:nvPr>
        </p:nvSpPr>
        <p:spPr>
          <a:xfrm>
            <a:off x="335816" y="1136751"/>
            <a:ext cx="5760184" cy="5969146"/>
          </a:xfrm>
        </p:spPr>
        <p:txBody>
          <a:bodyPr/>
          <a:lstStyle/>
          <a:p>
            <a:r>
              <a:rPr lang="sv-SE" sz="1100" b="1" cap="all" dirty="0"/>
              <a:t>DISTRIBUTION AV FÖRSÄKRING I SVERIGE</a:t>
            </a:r>
          </a:p>
          <a:p>
            <a:r>
              <a:rPr lang="sv-SE" sz="1100" b="1" cap="all" dirty="0" err="1"/>
              <a:t>LAGSTIFtningsprocessen</a:t>
            </a:r>
            <a:endParaRPr lang="sv-SE" sz="1100" b="1" cap="all" dirty="0"/>
          </a:p>
          <a:p>
            <a:r>
              <a:rPr lang="sv-SE" sz="1100" b="1" cap="all" dirty="0" err="1"/>
              <a:t>Försäkingsdistributionsdirektivet</a:t>
            </a:r>
            <a:r>
              <a:rPr lang="sv-SE" sz="1100" b="1" cap="all" dirty="0"/>
              <a:t> - IDD</a:t>
            </a:r>
          </a:p>
          <a:p>
            <a:r>
              <a:rPr lang="sv-SE" sz="1100" b="1" cap="all" dirty="0"/>
              <a:t>LAG OM FÖRSÄKRINGSDISTRIBUTION – </a:t>
            </a:r>
            <a:r>
              <a:rPr lang="sv-SE" sz="1100" b="1" cap="all" dirty="0" err="1"/>
              <a:t>lfd</a:t>
            </a:r>
            <a:endParaRPr lang="sv-SE" sz="1100" b="1" cap="all" dirty="0"/>
          </a:p>
          <a:p>
            <a:r>
              <a:rPr lang="sv-SE" sz="1100" b="1" cap="all" dirty="0"/>
              <a:t>De grundläggande frågorna</a:t>
            </a:r>
          </a:p>
          <a:p>
            <a:r>
              <a:rPr lang="sv-SE" sz="1100" b="1" cap="all" dirty="0"/>
              <a:t>Överträdelsekatalogen = De VIKTIGASTE Reglerna</a:t>
            </a:r>
          </a:p>
          <a:p>
            <a:r>
              <a:rPr lang="sv-SE" sz="1100" b="1" cap="all" dirty="0"/>
              <a:t>Kontroll av tillstånd, lämplighet, kunskap och kompetens</a:t>
            </a:r>
          </a:p>
          <a:p>
            <a:r>
              <a:rPr lang="sv-SE" sz="1100" b="1" cap="all" dirty="0"/>
              <a:t>Processer för produktgodkännande - POG </a:t>
            </a:r>
          </a:p>
          <a:p>
            <a:r>
              <a:rPr lang="sv-SE" sz="1100" b="1" cap="all" dirty="0"/>
              <a:t>INFORMATION OCH DOKUMENTATION</a:t>
            </a:r>
          </a:p>
          <a:p>
            <a:r>
              <a:rPr lang="sv-SE" sz="1100" b="1" cap="all" dirty="0"/>
              <a:t>UPPFÖRANDEREGLER</a:t>
            </a:r>
          </a:p>
          <a:p>
            <a:r>
              <a:rPr lang="sv-SE" sz="1100" b="1" cap="all" dirty="0"/>
              <a:t>KORSFÖRSÄLJNING OCH KOPPLINGSFÖRBEHÅLL</a:t>
            </a:r>
          </a:p>
          <a:p>
            <a:pPr marL="0" indent="0">
              <a:buNone/>
            </a:pPr>
            <a:endParaRPr lang="sv-SE" sz="1100" dirty="0"/>
          </a:p>
        </p:txBody>
      </p:sp>
      <p:sp>
        <p:nvSpPr>
          <p:cNvPr id="6" name="Content Placeholder 4">
            <a:extLst>
              <a:ext uri="{FF2B5EF4-FFF2-40B4-BE49-F238E27FC236}">
                <a16:creationId xmlns:a16="http://schemas.microsoft.com/office/drawing/2014/main" id="{6C8FC789-9F13-D37A-8E2D-374CC7BC7EC0}"/>
              </a:ext>
            </a:extLst>
          </p:cNvPr>
          <p:cNvSpPr txBox="1">
            <a:spLocks/>
          </p:cNvSpPr>
          <p:nvPr/>
        </p:nvSpPr>
        <p:spPr>
          <a:xfrm>
            <a:off x="6096000" y="1136751"/>
            <a:ext cx="5760184" cy="5969146"/>
          </a:xfrm>
          <a:prstGeom prst="rect">
            <a:avLst/>
          </a:prstGeom>
        </p:spPr>
        <p:txBody>
          <a:bodyPr vert="horz" lIns="0" tIns="0" rIns="0" bIns="0" rtlCol="0">
            <a:noAutofit/>
          </a:bodyPr>
          <a:lstStyle>
            <a:lvl1pPr marL="357188" indent="-357188" algn="l" defTabSz="914400" rtl="0" eaLnBrk="1" latinLnBrk="0" hangingPunct="1">
              <a:lnSpc>
                <a:spcPct val="100000"/>
              </a:lnSpc>
              <a:spcBef>
                <a:spcPts val="1200"/>
              </a:spcBef>
              <a:spcAft>
                <a:spcPts val="600"/>
              </a:spcAft>
              <a:buClr>
                <a:schemeClr val="bg2"/>
              </a:buClr>
              <a:buFont typeface="+mj-lt"/>
              <a:buAutoNum type="romanUcPeriod"/>
              <a:defRPr sz="1600" kern="1200">
                <a:solidFill>
                  <a:schemeClr val="bg2"/>
                </a:solidFill>
                <a:latin typeface="+mn-lt"/>
                <a:ea typeface="+mn-ea"/>
                <a:cs typeface="+mn-cs"/>
              </a:defRPr>
            </a:lvl1pPr>
            <a:lvl2pPr marL="808038" indent="-360363" algn="l" defTabSz="914400" rtl="0" eaLnBrk="1" latinLnBrk="0" hangingPunct="1">
              <a:lnSpc>
                <a:spcPct val="100000"/>
              </a:lnSpc>
              <a:spcBef>
                <a:spcPts val="300"/>
              </a:spcBef>
              <a:spcAft>
                <a:spcPts val="300"/>
              </a:spcAft>
              <a:buClr>
                <a:schemeClr val="bg2"/>
              </a:buClr>
              <a:buFont typeface="+mj-lt"/>
              <a:buAutoNum type="romanUcPeriod"/>
              <a:defRPr sz="1600" kern="1200">
                <a:solidFill>
                  <a:schemeClr val="bg2"/>
                </a:solidFill>
                <a:latin typeface="+mn-lt"/>
                <a:ea typeface="+mn-ea"/>
                <a:cs typeface="+mn-cs"/>
              </a:defRPr>
            </a:lvl2pPr>
            <a:lvl3pPr marL="1254125" indent="-271463" algn="l" defTabSz="914400" rtl="0" eaLnBrk="1" latinLnBrk="0" hangingPunct="1">
              <a:lnSpc>
                <a:spcPct val="100000"/>
              </a:lnSpc>
              <a:spcBef>
                <a:spcPts val="300"/>
              </a:spcBef>
              <a:spcAft>
                <a:spcPts val="300"/>
              </a:spcAft>
              <a:buClr>
                <a:schemeClr val="bg2"/>
              </a:buClr>
              <a:buFont typeface="+mj-lt"/>
              <a:buAutoNum type="romanUcPeriod"/>
              <a:defRPr sz="1400" kern="1200">
                <a:solidFill>
                  <a:schemeClr val="bg2"/>
                </a:solidFill>
                <a:latin typeface="+mn-lt"/>
                <a:ea typeface="+mn-ea"/>
                <a:cs typeface="+mn-cs"/>
              </a:defRPr>
            </a:lvl3pPr>
            <a:lvl4pPr marL="1063512" indent="-342900" algn="l" defTabSz="962025" rtl="0" eaLnBrk="1" latinLnBrk="0" hangingPunct="1">
              <a:lnSpc>
                <a:spcPct val="100000"/>
              </a:lnSpc>
              <a:spcBef>
                <a:spcPts val="300"/>
              </a:spcBef>
              <a:spcAft>
                <a:spcPts val="300"/>
              </a:spcAft>
              <a:buClr>
                <a:schemeClr val="bg2"/>
              </a:buClr>
              <a:buFont typeface="+mj-lt"/>
              <a:buAutoNum type="romanUcPeriod"/>
              <a:defRPr sz="1400" kern="1200">
                <a:solidFill>
                  <a:schemeClr val="bg2"/>
                </a:solidFill>
                <a:latin typeface="+mn-lt"/>
                <a:ea typeface="+mn-ea"/>
                <a:cs typeface="+mn-cs"/>
              </a:defRPr>
            </a:lvl4pPr>
            <a:lvl5pPr marL="1243512" indent="-342900" algn="l" defTabSz="914400" rtl="0" eaLnBrk="1" latinLnBrk="0" hangingPunct="1">
              <a:lnSpc>
                <a:spcPct val="100000"/>
              </a:lnSpc>
              <a:spcBef>
                <a:spcPts val="300"/>
              </a:spcBef>
              <a:spcAft>
                <a:spcPts val="300"/>
              </a:spcAft>
              <a:buClr>
                <a:schemeClr val="bg2"/>
              </a:buClr>
              <a:buFont typeface="+mj-lt"/>
              <a:buAutoNum type="romanUcPeriod"/>
              <a:defRPr sz="1400" kern="1200">
                <a:solidFill>
                  <a:schemeClr val="bg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sz="1100" b="1" cap="all" dirty="0"/>
              <a:t>XII.    INTRESSEKONFLIKTER OCH ERSÄTTNINGAR</a:t>
            </a:r>
          </a:p>
          <a:p>
            <a:pPr marL="0" indent="0">
              <a:buNone/>
            </a:pPr>
            <a:r>
              <a:rPr lang="sv-SE" sz="1100" b="1" cap="all" dirty="0"/>
              <a:t>XIII.   SÄRSKILDA REGLER VID OPARTISK OCH PERSONLIG ANALYS</a:t>
            </a:r>
          </a:p>
          <a:p>
            <a:pPr marL="0" indent="0">
              <a:buNone/>
            </a:pPr>
            <a:r>
              <a:rPr lang="sv-SE" sz="1100" b="1" cap="all" dirty="0"/>
              <a:t>XIV.   SÄRSKILDA REGLER VID INVESTERINGSRÅDGIVNING</a:t>
            </a:r>
          </a:p>
          <a:p>
            <a:pPr marL="0" indent="0">
              <a:buNone/>
            </a:pPr>
            <a:r>
              <a:rPr lang="sv-SE" sz="1100" b="1" cap="all" dirty="0"/>
              <a:t>XV.    SÄRSKILDA REGLER FÖR FÖRSÄKRINGSBASERADE                                                                                                                                                                                                     INVESTERINGSPRODUKTER</a:t>
            </a:r>
          </a:p>
          <a:p>
            <a:pPr marL="0" indent="0">
              <a:buNone/>
            </a:pPr>
            <a:r>
              <a:rPr lang="sv-SE" sz="1100" b="1" cap="all" dirty="0"/>
              <a:t>XVI.   SÄRSKILDA REGLER FÖR PENSIONSFÖRSÄKRINGAR</a:t>
            </a:r>
          </a:p>
          <a:p>
            <a:pPr marL="0" indent="0">
              <a:buNone/>
            </a:pPr>
            <a:r>
              <a:rPr lang="sv-SE" sz="1100" b="1" cap="all" dirty="0"/>
              <a:t>XVII.  SAMMANFATTNING AV REGLERNA OM ERSÄTTNING FRÅN TREDJE PART</a:t>
            </a:r>
          </a:p>
          <a:p>
            <a:pPr marL="0" indent="0">
              <a:buNone/>
            </a:pPr>
            <a:r>
              <a:rPr lang="sv-SE" sz="1100" b="1" cap="all" dirty="0"/>
              <a:t>XVIII. SJÄLVREGLERING</a:t>
            </a:r>
          </a:p>
          <a:p>
            <a:pPr marL="0" indent="0">
              <a:buNone/>
            </a:pPr>
            <a:r>
              <a:rPr lang="sv-SE" sz="1100" b="1" cap="all" dirty="0"/>
              <a:t>XIX.    FÖRETAGSSTYRNING</a:t>
            </a:r>
          </a:p>
          <a:p>
            <a:pPr marL="0" indent="0">
              <a:buNone/>
            </a:pPr>
            <a:r>
              <a:rPr lang="sv-SE" sz="1100" b="1" cap="all" dirty="0"/>
              <a:t>XX.     TILLSYN OCH SANKTIONER</a:t>
            </a:r>
          </a:p>
          <a:p>
            <a:pPr marL="0" indent="0">
              <a:buNone/>
            </a:pPr>
            <a:r>
              <a:rPr lang="sv-SE" sz="1100" b="1" cap="all" dirty="0"/>
              <a:t>XXI.    SAMMANFATTNING</a:t>
            </a:r>
          </a:p>
          <a:p>
            <a:pPr marL="0" indent="0">
              <a:buFont typeface="+mj-lt"/>
              <a:buNone/>
            </a:pPr>
            <a:endParaRPr lang="sv-SE" sz="1100" dirty="0"/>
          </a:p>
        </p:txBody>
      </p:sp>
    </p:spTree>
    <p:extLst>
      <p:ext uri="{BB962C8B-B14F-4D97-AF65-F5344CB8AC3E}">
        <p14:creationId xmlns:p14="http://schemas.microsoft.com/office/powerpoint/2010/main" val="2377905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5D7608-F7B3-4A2A-B65E-69EFCE12FDCC}"/>
              </a:ext>
            </a:extLst>
          </p:cNvPr>
          <p:cNvSpPr>
            <a:spLocks noGrp="1"/>
          </p:cNvSpPr>
          <p:nvPr>
            <p:ph sz="quarter" idx="13"/>
          </p:nvPr>
        </p:nvSpPr>
        <p:spPr>
          <a:xfrm>
            <a:off x="997527" y="1369786"/>
            <a:ext cx="9937387" cy="5994400"/>
          </a:xfrm>
        </p:spPr>
        <p:txBody>
          <a:bodyPr/>
          <a:lstStyle/>
          <a:p>
            <a:pPr marL="0" indent="0">
              <a:buNone/>
            </a:pPr>
            <a:r>
              <a:rPr lang="sv-SE" b="1" dirty="0" err="1"/>
              <a:t>Eiopa</a:t>
            </a:r>
            <a:r>
              <a:rPr lang="sv-SE" dirty="0"/>
              <a:t> har (2023) genomfört en utvärdering av de nationella myndigheternas tillsyn av kraven på </a:t>
            </a:r>
            <a:r>
              <a:rPr lang="sv-SE" b="1" i="1" dirty="0"/>
              <a:t>produkttillsyn och styrning </a:t>
            </a:r>
            <a:r>
              <a:rPr lang="sv-SE" dirty="0"/>
              <a:t>(Product </a:t>
            </a:r>
            <a:r>
              <a:rPr lang="sv-SE" dirty="0" err="1"/>
              <a:t>Oversight</a:t>
            </a:r>
            <a:r>
              <a:rPr lang="sv-SE" dirty="0"/>
              <a:t> and </a:t>
            </a:r>
            <a:r>
              <a:rPr lang="sv-SE" dirty="0" err="1"/>
              <a:t>Governance</a:t>
            </a:r>
            <a:r>
              <a:rPr lang="sv-SE" dirty="0"/>
              <a:t>) </a:t>
            </a:r>
            <a:r>
              <a:rPr lang="sv-SE" b="1" i="1" dirty="0"/>
              <a:t>- </a:t>
            </a:r>
            <a:r>
              <a:rPr lang="sv-SE" b="1" dirty="0"/>
              <a:t>POG-kraven:</a:t>
            </a:r>
            <a:r>
              <a:rPr lang="sv-SE" dirty="0"/>
              <a:t> </a:t>
            </a:r>
          </a:p>
          <a:p>
            <a:pPr>
              <a:buFont typeface="Arial" panose="020B0604020202020204" pitchFamily="34" charset="0"/>
              <a:buChar char="•"/>
            </a:pPr>
            <a:r>
              <a:rPr lang="sv-SE" dirty="0"/>
              <a:t>De flesta nationella myndigheter har anpassat sina interna processer för tillsyn av POG-kraven </a:t>
            </a:r>
          </a:p>
          <a:p>
            <a:pPr>
              <a:buFont typeface="Arial" panose="020B0604020202020204" pitchFamily="34" charset="0"/>
              <a:buChar char="•"/>
            </a:pPr>
            <a:r>
              <a:rPr lang="sv-SE" dirty="0"/>
              <a:t>Endast ett fåtal nationella myndigheter har dock gjort detta i den utsträckning som är tillräcklig</a:t>
            </a:r>
          </a:p>
          <a:p>
            <a:pPr>
              <a:buFont typeface="Arial" panose="020B0604020202020204" pitchFamily="34" charset="0"/>
              <a:buChar char="•"/>
            </a:pPr>
            <a:r>
              <a:rPr lang="sv-SE" dirty="0"/>
              <a:t>Det finns betydande skillnader mellan de nationella myndigheterna</a:t>
            </a:r>
          </a:p>
          <a:p>
            <a:pPr marL="0" indent="0">
              <a:buNone/>
            </a:pPr>
            <a:r>
              <a:rPr lang="sv-SE" b="1" dirty="0"/>
              <a:t>Finansinspektionen </a:t>
            </a:r>
            <a:r>
              <a:rPr lang="sv-SE" dirty="0"/>
              <a:t>(2023):</a:t>
            </a:r>
          </a:p>
          <a:p>
            <a:pPr>
              <a:buFont typeface="Arial" panose="020B0604020202020204" pitchFamily="34" charset="0"/>
              <a:buChar char="•"/>
            </a:pPr>
            <a:r>
              <a:rPr lang="sv-SE" dirty="0"/>
              <a:t>Försäkringsföretagens process för produktgodkännande är central för att säkerställa att försäkringsprodukterna möter konsumenternas behov och att konsumenterna inte erbjuds försäkringar som de inte behöver </a:t>
            </a:r>
          </a:p>
          <a:p>
            <a:pPr>
              <a:buFont typeface="Arial" panose="020B0604020202020204" pitchFamily="34" charset="0"/>
              <a:buChar char="•"/>
            </a:pPr>
            <a:r>
              <a:rPr lang="sv-SE" dirty="0"/>
              <a:t>Flera försäkringsföretag – </a:t>
            </a:r>
            <a:r>
              <a:rPr lang="sv-SE" i="1" dirty="0"/>
              <a:t>men inte alla </a:t>
            </a:r>
            <a:r>
              <a:rPr lang="sv-SE" dirty="0"/>
              <a:t>- har fungerande processer för </a:t>
            </a:r>
          </a:p>
          <a:p>
            <a:pPr lvl="1">
              <a:buFont typeface="Arial" panose="020B0604020202020204" pitchFamily="34" charset="0"/>
              <a:buChar char="•"/>
            </a:pPr>
            <a:r>
              <a:rPr lang="sv-SE" dirty="0"/>
              <a:t>bedömningar av försäkringsvärdet i förhållande till premien och</a:t>
            </a:r>
          </a:p>
          <a:p>
            <a:pPr lvl="1">
              <a:buFont typeface="Arial" panose="020B0604020202020204" pitchFamily="34" charset="0"/>
              <a:buChar char="•"/>
            </a:pPr>
            <a:r>
              <a:rPr lang="sv-SE" dirty="0"/>
              <a:t>att beakta kundklagomål i produktprocessen samt </a:t>
            </a:r>
          </a:p>
          <a:p>
            <a:pPr lvl="1">
              <a:buFont typeface="Arial" panose="020B0604020202020204" pitchFamily="34" charset="0"/>
              <a:buChar char="•"/>
            </a:pPr>
            <a:r>
              <a:rPr lang="sv-SE" dirty="0"/>
              <a:t>fastställa en målgrupp för försäkringsprodukten</a:t>
            </a:r>
            <a:endParaRPr lang="sv-SE" b="1" dirty="0"/>
          </a:p>
        </p:txBody>
      </p:sp>
      <p:sp>
        <p:nvSpPr>
          <p:cNvPr id="4" name="Date Placeholder 3">
            <a:extLst>
              <a:ext uri="{FF2B5EF4-FFF2-40B4-BE49-F238E27FC236}">
                <a16:creationId xmlns:a16="http://schemas.microsoft.com/office/drawing/2014/main" id="{AD49569B-9CA9-4CFD-A367-BFDF084C740D}"/>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EA7802F0-2E9B-40D8-BB2E-44D9A68B95AD}"/>
              </a:ext>
            </a:extLst>
          </p:cNvPr>
          <p:cNvSpPr>
            <a:spLocks noGrp="1"/>
          </p:cNvSpPr>
          <p:nvPr>
            <p:ph type="sldNum" sz="quarter" idx="17"/>
          </p:nvPr>
        </p:nvSpPr>
        <p:spPr/>
        <p:txBody>
          <a:bodyPr/>
          <a:lstStyle/>
          <a:p>
            <a:fld id="{68468C2E-472A-43C3-926E-5A5CF00B7762}" type="slidenum">
              <a:rPr lang="sv-SE" smtClean="0"/>
              <a:pPr/>
              <a:t>40</a:t>
            </a:fld>
            <a:endParaRPr lang="sv-SE" dirty="0"/>
          </a:p>
        </p:txBody>
      </p:sp>
      <p:sp>
        <p:nvSpPr>
          <p:cNvPr id="6" name="Title 5">
            <a:extLst>
              <a:ext uri="{FF2B5EF4-FFF2-40B4-BE49-F238E27FC236}">
                <a16:creationId xmlns:a16="http://schemas.microsoft.com/office/drawing/2014/main" id="{0DE1B55B-6FE8-435A-9394-695459433A9D}"/>
              </a:ext>
            </a:extLst>
          </p:cNvPr>
          <p:cNvSpPr>
            <a:spLocks noGrp="1"/>
          </p:cNvSpPr>
          <p:nvPr>
            <p:ph type="title"/>
          </p:nvPr>
        </p:nvSpPr>
        <p:spPr>
          <a:xfrm>
            <a:off x="47113" y="301550"/>
            <a:ext cx="11838214" cy="714893"/>
          </a:xfrm>
        </p:spPr>
        <p:txBody>
          <a:bodyPr>
            <a:noAutofit/>
          </a:bodyPr>
          <a:lstStyle/>
          <a:p>
            <a:r>
              <a:rPr lang="sv-SE" sz="2400" dirty="0" err="1"/>
              <a:t>Eiopa</a:t>
            </a:r>
            <a:r>
              <a:rPr lang="sv-SE" sz="2400" dirty="0"/>
              <a:t> och FI har utvärderat POG-kraven</a:t>
            </a:r>
            <a:endParaRPr lang="sv-SE" sz="2400" dirty="0">
              <a:solidFill>
                <a:srgbClr val="FF0000"/>
              </a:solidFill>
            </a:endParaRPr>
          </a:p>
        </p:txBody>
      </p:sp>
    </p:spTree>
    <p:extLst>
      <p:ext uri="{BB962C8B-B14F-4D97-AF65-F5344CB8AC3E}">
        <p14:creationId xmlns:p14="http://schemas.microsoft.com/office/powerpoint/2010/main" val="28428184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A5FCE545-8C26-42F3-8EED-676B8374DD46}"/>
              </a:ext>
            </a:extLst>
          </p:cNvPr>
          <p:cNvPicPr>
            <a:picLocks noChangeAspect="1"/>
          </p:cNvPicPr>
          <p:nvPr/>
        </p:nvPicPr>
        <p:blipFill>
          <a:blip r:embed="rId2"/>
          <a:srcRect t="7796" b="7796"/>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88B5D6A5-CD7C-49F1-A20E-193BF016F012}"/>
              </a:ext>
            </a:extLst>
          </p:cNvPr>
          <p:cNvSpPr>
            <a:spLocks noGrp="1"/>
          </p:cNvSpPr>
          <p:nvPr>
            <p:ph type="ctrTitle"/>
          </p:nvPr>
        </p:nvSpPr>
        <p:spPr>
          <a:xfrm>
            <a:off x="556532" y="5444668"/>
            <a:ext cx="11078936" cy="591826"/>
          </a:xfrm>
        </p:spPr>
        <p:txBody>
          <a:bodyPr/>
          <a:lstStyle/>
          <a:p>
            <a:r>
              <a:rPr lang="sv-SE" sz="3200" dirty="0">
                <a:solidFill>
                  <a:schemeClr val="bg1"/>
                </a:solidFill>
              </a:rPr>
              <a:t>IX. </a:t>
            </a:r>
            <a:r>
              <a:rPr lang="sv-SE" sz="3200" cap="all" dirty="0">
                <a:solidFill>
                  <a:srgbClr val="FFFFFF"/>
                </a:solidFill>
              </a:rPr>
              <a:t>INFORMATION OCH DOKUMENTATION</a:t>
            </a:r>
            <a:br>
              <a:rPr lang="sv-SE" sz="2400" b="0" baseline="0" dirty="0">
                <a:solidFill>
                  <a:srgbClr val="FFFFFF"/>
                </a:solidFill>
              </a:rPr>
            </a:br>
            <a:br>
              <a:rPr lang="sv-SE" sz="3200" baseline="0" dirty="0">
                <a:solidFill>
                  <a:srgbClr val="FFFFFF"/>
                </a:solidFill>
              </a:rPr>
            </a:br>
            <a:endParaRPr lang="sv-SE" sz="3200" dirty="0">
              <a:solidFill>
                <a:schemeClr val="bg1"/>
              </a:solidFill>
            </a:endParaRPr>
          </a:p>
        </p:txBody>
      </p:sp>
      <p:sp>
        <p:nvSpPr>
          <p:cNvPr id="4" name="Subtitle 3">
            <a:extLst>
              <a:ext uri="{FF2B5EF4-FFF2-40B4-BE49-F238E27FC236}">
                <a16:creationId xmlns:a16="http://schemas.microsoft.com/office/drawing/2014/main" id="{A99F1CFF-F637-4FC3-85FC-62A203BAA8E2}"/>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4075149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222DEB2-5274-4A65-8AAB-E0777AC3EB4A}"/>
              </a:ext>
            </a:extLst>
          </p:cNvPr>
          <p:cNvPicPr>
            <a:picLocks noGrp="1" noChangeAspect="1"/>
          </p:cNvPicPr>
          <p:nvPr>
            <p:ph type="pic" sz="quarter" idx="13"/>
          </p:nvPr>
        </p:nvPicPr>
        <p:blipFill>
          <a:blip r:embed="rId2"/>
          <a:srcRect l="29823" r="29823"/>
          <a:stretch>
            <a:fillRect/>
          </a:stretch>
        </p:blipFill>
        <p:spPr/>
      </p:pic>
      <p:sp>
        <p:nvSpPr>
          <p:cNvPr id="3" name="Date Placeholder 2">
            <a:extLst>
              <a:ext uri="{FF2B5EF4-FFF2-40B4-BE49-F238E27FC236}">
                <a16:creationId xmlns:a16="http://schemas.microsoft.com/office/drawing/2014/main" id="{44B1F3FF-9B86-4A80-AB07-EBB296907D0C}"/>
              </a:ext>
            </a:extLst>
          </p:cNvPr>
          <p:cNvSpPr>
            <a:spLocks noGrp="1"/>
          </p:cNvSpPr>
          <p:nvPr>
            <p:ph type="dt" sz="half" idx="19"/>
          </p:nvPr>
        </p:nvSpPr>
        <p:spPr/>
        <p:txBody>
          <a:bodyPr/>
          <a:lstStyle/>
          <a:p>
            <a:r>
              <a:rPr lang="sv-SE" dirty="0"/>
              <a:t>19 februari 2024</a:t>
            </a:r>
          </a:p>
        </p:txBody>
      </p:sp>
      <p:sp>
        <p:nvSpPr>
          <p:cNvPr id="4" name="Slide Number Placeholder 3">
            <a:extLst>
              <a:ext uri="{FF2B5EF4-FFF2-40B4-BE49-F238E27FC236}">
                <a16:creationId xmlns:a16="http://schemas.microsoft.com/office/drawing/2014/main" id="{579C1AFC-AFC3-4379-B76C-48A466F6BD43}"/>
              </a:ext>
            </a:extLst>
          </p:cNvPr>
          <p:cNvSpPr>
            <a:spLocks noGrp="1"/>
          </p:cNvSpPr>
          <p:nvPr>
            <p:ph type="sldNum" sz="quarter" idx="21"/>
          </p:nvPr>
        </p:nvSpPr>
        <p:spPr/>
        <p:txBody>
          <a:bodyPr/>
          <a:lstStyle/>
          <a:p>
            <a:fld id="{68468C2E-472A-43C3-926E-5A5CF00B7762}" type="slidenum">
              <a:rPr lang="sv-SE" smtClean="0"/>
              <a:pPr/>
              <a:t>42</a:t>
            </a:fld>
            <a:endParaRPr lang="sv-SE" dirty="0"/>
          </a:p>
        </p:txBody>
      </p:sp>
      <p:sp>
        <p:nvSpPr>
          <p:cNvPr id="5" name="Title 4">
            <a:extLst>
              <a:ext uri="{FF2B5EF4-FFF2-40B4-BE49-F238E27FC236}">
                <a16:creationId xmlns:a16="http://schemas.microsoft.com/office/drawing/2014/main" id="{B09C4CA8-E0F3-448D-A567-C278B3900748}"/>
              </a:ext>
            </a:extLst>
          </p:cNvPr>
          <p:cNvSpPr>
            <a:spLocks noGrp="1"/>
          </p:cNvSpPr>
          <p:nvPr>
            <p:ph type="title"/>
          </p:nvPr>
        </p:nvSpPr>
        <p:spPr>
          <a:xfrm>
            <a:off x="876300" y="-137432"/>
            <a:ext cx="5543550" cy="714893"/>
          </a:xfrm>
        </p:spPr>
        <p:txBody>
          <a:bodyPr/>
          <a:lstStyle/>
          <a:p>
            <a:r>
              <a:rPr lang="sv-SE" dirty="0"/>
              <a:t>Informationskrav</a:t>
            </a:r>
          </a:p>
        </p:txBody>
      </p:sp>
      <p:sp>
        <p:nvSpPr>
          <p:cNvPr id="7" name="Text Placeholder 6">
            <a:extLst>
              <a:ext uri="{FF2B5EF4-FFF2-40B4-BE49-F238E27FC236}">
                <a16:creationId xmlns:a16="http://schemas.microsoft.com/office/drawing/2014/main" id="{6AEA8E14-4773-45ED-A276-DAD5D55E950F}"/>
              </a:ext>
            </a:extLst>
          </p:cNvPr>
          <p:cNvSpPr>
            <a:spLocks noGrp="1"/>
          </p:cNvSpPr>
          <p:nvPr>
            <p:ph type="body" sz="quarter" idx="18"/>
          </p:nvPr>
        </p:nvSpPr>
        <p:spPr>
          <a:xfrm>
            <a:off x="723207" y="847898"/>
            <a:ext cx="6309359" cy="5322941"/>
          </a:xfrm>
        </p:spPr>
        <p:txBody>
          <a:bodyPr/>
          <a:lstStyle/>
          <a:p>
            <a:pPr>
              <a:buFont typeface="Arial" panose="020B0604020202020204" pitchFamily="34" charset="0"/>
              <a:buChar char="•"/>
            </a:pPr>
            <a:r>
              <a:rPr lang="sv-SE" dirty="0"/>
              <a:t>I LFD finns omfattande informationskrav (5 kap. 1-10 och 13-19 §§) </a:t>
            </a:r>
          </a:p>
          <a:p>
            <a:pPr>
              <a:buFont typeface="Arial" panose="020B0604020202020204" pitchFamily="34" charset="0"/>
              <a:buChar char="•"/>
            </a:pPr>
            <a:r>
              <a:rPr lang="sv-SE" dirty="0"/>
              <a:t>Informationskraven är anpassade efter de olika typerna av distributörer och den verksamhet som dessa bedriver. Kraven är således inte desamma för alla typer av distributörer eller för alla produkter</a:t>
            </a:r>
          </a:p>
          <a:p>
            <a:pPr>
              <a:buFont typeface="Arial" panose="020B0604020202020204" pitchFamily="34" charset="0"/>
              <a:buChar char="•"/>
            </a:pPr>
            <a:r>
              <a:rPr lang="sv-SE" dirty="0"/>
              <a:t>Syftet med informationskraven är att försäkringstagare i så stor utsträckning som möjligt ska få samma information och åtnjuta samma konsumentskydd oberoende av distributionskanal</a:t>
            </a:r>
          </a:p>
          <a:p>
            <a:pPr>
              <a:buFont typeface="Arial" panose="020B0604020202020204" pitchFamily="34" charset="0"/>
              <a:buChar char="•"/>
            </a:pPr>
            <a:r>
              <a:rPr lang="sv-SE" sz="1600" dirty="0">
                <a:solidFill>
                  <a:srgbClr val="000000"/>
                </a:solidFill>
                <a:effectLst/>
                <a:latin typeface="Times New Roman" panose="02020603050405020304" pitchFamily="18" charset="0"/>
                <a:ea typeface="SimSun" panose="02010600030101010101" pitchFamily="2" charset="-122"/>
              </a:rPr>
              <a:t>I huvudsak gäller informationskraven inte när ett försäkringsavtal ingås per telefon. </a:t>
            </a:r>
          </a:p>
          <a:p>
            <a:pPr>
              <a:buFont typeface="Arial" panose="020B0604020202020204" pitchFamily="34" charset="0"/>
              <a:buChar char="•"/>
            </a:pPr>
            <a:r>
              <a:rPr lang="sv-SE" sz="1600" dirty="0">
                <a:solidFill>
                  <a:srgbClr val="000000"/>
                </a:solidFill>
                <a:effectLst/>
                <a:latin typeface="Times New Roman" panose="02020603050405020304" pitchFamily="18" charset="0"/>
                <a:ea typeface="SimSun" panose="02010600030101010101" pitchFamily="2" charset="-122"/>
              </a:rPr>
              <a:t>Flertalet av informationsreglerna gäller inte vid distribution av försäkringar mot stora risker eller återförsäkring. </a:t>
            </a:r>
            <a:endParaRPr lang="sv-SE" dirty="0"/>
          </a:p>
          <a:p>
            <a:pPr>
              <a:buFont typeface="Arial" panose="020B0604020202020204" pitchFamily="34" charset="0"/>
              <a:buChar char="•"/>
            </a:pPr>
            <a:r>
              <a:rPr lang="sv-SE" dirty="0"/>
              <a:t>Informationskraven i LFD kompletterar informationskraven i </a:t>
            </a:r>
          </a:p>
          <a:p>
            <a:pPr lvl="1"/>
            <a:r>
              <a:rPr lang="sv-SE" dirty="0"/>
              <a:t>försäkringsavtalslagen (FAL) och 	</a:t>
            </a:r>
          </a:p>
          <a:p>
            <a:pPr lvl="1"/>
            <a:r>
              <a:rPr lang="sv-SE" dirty="0"/>
              <a:t>försäkringsrörelselagen (FRL) </a:t>
            </a:r>
          </a:p>
          <a:p>
            <a:pPr marL="269750" lvl="1" indent="0">
              <a:buNone/>
            </a:pPr>
            <a:r>
              <a:rPr lang="sv-SE" dirty="0"/>
              <a:t>men sanktionerna skiljer sig åt</a:t>
            </a:r>
          </a:p>
          <a:p>
            <a:endParaRPr lang="sv-SE" dirty="0"/>
          </a:p>
          <a:p>
            <a:endParaRPr lang="sv-SE" dirty="0"/>
          </a:p>
          <a:p>
            <a:endParaRPr lang="sv-SE" dirty="0"/>
          </a:p>
        </p:txBody>
      </p:sp>
    </p:spTree>
    <p:extLst>
      <p:ext uri="{BB962C8B-B14F-4D97-AF65-F5344CB8AC3E}">
        <p14:creationId xmlns:p14="http://schemas.microsoft.com/office/powerpoint/2010/main" val="4017520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222DEB2-5274-4A65-8AAB-E0777AC3EB4A}"/>
              </a:ext>
            </a:extLst>
          </p:cNvPr>
          <p:cNvPicPr>
            <a:picLocks noGrp="1" noChangeAspect="1"/>
          </p:cNvPicPr>
          <p:nvPr>
            <p:ph type="pic" sz="quarter" idx="13"/>
          </p:nvPr>
        </p:nvPicPr>
        <p:blipFill>
          <a:blip r:embed="rId2"/>
          <a:srcRect l="29823" r="29823"/>
          <a:stretch>
            <a:fillRect/>
          </a:stretch>
        </p:blipFill>
        <p:spPr/>
      </p:pic>
      <p:sp>
        <p:nvSpPr>
          <p:cNvPr id="3" name="Date Placeholder 2">
            <a:extLst>
              <a:ext uri="{FF2B5EF4-FFF2-40B4-BE49-F238E27FC236}">
                <a16:creationId xmlns:a16="http://schemas.microsoft.com/office/drawing/2014/main" id="{44B1F3FF-9B86-4A80-AB07-EBB296907D0C}"/>
              </a:ext>
            </a:extLst>
          </p:cNvPr>
          <p:cNvSpPr>
            <a:spLocks noGrp="1"/>
          </p:cNvSpPr>
          <p:nvPr>
            <p:ph type="dt" sz="half" idx="19"/>
          </p:nvPr>
        </p:nvSpPr>
        <p:spPr/>
        <p:txBody>
          <a:bodyPr/>
          <a:lstStyle/>
          <a:p>
            <a:r>
              <a:rPr lang="sv-SE" dirty="0"/>
              <a:t>19 februari 2024</a:t>
            </a:r>
          </a:p>
        </p:txBody>
      </p:sp>
      <p:sp>
        <p:nvSpPr>
          <p:cNvPr id="4" name="Slide Number Placeholder 3">
            <a:extLst>
              <a:ext uri="{FF2B5EF4-FFF2-40B4-BE49-F238E27FC236}">
                <a16:creationId xmlns:a16="http://schemas.microsoft.com/office/drawing/2014/main" id="{579C1AFC-AFC3-4379-B76C-48A466F6BD43}"/>
              </a:ext>
            </a:extLst>
          </p:cNvPr>
          <p:cNvSpPr>
            <a:spLocks noGrp="1"/>
          </p:cNvSpPr>
          <p:nvPr>
            <p:ph type="sldNum" sz="quarter" idx="21"/>
          </p:nvPr>
        </p:nvSpPr>
        <p:spPr/>
        <p:txBody>
          <a:bodyPr/>
          <a:lstStyle/>
          <a:p>
            <a:fld id="{68468C2E-472A-43C3-926E-5A5CF00B7762}" type="slidenum">
              <a:rPr lang="sv-SE" smtClean="0"/>
              <a:pPr/>
              <a:t>43</a:t>
            </a:fld>
            <a:endParaRPr lang="sv-SE" dirty="0"/>
          </a:p>
        </p:txBody>
      </p:sp>
      <p:sp>
        <p:nvSpPr>
          <p:cNvPr id="5" name="Title 4">
            <a:extLst>
              <a:ext uri="{FF2B5EF4-FFF2-40B4-BE49-F238E27FC236}">
                <a16:creationId xmlns:a16="http://schemas.microsoft.com/office/drawing/2014/main" id="{B09C4CA8-E0F3-448D-A567-C278B3900748}"/>
              </a:ext>
            </a:extLst>
          </p:cNvPr>
          <p:cNvSpPr>
            <a:spLocks noGrp="1"/>
          </p:cNvSpPr>
          <p:nvPr>
            <p:ph type="title"/>
          </p:nvPr>
        </p:nvSpPr>
        <p:spPr>
          <a:xfrm>
            <a:off x="876300" y="273816"/>
            <a:ext cx="5543550" cy="714893"/>
          </a:xfrm>
        </p:spPr>
        <p:txBody>
          <a:bodyPr>
            <a:normAutofit fontScale="90000"/>
          </a:bodyPr>
          <a:lstStyle/>
          <a:p>
            <a:r>
              <a:rPr lang="sv-SE" dirty="0"/>
              <a:t>Vad ska informationen innehålla?</a:t>
            </a:r>
          </a:p>
        </p:txBody>
      </p:sp>
      <p:sp>
        <p:nvSpPr>
          <p:cNvPr id="7" name="Text Placeholder 6">
            <a:extLst>
              <a:ext uri="{FF2B5EF4-FFF2-40B4-BE49-F238E27FC236}">
                <a16:creationId xmlns:a16="http://schemas.microsoft.com/office/drawing/2014/main" id="{6AEA8E14-4773-45ED-A276-DAD5D55E950F}"/>
              </a:ext>
            </a:extLst>
          </p:cNvPr>
          <p:cNvSpPr>
            <a:spLocks noGrp="1"/>
          </p:cNvSpPr>
          <p:nvPr>
            <p:ph type="body" sz="quarter" idx="18"/>
          </p:nvPr>
        </p:nvSpPr>
        <p:spPr>
          <a:xfrm>
            <a:off x="876300" y="1234441"/>
            <a:ext cx="6192167" cy="5027838"/>
          </a:xfrm>
        </p:spPr>
        <p:txBody>
          <a:bodyPr/>
          <a:lstStyle/>
          <a:p>
            <a:pPr marL="342900" lvl="0" indent="-342900">
              <a:spcBef>
                <a:spcPts val="200"/>
              </a:spcBef>
              <a:spcAft>
                <a:spcPts val="1000"/>
              </a:spcAft>
              <a:buFont typeface="Symbol" panose="05050102010706020507" pitchFamily="18" charset="2"/>
              <a:buChar char=""/>
            </a:pPr>
            <a:r>
              <a:rPr lang="sv-SE" dirty="0">
                <a:solidFill>
                  <a:srgbClr val="000000"/>
                </a:solidFill>
                <a:effectLst/>
                <a:latin typeface="Times New Roman" panose="02020603050405020304" pitchFamily="18" charset="0"/>
                <a:ea typeface="SimSun" panose="02010600030101010101" pitchFamily="2" charset="-122"/>
              </a:rPr>
              <a:t>En försäkringsdistributör ska lämna information till kunden om bl.a. </a:t>
            </a:r>
          </a:p>
          <a:p>
            <a:pPr marL="738900" lvl="1" indent="-342900">
              <a:spcBef>
                <a:spcPts val="200"/>
              </a:spcBef>
              <a:spcAft>
                <a:spcPts val="1000"/>
              </a:spcAft>
              <a:buFont typeface="Symbol" panose="05050102010706020507" pitchFamily="18" charset="2"/>
              <a:buChar char=""/>
            </a:pPr>
            <a:r>
              <a:rPr lang="sv-SE" dirty="0">
                <a:solidFill>
                  <a:srgbClr val="000000"/>
                </a:solidFill>
                <a:effectLst/>
                <a:latin typeface="Times New Roman" panose="02020603050405020304" pitchFamily="18" charset="0"/>
                <a:ea typeface="SimSun" panose="02010600030101010101" pitchFamily="2" charset="-122"/>
              </a:rPr>
              <a:t>Försäkringsprodukten</a:t>
            </a:r>
          </a:p>
          <a:p>
            <a:pPr marL="738900" lvl="1" indent="-342900">
              <a:spcBef>
                <a:spcPts val="200"/>
              </a:spcBef>
              <a:spcAft>
                <a:spcPts val="1000"/>
              </a:spcAft>
              <a:buFont typeface="Symbol" panose="05050102010706020507" pitchFamily="18" charset="2"/>
              <a:buChar char=""/>
            </a:pPr>
            <a:r>
              <a:rPr lang="sv-SE" dirty="0">
                <a:solidFill>
                  <a:srgbClr val="000000"/>
                </a:solidFill>
                <a:latin typeface="Times New Roman" panose="02020603050405020304" pitchFamily="18" charset="0"/>
                <a:ea typeface="SimSun" panose="02010600030101010101" pitchFamily="2" charset="-122"/>
              </a:rPr>
              <a:t>V</a:t>
            </a:r>
            <a:r>
              <a:rPr lang="sv-SE" dirty="0">
                <a:solidFill>
                  <a:srgbClr val="000000"/>
                </a:solidFill>
                <a:effectLst/>
                <a:latin typeface="Times New Roman" panose="02020603050405020304" pitchFamily="18" charset="0"/>
                <a:ea typeface="SimSun" panose="02010600030101010101" pitchFamily="2" charset="-122"/>
              </a:rPr>
              <a:t>ilken myndighet som utövar tillsyn</a:t>
            </a:r>
            <a:endParaRPr lang="sv-SE" dirty="0">
              <a:latin typeface="Times New Roman" panose="02020603050405020304" pitchFamily="18" charset="0"/>
              <a:ea typeface="SimSun" panose="02010600030101010101" pitchFamily="2" charset="-122"/>
            </a:endParaRPr>
          </a:p>
          <a:p>
            <a:pPr marL="738900" lvl="1" indent="-342900">
              <a:spcBef>
                <a:spcPts val="200"/>
              </a:spcBef>
              <a:spcAft>
                <a:spcPts val="1000"/>
              </a:spcAft>
              <a:buFont typeface="Symbol" panose="05050102010706020507" pitchFamily="18" charset="2"/>
              <a:buChar char=""/>
            </a:pPr>
            <a:r>
              <a:rPr lang="sv-SE" dirty="0">
                <a:solidFill>
                  <a:srgbClr val="000000"/>
                </a:solidFill>
                <a:latin typeface="Times New Roman" panose="02020603050405020304" pitchFamily="18" charset="0"/>
                <a:ea typeface="SimSun" panose="02010600030101010101" pitchFamily="2" charset="-122"/>
              </a:rPr>
              <a:t>H</a:t>
            </a:r>
            <a:r>
              <a:rPr lang="sv-SE" dirty="0">
                <a:solidFill>
                  <a:srgbClr val="000000"/>
                </a:solidFill>
                <a:effectLst/>
                <a:latin typeface="Times New Roman" panose="02020603050405020304" pitchFamily="18" charset="0"/>
                <a:ea typeface="SimSun" panose="02010600030101010101" pitchFamily="2" charset="-122"/>
              </a:rPr>
              <a:t>uruvida distributören tillhandahåller rådgivning eller inte</a:t>
            </a:r>
          </a:p>
          <a:p>
            <a:pPr marL="738900" lvl="1" indent="-342900">
              <a:spcBef>
                <a:spcPts val="200"/>
              </a:spcBef>
              <a:spcAft>
                <a:spcPts val="1000"/>
              </a:spcAft>
              <a:buFont typeface="Symbol" panose="05050102010706020507" pitchFamily="18" charset="2"/>
              <a:buChar char=""/>
            </a:pPr>
            <a:r>
              <a:rPr lang="sv-SE" dirty="0">
                <a:solidFill>
                  <a:srgbClr val="000000"/>
                </a:solidFill>
                <a:effectLst/>
                <a:latin typeface="Times New Roman" panose="02020603050405020304" pitchFamily="18" charset="0"/>
                <a:ea typeface="SimSun" panose="02010600030101010101" pitchFamily="2" charset="-122"/>
              </a:rPr>
              <a:t>Möjligheterna att framföra klagomål och få tvister prövade</a:t>
            </a:r>
            <a:endParaRPr lang="sv-SE" dirty="0">
              <a:effectLst/>
              <a:latin typeface="Times New Roman" panose="02020603050405020304" pitchFamily="18" charset="0"/>
              <a:ea typeface="SimSun" panose="02010600030101010101" pitchFamily="2" charset="-122"/>
            </a:endParaRP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919350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222DEB2-5274-4A65-8AAB-E0777AC3EB4A}"/>
              </a:ext>
            </a:extLst>
          </p:cNvPr>
          <p:cNvPicPr>
            <a:picLocks noGrp="1" noChangeAspect="1"/>
          </p:cNvPicPr>
          <p:nvPr>
            <p:ph type="pic" sz="quarter" idx="13"/>
          </p:nvPr>
        </p:nvPicPr>
        <p:blipFill>
          <a:blip r:embed="rId2"/>
          <a:srcRect l="29823" r="29823"/>
          <a:stretch>
            <a:fillRect/>
          </a:stretch>
        </p:blipFill>
        <p:spPr/>
      </p:pic>
      <p:sp>
        <p:nvSpPr>
          <p:cNvPr id="3" name="Date Placeholder 2">
            <a:extLst>
              <a:ext uri="{FF2B5EF4-FFF2-40B4-BE49-F238E27FC236}">
                <a16:creationId xmlns:a16="http://schemas.microsoft.com/office/drawing/2014/main" id="{44B1F3FF-9B86-4A80-AB07-EBB296907D0C}"/>
              </a:ext>
            </a:extLst>
          </p:cNvPr>
          <p:cNvSpPr>
            <a:spLocks noGrp="1"/>
          </p:cNvSpPr>
          <p:nvPr>
            <p:ph type="dt" sz="half" idx="19"/>
          </p:nvPr>
        </p:nvSpPr>
        <p:spPr/>
        <p:txBody>
          <a:bodyPr/>
          <a:lstStyle/>
          <a:p>
            <a:r>
              <a:rPr lang="sv-SE" dirty="0"/>
              <a:t>19 februari 2024</a:t>
            </a:r>
          </a:p>
        </p:txBody>
      </p:sp>
      <p:sp>
        <p:nvSpPr>
          <p:cNvPr id="4" name="Slide Number Placeholder 3">
            <a:extLst>
              <a:ext uri="{FF2B5EF4-FFF2-40B4-BE49-F238E27FC236}">
                <a16:creationId xmlns:a16="http://schemas.microsoft.com/office/drawing/2014/main" id="{579C1AFC-AFC3-4379-B76C-48A466F6BD43}"/>
              </a:ext>
            </a:extLst>
          </p:cNvPr>
          <p:cNvSpPr>
            <a:spLocks noGrp="1"/>
          </p:cNvSpPr>
          <p:nvPr>
            <p:ph type="sldNum" sz="quarter" idx="21"/>
          </p:nvPr>
        </p:nvSpPr>
        <p:spPr/>
        <p:txBody>
          <a:bodyPr/>
          <a:lstStyle/>
          <a:p>
            <a:fld id="{68468C2E-472A-43C3-926E-5A5CF00B7762}" type="slidenum">
              <a:rPr lang="sv-SE" smtClean="0"/>
              <a:pPr/>
              <a:t>44</a:t>
            </a:fld>
            <a:endParaRPr lang="sv-SE" dirty="0"/>
          </a:p>
        </p:txBody>
      </p:sp>
      <p:sp>
        <p:nvSpPr>
          <p:cNvPr id="5" name="Title 4">
            <a:extLst>
              <a:ext uri="{FF2B5EF4-FFF2-40B4-BE49-F238E27FC236}">
                <a16:creationId xmlns:a16="http://schemas.microsoft.com/office/drawing/2014/main" id="{B09C4CA8-E0F3-448D-A567-C278B3900748}"/>
              </a:ext>
            </a:extLst>
          </p:cNvPr>
          <p:cNvSpPr>
            <a:spLocks noGrp="1"/>
          </p:cNvSpPr>
          <p:nvPr>
            <p:ph type="title"/>
          </p:nvPr>
        </p:nvSpPr>
        <p:spPr>
          <a:xfrm>
            <a:off x="779690" y="301550"/>
            <a:ext cx="5543550" cy="714893"/>
          </a:xfrm>
        </p:spPr>
        <p:txBody>
          <a:bodyPr>
            <a:normAutofit/>
          </a:bodyPr>
          <a:lstStyle/>
          <a:p>
            <a:r>
              <a:rPr lang="sv-SE" dirty="0"/>
              <a:t>När ska informationen lämnas?</a:t>
            </a:r>
          </a:p>
        </p:txBody>
      </p:sp>
      <p:sp>
        <p:nvSpPr>
          <p:cNvPr id="7" name="Text Placeholder 6">
            <a:extLst>
              <a:ext uri="{FF2B5EF4-FFF2-40B4-BE49-F238E27FC236}">
                <a16:creationId xmlns:a16="http://schemas.microsoft.com/office/drawing/2014/main" id="{6AEA8E14-4773-45ED-A276-DAD5D55E950F}"/>
              </a:ext>
            </a:extLst>
          </p:cNvPr>
          <p:cNvSpPr>
            <a:spLocks noGrp="1"/>
          </p:cNvSpPr>
          <p:nvPr>
            <p:ph type="body" sz="quarter" idx="18"/>
          </p:nvPr>
        </p:nvSpPr>
        <p:spPr>
          <a:xfrm>
            <a:off x="779690" y="1366612"/>
            <a:ext cx="6192167" cy="5027838"/>
          </a:xfrm>
        </p:spPr>
        <p:txBody>
          <a:bodyPr/>
          <a:lstStyle/>
          <a:p>
            <a:pPr marL="342900" lvl="0" indent="-342900">
              <a:spcBef>
                <a:spcPts val="200"/>
              </a:spcBef>
              <a:spcAft>
                <a:spcPts val="1000"/>
              </a:spcAft>
              <a:buFont typeface="Symbol" panose="05050102010706020507" pitchFamily="18" charset="2"/>
              <a:buChar char=""/>
            </a:pPr>
            <a:r>
              <a:rPr lang="sv-SE" sz="1400" dirty="0">
                <a:solidFill>
                  <a:srgbClr val="000000"/>
                </a:solidFill>
                <a:effectLst/>
                <a:latin typeface="Times New Roman" panose="02020603050405020304" pitchFamily="18" charset="0"/>
                <a:ea typeface="SimSun" panose="02010600030101010101" pitchFamily="2" charset="-122"/>
              </a:rPr>
              <a:t>En försäkringsdistributör ska lämna information till kunden i god tid </a:t>
            </a:r>
            <a:r>
              <a:rPr lang="sv-SE" sz="1400" i="1" dirty="0">
                <a:solidFill>
                  <a:srgbClr val="000000"/>
                </a:solidFill>
                <a:effectLst/>
                <a:latin typeface="Times New Roman" panose="02020603050405020304" pitchFamily="18" charset="0"/>
                <a:ea typeface="SimSun" panose="02010600030101010101" pitchFamily="2" charset="-122"/>
              </a:rPr>
              <a:t>innan</a:t>
            </a:r>
            <a:r>
              <a:rPr lang="sv-SE" sz="1400" dirty="0">
                <a:solidFill>
                  <a:srgbClr val="000000"/>
                </a:solidFill>
                <a:effectLst/>
                <a:latin typeface="Times New Roman" panose="02020603050405020304" pitchFamily="18" charset="0"/>
                <a:ea typeface="SimSun" panose="02010600030101010101" pitchFamily="2" charset="-122"/>
              </a:rPr>
              <a:t> försäkringsavtalet ingås </a:t>
            </a:r>
          </a:p>
          <a:p>
            <a:pPr marL="342900" lvl="0" indent="-342900">
              <a:spcBef>
                <a:spcPts val="200"/>
              </a:spcBef>
              <a:spcAft>
                <a:spcPts val="1000"/>
              </a:spcAft>
              <a:buFont typeface="Symbol" panose="05050102010706020507" pitchFamily="18" charset="2"/>
              <a:buChar char=""/>
            </a:pPr>
            <a:r>
              <a:rPr lang="sv-SE" sz="1400" dirty="0">
                <a:solidFill>
                  <a:srgbClr val="000000"/>
                </a:solidFill>
                <a:effectLst/>
                <a:latin typeface="Times New Roman" panose="02020603050405020304" pitchFamily="18" charset="0"/>
                <a:ea typeface="SimSun" panose="02010600030101010101" pitchFamily="2" charset="-122"/>
              </a:rPr>
              <a:t>Informationen ska lämnas till kunden även vid förnyelse eller ändring av försäkringsavtalet, om det behövs</a:t>
            </a:r>
            <a:endParaRPr lang="sv-SE" sz="1400" dirty="0">
              <a:effectLst/>
              <a:latin typeface="Times New Roman" panose="02020603050405020304" pitchFamily="18" charset="0"/>
              <a:ea typeface="SimSun" panose="02010600030101010101" pitchFamily="2" charset="-122"/>
            </a:endParaRP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41171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222DEB2-5274-4A65-8AAB-E0777AC3EB4A}"/>
              </a:ext>
            </a:extLst>
          </p:cNvPr>
          <p:cNvPicPr>
            <a:picLocks noGrp="1" noChangeAspect="1"/>
          </p:cNvPicPr>
          <p:nvPr>
            <p:ph type="pic" sz="quarter" idx="13"/>
          </p:nvPr>
        </p:nvPicPr>
        <p:blipFill>
          <a:blip r:embed="rId2"/>
          <a:srcRect l="29823" r="29823"/>
          <a:stretch>
            <a:fillRect/>
          </a:stretch>
        </p:blipFill>
        <p:spPr/>
      </p:pic>
      <p:sp>
        <p:nvSpPr>
          <p:cNvPr id="3" name="Date Placeholder 2">
            <a:extLst>
              <a:ext uri="{FF2B5EF4-FFF2-40B4-BE49-F238E27FC236}">
                <a16:creationId xmlns:a16="http://schemas.microsoft.com/office/drawing/2014/main" id="{44B1F3FF-9B86-4A80-AB07-EBB296907D0C}"/>
              </a:ext>
            </a:extLst>
          </p:cNvPr>
          <p:cNvSpPr>
            <a:spLocks noGrp="1"/>
          </p:cNvSpPr>
          <p:nvPr>
            <p:ph type="dt" sz="half" idx="19"/>
          </p:nvPr>
        </p:nvSpPr>
        <p:spPr/>
        <p:txBody>
          <a:bodyPr/>
          <a:lstStyle/>
          <a:p>
            <a:r>
              <a:rPr lang="sv-SE" dirty="0"/>
              <a:t>19 februari 2024</a:t>
            </a:r>
          </a:p>
        </p:txBody>
      </p:sp>
      <p:sp>
        <p:nvSpPr>
          <p:cNvPr id="4" name="Slide Number Placeholder 3">
            <a:extLst>
              <a:ext uri="{FF2B5EF4-FFF2-40B4-BE49-F238E27FC236}">
                <a16:creationId xmlns:a16="http://schemas.microsoft.com/office/drawing/2014/main" id="{579C1AFC-AFC3-4379-B76C-48A466F6BD43}"/>
              </a:ext>
            </a:extLst>
          </p:cNvPr>
          <p:cNvSpPr>
            <a:spLocks noGrp="1"/>
          </p:cNvSpPr>
          <p:nvPr>
            <p:ph type="sldNum" sz="quarter" idx="21"/>
          </p:nvPr>
        </p:nvSpPr>
        <p:spPr/>
        <p:txBody>
          <a:bodyPr/>
          <a:lstStyle/>
          <a:p>
            <a:fld id="{68468C2E-472A-43C3-926E-5A5CF00B7762}" type="slidenum">
              <a:rPr lang="sv-SE" smtClean="0"/>
              <a:pPr/>
              <a:t>45</a:t>
            </a:fld>
            <a:endParaRPr lang="sv-SE" dirty="0"/>
          </a:p>
        </p:txBody>
      </p:sp>
      <p:sp>
        <p:nvSpPr>
          <p:cNvPr id="5" name="Title 4">
            <a:extLst>
              <a:ext uri="{FF2B5EF4-FFF2-40B4-BE49-F238E27FC236}">
                <a16:creationId xmlns:a16="http://schemas.microsoft.com/office/drawing/2014/main" id="{B09C4CA8-E0F3-448D-A567-C278B3900748}"/>
              </a:ext>
            </a:extLst>
          </p:cNvPr>
          <p:cNvSpPr>
            <a:spLocks noGrp="1"/>
          </p:cNvSpPr>
          <p:nvPr>
            <p:ph type="title"/>
          </p:nvPr>
        </p:nvSpPr>
        <p:spPr>
          <a:xfrm>
            <a:off x="876300" y="301550"/>
            <a:ext cx="5543550" cy="714893"/>
          </a:xfrm>
        </p:spPr>
        <p:txBody>
          <a:bodyPr>
            <a:normAutofit/>
          </a:bodyPr>
          <a:lstStyle/>
          <a:p>
            <a:r>
              <a:rPr lang="sv-SE" dirty="0"/>
              <a:t>Hur ska informationen lämnas?</a:t>
            </a:r>
          </a:p>
        </p:txBody>
      </p:sp>
      <p:sp>
        <p:nvSpPr>
          <p:cNvPr id="7" name="Text Placeholder 6">
            <a:extLst>
              <a:ext uri="{FF2B5EF4-FFF2-40B4-BE49-F238E27FC236}">
                <a16:creationId xmlns:a16="http://schemas.microsoft.com/office/drawing/2014/main" id="{6AEA8E14-4773-45ED-A276-DAD5D55E950F}"/>
              </a:ext>
            </a:extLst>
          </p:cNvPr>
          <p:cNvSpPr>
            <a:spLocks noGrp="1"/>
          </p:cNvSpPr>
          <p:nvPr>
            <p:ph type="body" sz="quarter" idx="18"/>
          </p:nvPr>
        </p:nvSpPr>
        <p:spPr>
          <a:xfrm>
            <a:off x="876300" y="1284317"/>
            <a:ext cx="6192167" cy="5027838"/>
          </a:xfrm>
        </p:spPr>
        <p:txBody>
          <a:bodyPr/>
          <a:lstStyle/>
          <a:p>
            <a:pPr marL="342900" lvl="0" indent="-342900">
              <a:spcBef>
                <a:spcPts val="200"/>
              </a:spcBef>
              <a:spcAft>
                <a:spcPts val="1000"/>
              </a:spcAft>
              <a:buFont typeface="Symbol" panose="05050102010706020507" pitchFamily="18" charset="2"/>
              <a:buChar char=""/>
            </a:pPr>
            <a:r>
              <a:rPr lang="sv-SE" dirty="0">
                <a:solidFill>
                  <a:srgbClr val="000000"/>
                </a:solidFill>
                <a:effectLst/>
                <a:latin typeface="Times New Roman" panose="02020603050405020304" pitchFamily="18" charset="0"/>
                <a:ea typeface="SimSun" panose="02010600030101010101" pitchFamily="2" charset="-122"/>
              </a:rPr>
              <a:t>All information ska vara rättvisande och får inte vara vilseledande. Marknadsföringsmaterial ska alltid klart och tydligt kunna identifieras som sådant. </a:t>
            </a:r>
            <a:endParaRPr lang="sv-SE" dirty="0">
              <a:effectLst/>
              <a:latin typeface="Times New Roman" panose="02020603050405020304" pitchFamily="18" charset="0"/>
              <a:ea typeface="SimSun" panose="02010600030101010101" pitchFamily="2" charset="-122"/>
            </a:endParaRPr>
          </a:p>
          <a:p>
            <a:pPr marL="342900" lvl="0" indent="-342900">
              <a:spcBef>
                <a:spcPts val="200"/>
              </a:spcBef>
              <a:spcAft>
                <a:spcPts val="1000"/>
              </a:spcAft>
              <a:buFont typeface="Symbol" panose="05050102010706020507" pitchFamily="18" charset="2"/>
              <a:buChar char=""/>
            </a:pPr>
            <a:r>
              <a:rPr lang="sv-SE" dirty="0">
                <a:solidFill>
                  <a:srgbClr val="000000"/>
                </a:solidFill>
                <a:effectLst/>
                <a:latin typeface="Times New Roman" panose="02020603050405020304" pitchFamily="18" charset="0"/>
                <a:ea typeface="SimSun" panose="02010600030101010101" pitchFamily="2" charset="-122"/>
              </a:rPr>
              <a:t>Informationen ska lämnas avgiftsfritt till kunden i en pappershandling eller i någon annan läsbar och varaktig form Informationen ska vara klar och begriplig</a:t>
            </a:r>
          </a:p>
          <a:p>
            <a:pPr marL="342900" lvl="0" indent="-342900">
              <a:spcBef>
                <a:spcPts val="200"/>
              </a:spcBef>
              <a:spcAft>
                <a:spcPts val="1000"/>
              </a:spcAft>
              <a:buFont typeface="Symbol" panose="05050102010706020507" pitchFamily="18" charset="2"/>
              <a:buChar char=""/>
            </a:pPr>
            <a:r>
              <a:rPr lang="sv-SE" dirty="0">
                <a:solidFill>
                  <a:srgbClr val="000000"/>
                </a:solidFill>
                <a:effectLst/>
                <a:latin typeface="Times New Roman" panose="02020603050405020304" pitchFamily="18" charset="0"/>
                <a:ea typeface="SimSun" panose="02010600030101010101" pitchFamily="2" charset="-122"/>
              </a:rPr>
              <a:t>Informationen får lämnas på en webbplats om den tillställs kunden personligen, dvs. om kunden får tillgång till information genom en personlig inloggning</a:t>
            </a:r>
            <a:endParaRPr lang="sv-SE" dirty="0">
              <a:effectLst/>
              <a:latin typeface="Times New Roman" panose="02020603050405020304" pitchFamily="18" charset="0"/>
              <a:ea typeface="SimSun" panose="02010600030101010101" pitchFamily="2" charset="-122"/>
            </a:endParaRPr>
          </a:p>
          <a:p>
            <a:pPr marL="342900" lvl="0" indent="-342900">
              <a:spcBef>
                <a:spcPts val="200"/>
              </a:spcBef>
              <a:spcAft>
                <a:spcPts val="1000"/>
              </a:spcAft>
              <a:buFont typeface="Symbol" panose="05050102010706020507" pitchFamily="18" charset="2"/>
              <a:buChar char=""/>
            </a:pPr>
            <a:r>
              <a:rPr lang="sv-SE" dirty="0">
                <a:solidFill>
                  <a:srgbClr val="000000"/>
                </a:solidFill>
                <a:effectLst/>
                <a:latin typeface="Times New Roman" panose="02020603050405020304" pitchFamily="18" charset="0"/>
                <a:ea typeface="SimSun" panose="02010600030101010101" pitchFamily="2" charset="-122"/>
              </a:rPr>
              <a:t>Kunden har alltid rätt att på begäran få informationen i pappersform. </a:t>
            </a:r>
            <a:endParaRPr lang="sv-SE" dirty="0">
              <a:effectLst/>
              <a:latin typeface="Times New Roman" panose="02020603050405020304" pitchFamily="18" charset="0"/>
              <a:ea typeface="SimSun" panose="02010600030101010101" pitchFamily="2" charset="-122"/>
            </a:endParaRP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3450954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C222DEB2-5274-4A65-8AAB-E0777AC3EB4A}"/>
              </a:ext>
            </a:extLst>
          </p:cNvPr>
          <p:cNvPicPr>
            <a:picLocks noGrp="1" noChangeAspect="1"/>
          </p:cNvPicPr>
          <p:nvPr>
            <p:ph type="pic" sz="quarter" idx="13"/>
          </p:nvPr>
        </p:nvPicPr>
        <p:blipFill>
          <a:blip r:embed="rId2"/>
          <a:srcRect l="29823" r="29823"/>
          <a:stretch>
            <a:fillRect/>
          </a:stretch>
        </p:blipFill>
        <p:spPr/>
      </p:pic>
      <p:sp>
        <p:nvSpPr>
          <p:cNvPr id="3" name="Date Placeholder 2">
            <a:extLst>
              <a:ext uri="{FF2B5EF4-FFF2-40B4-BE49-F238E27FC236}">
                <a16:creationId xmlns:a16="http://schemas.microsoft.com/office/drawing/2014/main" id="{44B1F3FF-9B86-4A80-AB07-EBB296907D0C}"/>
              </a:ext>
            </a:extLst>
          </p:cNvPr>
          <p:cNvSpPr>
            <a:spLocks noGrp="1"/>
          </p:cNvSpPr>
          <p:nvPr>
            <p:ph type="dt" sz="half" idx="19"/>
          </p:nvPr>
        </p:nvSpPr>
        <p:spPr/>
        <p:txBody>
          <a:bodyPr/>
          <a:lstStyle/>
          <a:p>
            <a:r>
              <a:rPr lang="sv-SE" dirty="0"/>
              <a:t>19 februari 2024</a:t>
            </a:r>
          </a:p>
        </p:txBody>
      </p:sp>
      <p:sp>
        <p:nvSpPr>
          <p:cNvPr id="4" name="Slide Number Placeholder 3">
            <a:extLst>
              <a:ext uri="{FF2B5EF4-FFF2-40B4-BE49-F238E27FC236}">
                <a16:creationId xmlns:a16="http://schemas.microsoft.com/office/drawing/2014/main" id="{579C1AFC-AFC3-4379-B76C-48A466F6BD43}"/>
              </a:ext>
            </a:extLst>
          </p:cNvPr>
          <p:cNvSpPr>
            <a:spLocks noGrp="1"/>
          </p:cNvSpPr>
          <p:nvPr>
            <p:ph type="sldNum" sz="quarter" idx="21"/>
          </p:nvPr>
        </p:nvSpPr>
        <p:spPr/>
        <p:txBody>
          <a:bodyPr/>
          <a:lstStyle/>
          <a:p>
            <a:fld id="{68468C2E-472A-43C3-926E-5A5CF00B7762}" type="slidenum">
              <a:rPr lang="sv-SE" smtClean="0"/>
              <a:pPr/>
              <a:t>46</a:t>
            </a:fld>
            <a:endParaRPr lang="sv-SE" dirty="0"/>
          </a:p>
        </p:txBody>
      </p:sp>
      <p:sp>
        <p:nvSpPr>
          <p:cNvPr id="5" name="Title 4">
            <a:extLst>
              <a:ext uri="{FF2B5EF4-FFF2-40B4-BE49-F238E27FC236}">
                <a16:creationId xmlns:a16="http://schemas.microsoft.com/office/drawing/2014/main" id="{B09C4CA8-E0F3-448D-A567-C278B3900748}"/>
              </a:ext>
            </a:extLst>
          </p:cNvPr>
          <p:cNvSpPr>
            <a:spLocks noGrp="1"/>
          </p:cNvSpPr>
          <p:nvPr>
            <p:ph type="title"/>
          </p:nvPr>
        </p:nvSpPr>
        <p:spPr>
          <a:xfrm>
            <a:off x="779690" y="301550"/>
            <a:ext cx="5543550" cy="714893"/>
          </a:xfrm>
        </p:spPr>
        <p:txBody>
          <a:bodyPr>
            <a:normAutofit/>
          </a:bodyPr>
          <a:lstStyle/>
          <a:p>
            <a:r>
              <a:rPr lang="sv-SE" dirty="0"/>
              <a:t>Dokumentation </a:t>
            </a:r>
            <a:r>
              <a:rPr lang="sv-SE" sz="2000" b="0" dirty="0"/>
              <a:t>(5 kap. 21 §)</a:t>
            </a:r>
            <a:endParaRPr lang="sv-SE" b="0" dirty="0"/>
          </a:p>
        </p:txBody>
      </p:sp>
      <p:sp>
        <p:nvSpPr>
          <p:cNvPr id="7" name="Text Placeholder 6">
            <a:extLst>
              <a:ext uri="{FF2B5EF4-FFF2-40B4-BE49-F238E27FC236}">
                <a16:creationId xmlns:a16="http://schemas.microsoft.com/office/drawing/2014/main" id="{6AEA8E14-4773-45ED-A276-DAD5D55E950F}"/>
              </a:ext>
            </a:extLst>
          </p:cNvPr>
          <p:cNvSpPr>
            <a:spLocks noGrp="1"/>
          </p:cNvSpPr>
          <p:nvPr>
            <p:ph type="body" sz="quarter" idx="18"/>
          </p:nvPr>
        </p:nvSpPr>
        <p:spPr>
          <a:xfrm>
            <a:off x="779690" y="1366612"/>
            <a:ext cx="6192167" cy="5027838"/>
          </a:xfrm>
        </p:spPr>
        <p:txBody>
          <a:bodyPr/>
          <a:lstStyle/>
          <a:p>
            <a:pPr marL="342900" lvl="0" indent="-342900">
              <a:spcBef>
                <a:spcPts val="200"/>
              </a:spcBef>
              <a:spcAft>
                <a:spcPts val="1000"/>
              </a:spcAft>
              <a:buFont typeface="Symbol" panose="05050102010706020507" pitchFamily="18" charset="2"/>
              <a:buChar char=""/>
            </a:pPr>
            <a:r>
              <a:rPr lang="sv-SE" dirty="0">
                <a:solidFill>
                  <a:srgbClr val="000000"/>
                </a:solidFill>
                <a:effectLst/>
                <a:latin typeface="Times New Roman" panose="02020603050405020304" pitchFamily="18" charset="0"/>
                <a:ea typeface="SimSun" panose="02010600030101010101" pitchFamily="2" charset="-122"/>
              </a:rPr>
              <a:t>En försäkringsdistributör ska dokumentera vad som förekommit vid distributionstillfället och lämna dokumentationen till kunden</a:t>
            </a:r>
            <a:endParaRPr lang="sv-SE" dirty="0">
              <a:effectLst/>
              <a:latin typeface="Times New Roman" panose="02020603050405020304" pitchFamily="18" charset="0"/>
              <a:ea typeface="SimSun" panose="02010600030101010101" pitchFamily="2" charset="-122"/>
            </a:endParaRPr>
          </a:p>
          <a:p>
            <a:pPr marL="342900" lvl="0" indent="-342900">
              <a:spcBef>
                <a:spcPts val="200"/>
              </a:spcBef>
              <a:spcAft>
                <a:spcPts val="1000"/>
              </a:spcAft>
              <a:buFont typeface="Symbol" panose="05050102010706020507" pitchFamily="18" charset="2"/>
              <a:buChar char=""/>
            </a:pPr>
            <a:r>
              <a:rPr lang="sv-SE" dirty="0">
                <a:solidFill>
                  <a:srgbClr val="000000"/>
                </a:solidFill>
                <a:effectLst/>
                <a:latin typeface="Times New Roman" panose="02020603050405020304" pitchFamily="18" charset="0"/>
                <a:ea typeface="SimSun" panose="02010600030101010101" pitchFamily="2" charset="-122"/>
              </a:rPr>
              <a:t>Dokumentationsskyldigheten åvilar distributören. Om ett försäkringsföretag distribuerar sina försäkringar via en annan distributör, är den senare att betrakta som den distributör som ska fullgöra dokumentationsskyldigheten</a:t>
            </a:r>
            <a:endParaRPr lang="sv-SE" dirty="0">
              <a:effectLst/>
              <a:latin typeface="Times New Roman" panose="02020603050405020304" pitchFamily="18" charset="0"/>
              <a:ea typeface="SimSun" panose="02010600030101010101" pitchFamily="2" charset="-122"/>
            </a:endParaRP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1211440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A5FCE545-8C26-42F3-8EED-676B8374DD46}"/>
              </a:ext>
            </a:extLst>
          </p:cNvPr>
          <p:cNvPicPr>
            <a:picLocks noChangeAspect="1"/>
          </p:cNvPicPr>
          <p:nvPr/>
        </p:nvPicPr>
        <p:blipFill>
          <a:blip r:embed="rId2"/>
          <a:srcRect t="7796" b="7796"/>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88B5D6A5-CD7C-49F1-A20E-193BF016F012}"/>
              </a:ext>
            </a:extLst>
          </p:cNvPr>
          <p:cNvSpPr>
            <a:spLocks noGrp="1"/>
          </p:cNvSpPr>
          <p:nvPr>
            <p:ph type="ctrTitle"/>
          </p:nvPr>
        </p:nvSpPr>
        <p:spPr>
          <a:xfrm>
            <a:off x="556532" y="5444668"/>
            <a:ext cx="11078936" cy="591826"/>
          </a:xfrm>
        </p:spPr>
        <p:txBody>
          <a:bodyPr/>
          <a:lstStyle/>
          <a:p>
            <a:r>
              <a:rPr lang="sv-SE" sz="3200" dirty="0">
                <a:solidFill>
                  <a:schemeClr val="bg1"/>
                </a:solidFill>
              </a:rPr>
              <a:t>X. </a:t>
            </a:r>
            <a:r>
              <a:rPr lang="sv-SE" sz="3200" cap="all" dirty="0">
                <a:solidFill>
                  <a:srgbClr val="FFFFFF"/>
                </a:solidFill>
              </a:rPr>
              <a:t>UPPFÖRANDEREGLER</a:t>
            </a:r>
            <a:br>
              <a:rPr lang="sv-SE" sz="2400" b="0" baseline="0" dirty="0">
                <a:solidFill>
                  <a:srgbClr val="FFFFFF"/>
                </a:solidFill>
              </a:rPr>
            </a:br>
            <a:br>
              <a:rPr lang="sv-SE" sz="3200" baseline="0" dirty="0">
                <a:solidFill>
                  <a:srgbClr val="FFFFFF"/>
                </a:solidFill>
              </a:rPr>
            </a:br>
            <a:endParaRPr lang="sv-SE" sz="3200" dirty="0">
              <a:solidFill>
                <a:schemeClr val="bg1"/>
              </a:solidFill>
            </a:endParaRPr>
          </a:p>
        </p:txBody>
      </p:sp>
      <p:sp>
        <p:nvSpPr>
          <p:cNvPr id="4" name="Subtitle 3">
            <a:extLst>
              <a:ext uri="{FF2B5EF4-FFF2-40B4-BE49-F238E27FC236}">
                <a16:creationId xmlns:a16="http://schemas.microsoft.com/office/drawing/2014/main" id="{A99F1CFF-F637-4FC3-85FC-62A203BAA8E2}"/>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643466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E5D1E5-5571-44F3-96D2-AAC2089C7EF5}"/>
              </a:ext>
            </a:extLst>
          </p:cNvPr>
          <p:cNvSpPr>
            <a:spLocks noGrp="1"/>
          </p:cNvSpPr>
          <p:nvPr>
            <p:ph sz="quarter" idx="13"/>
          </p:nvPr>
        </p:nvSpPr>
        <p:spPr>
          <a:xfrm>
            <a:off x="1631950" y="1463007"/>
            <a:ext cx="8928100" cy="3527425"/>
          </a:xfrm>
        </p:spPr>
        <p:txBody>
          <a:bodyPr/>
          <a:lstStyle/>
          <a:p>
            <a:pPr marL="0" indent="0">
              <a:buNone/>
            </a:pPr>
            <a:r>
              <a:rPr lang="sv-SE" b="1" i="1" dirty="0">
                <a:solidFill>
                  <a:srgbClr val="C00000"/>
                </a:solidFill>
              </a:rPr>
              <a:t>Alla</a:t>
            </a:r>
            <a:r>
              <a:rPr lang="sv-SE" b="1" i="1" dirty="0"/>
              <a:t> </a:t>
            </a:r>
            <a:r>
              <a:rPr lang="sv-SE" dirty="0"/>
              <a:t>försäkringsdistributörer ska (4 kap 1 § första stycket LFD)</a:t>
            </a:r>
          </a:p>
          <a:p>
            <a:pPr marL="342900" indent="-342900">
              <a:buFont typeface="+mj-lt"/>
              <a:buAutoNum type="arabicPeriod"/>
            </a:pPr>
            <a:r>
              <a:rPr lang="sv-SE" dirty="0"/>
              <a:t>Bedriva verksamheten enligt </a:t>
            </a:r>
            <a:r>
              <a:rPr lang="sv-SE" b="1" i="1" dirty="0"/>
              <a:t>god försäkringsdistributionssed</a:t>
            </a:r>
          </a:p>
          <a:p>
            <a:pPr marL="342900" indent="-342900">
              <a:buFont typeface="+mj-lt"/>
              <a:buAutoNum type="arabicPeriod"/>
            </a:pPr>
            <a:r>
              <a:rPr lang="sv-SE" dirty="0"/>
              <a:t>med</a:t>
            </a:r>
            <a:r>
              <a:rPr lang="sv-SE" b="1" i="1" dirty="0"/>
              <a:t> </a:t>
            </a:r>
            <a:r>
              <a:rPr lang="sv-SE" dirty="0"/>
              <a:t>tillbörlig</a:t>
            </a:r>
            <a:r>
              <a:rPr lang="sv-SE" b="1" i="1" dirty="0"/>
              <a:t> omsorg </a:t>
            </a:r>
            <a:r>
              <a:rPr lang="sv-SE" dirty="0"/>
              <a:t>ta till vara kundens intressen och</a:t>
            </a:r>
          </a:p>
          <a:p>
            <a:pPr marL="342900" indent="-342900">
              <a:buFont typeface="+mj-lt"/>
              <a:buAutoNum type="arabicPeriod"/>
            </a:pPr>
            <a:r>
              <a:rPr lang="sv-SE" i="1" dirty="0"/>
              <a:t>handla</a:t>
            </a:r>
            <a:r>
              <a:rPr lang="sv-SE" b="1" i="1" dirty="0"/>
              <a:t> hederligt, rättvist och professionellt</a:t>
            </a:r>
            <a:r>
              <a:rPr lang="sv-SE" dirty="0"/>
              <a:t>.</a:t>
            </a:r>
            <a:endParaRPr lang="sv-SE" b="1" i="1" dirty="0"/>
          </a:p>
          <a:p>
            <a:pPr marL="0" indent="0">
              <a:buNone/>
            </a:pPr>
            <a:r>
              <a:rPr lang="sv-SE" b="1" i="1" dirty="0">
                <a:solidFill>
                  <a:srgbClr val="C00000"/>
                </a:solidFill>
              </a:rPr>
              <a:t>Innan</a:t>
            </a:r>
            <a:r>
              <a:rPr lang="sv-SE" b="1" i="1" dirty="0"/>
              <a:t> </a:t>
            </a:r>
            <a:r>
              <a:rPr lang="sv-SE" dirty="0"/>
              <a:t>ett försäkringsavtal ingås ska en försäkringsdistributör </a:t>
            </a:r>
            <a:r>
              <a:rPr lang="sv-SE" b="1" i="1" dirty="0">
                <a:solidFill>
                  <a:srgbClr val="C00000"/>
                </a:solidFill>
              </a:rPr>
              <a:t>alltid</a:t>
            </a:r>
            <a:r>
              <a:rPr lang="sv-SE" dirty="0"/>
              <a:t> (5 kap 11§ LFD)</a:t>
            </a:r>
          </a:p>
          <a:p>
            <a:pPr marL="342900" indent="-342900">
              <a:buFont typeface="+mj-lt"/>
              <a:buAutoNum type="arabicPeriod" startAt="3"/>
            </a:pPr>
            <a:r>
              <a:rPr lang="sv-SE" dirty="0"/>
              <a:t>klargöra</a:t>
            </a:r>
            <a:r>
              <a:rPr lang="sv-SE" b="1" i="1" dirty="0"/>
              <a:t> kundens krav och behov </a:t>
            </a:r>
            <a:r>
              <a:rPr lang="sv-SE" dirty="0"/>
              <a:t>i fråga om försäkringsskydd grundat på de uppgifter som kunden har lämnat,</a:t>
            </a:r>
          </a:p>
          <a:p>
            <a:pPr marL="342900" indent="-342900">
              <a:buFont typeface="+mj-lt"/>
              <a:buAutoNum type="arabicPeriod" startAt="3"/>
            </a:pPr>
            <a:r>
              <a:rPr lang="sv-SE" dirty="0"/>
              <a:t>ge kunden </a:t>
            </a:r>
            <a:r>
              <a:rPr lang="sv-SE" b="1" i="1" dirty="0"/>
              <a:t>objektiv och tydlig information </a:t>
            </a:r>
            <a:r>
              <a:rPr lang="sv-SE" dirty="0"/>
              <a:t>om försäkringsprodukten </a:t>
            </a:r>
          </a:p>
          <a:p>
            <a:pPr>
              <a:buFont typeface="Arial" panose="020B0604020202020204" pitchFamily="34" charset="0"/>
              <a:buChar char="•"/>
            </a:pPr>
            <a:r>
              <a:rPr lang="sv-SE" dirty="0"/>
              <a:t>Vid</a:t>
            </a:r>
          </a:p>
          <a:p>
            <a:pPr lvl="1"/>
            <a:r>
              <a:rPr lang="sv-SE" dirty="0"/>
              <a:t>distribution av </a:t>
            </a:r>
            <a:r>
              <a:rPr lang="sv-SE" b="1" i="1" dirty="0"/>
              <a:t>pensionsförsäkringar</a:t>
            </a:r>
            <a:r>
              <a:rPr lang="sv-SE" dirty="0"/>
              <a:t> och </a:t>
            </a:r>
          </a:p>
          <a:p>
            <a:pPr lvl="1"/>
            <a:r>
              <a:rPr lang="sv-SE" b="1" i="1" dirty="0"/>
              <a:t>försäkringsbaserade investeringsprodukter </a:t>
            </a:r>
          </a:p>
          <a:p>
            <a:pPr marL="269750" lvl="1" indent="0">
              <a:buNone/>
            </a:pPr>
            <a:r>
              <a:rPr lang="sv-SE" dirty="0"/>
              <a:t>gäller ytterligare regler</a:t>
            </a:r>
          </a:p>
          <a:p>
            <a:pPr>
              <a:lnSpc>
                <a:spcPct val="105000"/>
              </a:lnSpc>
            </a:pPr>
            <a:endParaRPr lang="sv-SE" dirty="0"/>
          </a:p>
          <a:p>
            <a:endParaRPr lang="sv-SE" dirty="0"/>
          </a:p>
          <a:p>
            <a:endParaRPr lang="sv-SE" dirty="0"/>
          </a:p>
          <a:p>
            <a:endParaRPr lang="sv-SE" dirty="0"/>
          </a:p>
        </p:txBody>
      </p:sp>
      <p:sp>
        <p:nvSpPr>
          <p:cNvPr id="4" name="Date Placeholder 3">
            <a:extLst>
              <a:ext uri="{FF2B5EF4-FFF2-40B4-BE49-F238E27FC236}">
                <a16:creationId xmlns:a16="http://schemas.microsoft.com/office/drawing/2014/main" id="{CCAE009F-A10E-4D6A-A22D-5E7FAAD985CD}"/>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8ED83CB7-871E-4542-8749-7368DF4E57C9}"/>
              </a:ext>
            </a:extLst>
          </p:cNvPr>
          <p:cNvSpPr>
            <a:spLocks noGrp="1"/>
          </p:cNvSpPr>
          <p:nvPr>
            <p:ph type="sldNum" sz="quarter" idx="17"/>
          </p:nvPr>
        </p:nvSpPr>
        <p:spPr/>
        <p:txBody>
          <a:bodyPr/>
          <a:lstStyle/>
          <a:p>
            <a:fld id="{68468C2E-472A-43C3-926E-5A5CF00B7762}" type="slidenum">
              <a:rPr lang="sv-SE" smtClean="0"/>
              <a:pPr/>
              <a:t>48</a:t>
            </a:fld>
            <a:endParaRPr lang="sv-SE" dirty="0"/>
          </a:p>
        </p:txBody>
      </p:sp>
      <p:sp>
        <p:nvSpPr>
          <p:cNvPr id="6" name="Title 5">
            <a:extLst>
              <a:ext uri="{FF2B5EF4-FFF2-40B4-BE49-F238E27FC236}">
                <a16:creationId xmlns:a16="http://schemas.microsoft.com/office/drawing/2014/main" id="{51110EC1-59EA-4442-906B-EDAD0C5E1D75}"/>
              </a:ext>
            </a:extLst>
          </p:cNvPr>
          <p:cNvSpPr>
            <a:spLocks noGrp="1"/>
          </p:cNvSpPr>
          <p:nvPr>
            <p:ph type="title"/>
          </p:nvPr>
        </p:nvSpPr>
        <p:spPr>
          <a:xfrm>
            <a:off x="1170895" y="265404"/>
            <a:ext cx="10470243" cy="714893"/>
          </a:xfrm>
        </p:spPr>
        <p:txBody>
          <a:bodyPr>
            <a:normAutofit fontScale="90000"/>
          </a:bodyPr>
          <a:lstStyle/>
          <a:p>
            <a:r>
              <a:rPr lang="sv-SE" dirty="0"/>
              <a:t>Uppföranderegler vid försäkringsdistribution </a:t>
            </a:r>
            <a:r>
              <a:rPr lang="sv-SE" i="1" dirty="0">
                <a:solidFill>
                  <a:srgbClr val="C00000"/>
                </a:solidFill>
              </a:rPr>
              <a:t>utan</a:t>
            </a:r>
            <a:r>
              <a:rPr lang="sv-SE" dirty="0">
                <a:solidFill>
                  <a:srgbClr val="C00000"/>
                </a:solidFill>
              </a:rPr>
              <a:t> </a:t>
            </a:r>
            <a:r>
              <a:rPr lang="sv-SE" dirty="0"/>
              <a:t>rådgivning </a:t>
            </a:r>
          </a:p>
        </p:txBody>
      </p:sp>
    </p:spTree>
    <p:extLst>
      <p:ext uri="{BB962C8B-B14F-4D97-AF65-F5344CB8AC3E}">
        <p14:creationId xmlns:p14="http://schemas.microsoft.com/office/powerpoint/2010/main" val="42464876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D74660-20BD-40E7-BC2D-67206F119DDD}"/>
              </a:ext>
            </a:extLst>
          </p:cNvPr>
          <p:cNvSpPr>
            <a:spLocks noGrp="1"/>
          </p:cNvSpPr>
          <p:nvPr>
            <p:ph type="body" sz="quarter" idx="14"/>
          </p:nvPr>
        </p:nvSpPr>
        <p:spPr>
          <a:xfrm>
            <a:off x="1778908" y="923535"/>
            <a:ext cx="8928100" cy="505342"/>
          </a:xfrm>
        </p:spPr>
        <p:txBody>
          <a:bodyPr/>
          <a:lstStyle/>
          <a:p>
            <a:r>
              <a:rPr lang="sv-SE" i="0" dirty="0"/>
              <a:t>Vid distribution </a:t>
            </a:r>
            <a:r>
              <a:rPr lang="sv-SE" b="1" dirty="0">
                <a:solidFill>
                  <a:srgbClr val="C00000"/>
                </a:solidFill>
              </a:rPr>
              <a:t>med</a:t>
            </a:r>
            <a:r>
              <a:rPr lang="sv-SE" i="0" dirty="0"/>
              <a:t> rådgivning gäller </a:t>
            </a:r>
            <a:r>
              <a:rPr lang="sv-SE" b="1" dirty="0">
                <a:solidFill>
                  <a:srgbClr val="C00000"/>
                </a:solidFill>
              </a:rPr>
              <a:t>dessutom</a:t>
            </a:r>
            <a:r>
              <a:rPr lang="sv-SE" i="0" dirty="0"/>
              <a:t> att</a:t>
            </a:r>
          </a:p>
        </p:txBody>
      </p:sp>
      <p:sp>
        <p:nvSpPr>
          <p:cNvPr id="3" name="Content Placeholder 2">
            <a:extLst>
              <a:ext uri="{FF2B5EF4-FFF2-40B4-BE49-F238E27FC236}">
                <a16:creationId xmlns:a16="http://schemas.microsoft.com/office/drawing/2014/main" id="{A1D3410D-D24B-4541-ADC5-64BEE9A69BC0}"/>
              </a:ext>
            </a:extLst>
          </p:cNvPr>
          <p:cNvSpPr>
            <a:spLocks noGrp="1"/>
          </p:cNvSpPr>
          <p:nvPr>
            <p:ph sz="quarter" idx="13"/>
          </p:nvPr>
        </p:nvSpPr>
        <p:spPr>
          <a:xfrm>
            <a:off x="1778908" y="1729014"/>
            <a:ext cx="8928100" cy="3527425"/>
          </a:xfrm>
        </p:spPr>
        <p:txBody>
          <a:bodyPr/>
          <a:lstStyle/>
          <a:p>
            <a:pPr marL="342900" indent="-342900">
              <a:buFont typeface="+mj-lt"/>
              <a:buAutoNum type="arabicPeriod"/>
            </a:pPr>
            <a:r>
              <a:rPr lang="sv-SE" dirty="0"/>
              <a:t>Försäkringsdistributören ska </a:t>
            </a:r>
            <a:r>
              <a:rPr lang="sv-SE" b="1" i="1" dirty="0"/>
              <a:t>anpassa sin rådgivning efter kundens önskemål och behov,</a:t>
            </a:r>
          </a:p>
          <a:p>
            <a:pPr marL="342900" indent="-342900">
              <a:buFont typeface="+mj-lt"/>
              <a:buAutoNum type="arabicPeriod"/>
            </a:pPr>
            <a:r>
              <a:rPr lang="sv-SE" dirty="0"/>
              <a:t>endast rekommendera lösningar som är </a:t>
            </a:r>
            <a:r>
              <a:rPr lang="sv-SE" b="1" i="1" dirty="0"/>
              <a:t>lämpliga för kunden</a:t>
            </a:r>
            <a:r>
              <a:rPr lang="sv-SE" dirty="0"/>
              <a:t>,</a:t>
            </a:r>
          </a:p>
          <a:p>
            <a:pPr marL="342900" indent="-342900">
              <a:buFont typeface="+mj-lt"/>
              <a:buAutoNum type="arabicPeriod"/>
            </a:pPr>
            <a:r>
              <a:rPr lang="sv-SE" b="1" i="1" dirty="0"/>
              <a:t>avråda</a:t>
            </a:r>
            <a:r>
              <a:rPr lang="sv-SE" dirty="0"/>
              <a:t> en kund som är konsument från att vidta åtgärder som inte kan anses lämpliga med hänsyn till kundens behov, ekonomiska förhållanden eller andra omständigheter (4 kap 1 § andra stycket LFD) samt</a:t>
            </a:r>
          </a:p>
          <a:p>
            <a:pPr marL="342900" indent="-342900">
              <a:buFont typeface="+mj-lt"/>
              <a:buAutoNum type="arabicPeriod"/>
            </a:pPr>
            <a:r>
              <a:rPr lang="sv-SE" dirty="0"/>
              <a:t>ge kunden </a:t>
            </a:r>
            <a:r>
              <a:rPr lang="sv-SE" b="1" i="1" dirty="0"/>
              <a:t>en personlig rekommendation</a:t>
            </a:r>
            <a:r>
              <a:rPr lang="sv-SE" dirty="0"/>
              <a:t>, med en förklaring av varför en viss produkt bäst motsvarar kundens krav och behov (5 kap 12 § LFD)</a:t>
            </a:r>
          </a:p>
          <a:p>
            <a:pPr>
              <a:buFont typeface="Arial" panose="020B0604020202020204" pitchFamily="34" charset="0"/>
              <a:buChar char="•"/>
            </a:pPr>
            <a:r>
              <a:rPr lang="sv-SE" dirty="0"/>
              <a:t>Vid</a:t>
            </a:r>
          </a:p>
          <a:p>
            <a:pPr lvl="1"/>
            <a:r>
              <a:rPr lang="sv-SE" dirty="0"/>
              <a:t>rådgivning baserad på en </a:t>
            </a:r>
            <a:r>
              <a:rPr lang="sv-SE" b="1" i="1" dirty="0"/>
              <a:t>opartisk och personlig analys, </a:t>
            </a:r>
          </a:p>
          <a:p>
            <a:pPr lvl="1"/>
            <a:r>
              <a:rPr lang="sv-SE" dirty="0"/>
              <a:t>investeringsrådgivning samt</a:t>
            </a:r>
          </a:p>
          <a:p>
            <a:pPr lvl="1"/>
            <a:r>
              <a:rPr lang="sv-SE" dirty="0"/>
              <a:t>vid distribution av </a:t>
            </a:r>
            <a:r>
              <a:rPr lang="sv-SE" b="1" i="1" dirty="0"/>
              <a:t>pensionsförsäkringar</a:t>
            </a:r>
            <a:r>
              <a:rPr lang="sv-SE" dirty="0"/>
              <a:t> och </a:t>
            </a:r>
          </a:p>
          <a:p>
            <a:pPr lvl="1"/>
            <a:r>
              <a:rPr lang="sv-SE" b="1" i="1" dirty="0"/>
              <a:t>försäkringsbaserade investeringsprodukter </a:t>
            </a:r>
          </a:p>
          <a:p>
            <a:pPr marL="269750" lvl="1" indent="0">
              <a:buNone/>
            </a:pPr>
            <a:r>
              <a:rPr lang="sv-SE" dirty="0"/>
              <a:t>gäller ytterligare regler</a:t>
            </a:r>
          </a:p>
          <a:p>
            <a:pPr>
              <a:lnSpc>
                <a:spcPct val="105000"/>
              </a:lnSpc>
            </a:pPr>
            <a:endParaRPr lang="sv-SE" dirty="0"/>
          </a:p>
          <a:p>
            <a:endParaRPr lang="sv-SE" dirty="0"/>
          </a:p>
          <a:p>
            <a:endParaRPr lang="sv-SE" dirty="0"/>
          </a:p>
          <a:p>
            <a:endParaRPr lang="sv-SE" dirty="0"/>
          </a:p>
        </p:txBody>
      </p:sp>
      <p:sp>
        <p:nvSpPr>
          <p:cNvPr id="4" name="Date Placeholder 3">
            <a:extLst>
              <a:ext uri="{FF2B5EF4-FFF2-40B4-BE49-F238E27FC236}">
                <a16:creationId xmlns:a16="http://schemas.microsoft.com/office/drawing/2014/main" id="{889B438C-B7F8-4D84-9E01-471ECB2E17F9}"/>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C3634D59-C56A-47AA-8B67-DB61AE731257}"/>
              </a:ext>
            </a:extLst>
          </p:cNvPr>
          <p:cNvSpPr>
            <a:spLocks noGrp="1"/>
          </p:cNvSpPr>
          <p:nvPr>
            <p:ph type="sldNum" sz="quarter" idx="17"/>
          </p:nvPr>
        </p:nvSpPr>
        <p:spPr/>
        <p:txBody>
          <a:bodyPr/>
          <a:lstStyle/>
          <a:p>
            <a:fld id="{68468C2E-472A-43C3-926E-5A5CF00B7762}" type="slidenum">
              <a:rPr lang="sv-SE" smtClean="0"/>
              <a:pPr/>
              <a:t>49</a:t>
            </a:fld>
            <a:endParaRPr lang="sv-SE" dirty="0"/>
          </a:p>
        </p:txBody>
      </p:sp>
      <p:sp>
        <p:nvSpPr>
          <p:cNvPr id="6" name="Title 5">
            <a:extLst>
              <a:ext uri="{FF2B5EF4-FFF2-40B4-BE49-F238E27FC236}">
                <a16:creationId xmlns:a16="http://schemas.microsoft.com/office/drawing/2014/main" id="{D106889C-6B0A-4C08-8A77-53F53083A5CB}"/>
              </a:ext>
            </a:extLst>
          </p:cNvPr>
          <p:cNvSpPr>
            <a:spLocks noGrp="1"/>
          </p:cNvSpPr>
          <p:nvPr>
            <p:ph type="title"/>
          </p:nvPr>
        </p:nvSpPr>
        <p:spPr>
          <a:xfrm>
            <a:off x="1179059" y="164646"/>
            <a:ext cx="10462079" cy="714893"/>
          </a:xfrm>
        </p:spPr>
        <p:txBody>
          <a:bodyPr>
            <a:normAutofit fontScale="90000"/>
          </a:bodyPr>
          <a:lstStyle/>
          <a:p>
            <a:r>
              <a:rPr lang="sv-SE" dirty="0"/>
              <a:t>Uppföranderegler vid försäkringsdistribution</a:t>
            </a:r>
            <a:r>
              <a:rPr lang="sv-SE" i="1" dirty="0"/>
              <a:t> </a:t>
            </a:r>
            <a:r>
              <a:rPr lang="sv-SE" i="1" dirty="0">
                <a:solidFill>
                  <a:srgbClr val="C00000"/>
                </a:solidFill>
              </a:rPr>
              <a:t>med</a:t>
            </a:r>
            <a:r>
              <a:rPr lang="sv-SE" dirty="0"/>
              <a:t> rådgivning</a:t>
            </a:r>
          </a:p>
        </p:txBody>
      </p:sp>
    </p:spTree>
    <p:extLst>
      <p:ext uri="{BB962C8B-B14F-4D97-AF65-F5344CB8AC3E}">
        <p14:creationId xmlns:p14="http://schemas.microsoft.com/office/powerpoint/2010/main" val="377922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59BAC196-5AAE-43C5-971B-ADC3382C0615}"/>
              </a:ext>
            </a:extLst>
          </p:cNvPr>
          <p:cNvPicPr>
            <a:picLocks noChangeAspect="1"/>
          </p:cNvPicPr>
          <p:nvPr/>
        </p:nvPicPr>
        <p:blipFill>
          <a:blip r:embed="rId2"/>
          <a:srcRect t="7796" b="7796"/>
          <a:stretch>
            <a:fillRect/>
          </a:stretch>
        </p:blipFill>
        <p:spPr>
          <a:xfrm>
            <a:off x="0" y="0"/>
            <a:ext cx="12192000" cy="6858000"/>
          </a:xfrm>
          <a:prstGeom prst="rect">
            <a:avLst/>
          </a:prstGeom>
        </p:spPr>
      </p:pic>
      <p:sp>
        <p:nvSpPr>
          <p:cNvPr id="9" name="Picture Placeholder 8">
            <a:extLst>
              <a:ext uri="{FF2B5EF4-FFF2-40B4-BE49-F238E27FC236}">
                <a16:creationId xmlns:a16="http://schemas.microsoft.com/office/drawing/2014/main" id="{A44DF3DC-E825-4F3E-B8B4-8D684D5D4D0C}"/>
              </a:ext>
            </a:extLst>
          </p:cNvPr>
          <p:cNvSpPr>
            <a:spLocks noGrp="1"/>
          </p:cNvSpPr>
          <p:nvPr>
            <p:ph type="pic" sz="quarter" idx="21"/>
          </p:nvPr>
        </p:nvSpPr>
        <p:spPr>
          <a:xfrm>
            <a:off x="-61546" y="-1"/>
            <a:ext cx="12192000" cy="6858000"/>
          </a:xfrm>
        </p:spPr>
        <p:txBody>
          <a:bodyPr/>
          <a:lstStyle/>
          <a:p>
            <a:endParaRPr lang="sv-SE"/>
          </a:p>
        </p:txBody>
      </p:sp>
      <p:sp>
        <p:nvSpPr>
          <p:cNvPr id="3" name="Title 2">
            <a:extLst>
              <a:ext uri="{FF2B5EF4-FFF2-40B4-BE49-F238E27FC236}">
                <a16:creationId xmlns:a16="http://schemas.microsoft.com/office/drawing/2014/main" id="{1F578A6D-C287-4AB5-8F93-678AF77CFEB4}"/>
              </a:ext>
            </a:extLst>
          </p:cNvPr>
          <p:cNvSpPr>
            <a:spLocks noGrp="1"/>
          </p:cNvSpPr>
          <p:nvPr>
            <p:ph type="ctrTitle"/>
          </p:nvPr>
        </p:nvSpPr>
        <p:spPr>
          <a:xfrm>
            <a:off x="0" y="6030005"/>
            <a:ext cx="12192000" cy="1655989"/>
          </a:xfrm>
        </p:spPr>
        <p:txBody>
          <a:bodyPr/>
          <a:lstStyle/>
          <a:p>
            <a:r>
              <a:rPr lang="sv-SE" sz="3200" dirty="0">
                <a:solidFill>
                  <a:schemeClr val="bg1"/>
                </a:solidFill>
              </a:rPr>
              <a:t>I. DISTRIBUTION AV FÖRSÄKRING I SVERIGE</a:t>
            </a:r>
          </a:p>
        </p:txBody>
      </p:sp>
    </p:spTree>
    <p:extLst>
      <p:ext uri="{BB962C8B-B14F-4D97-AF65-F5344CB8AC3E}">
        <p14:creationId xmlns:p14="http://schemas.microsoft.com/office/powerpoint/2010/main" val="5271203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A5FCE545-8C26-42F3-8EED-676B8374DD46}"/>
              </a:ext>
            </a:extLst>
          </p:cNvPr>
          <p:cNvPicPr>
            <a:picLocks noChangeAspect="1"/>
          </p:cNvPicPr>
          <p:nvPr/>
        </p:nvPicPr>
        <p:blipFill>
          <a:blip r:embed="rId2"/>
          <a:srcRect t="7796" b="7796"/>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88B5D6A5-CD7C-49F1-A20E-193BF016F012}"/>
              </a:ext>
            </a:extLst>
          </p:cNvPr>
          <p:cNvSpPr>
            <a:spLocks noGrp="1"/>
          </p:cNvSpPr>
          <p:nvPr>
            <p:ph type="ctrTitle"/>
          </p:nvPr>
        </p:nvSpPr>
        <p:spPr>
          <a:xfrm>
            <a:off x="556532" y="5444668"/>
            <a:ext cx="11078936" cy="591826"/>
          </a:xfrm>
        </p:spPr>
        <p:txBody>
          <a:bodyPr/>
          <a:lstStyle/>
          <a:p>
            <a:r>
              <a:rPr lang="sv-SE" sz="3200" dirty="0">
                <a:solidFill>
                  <a:schemeClr val="bg1"/>
                </a:solidFill>
              </a:rPr>
              <a:t>XI. </a:t>
            </a:r>
            <a:r>
              <a:rPr lang="sv-SE" sz="3200" cap="all" dirty="0">
                <a:solidFill>
                  <a:srgbClr val="FFFFFF"/>
                </a:solidFill>
              </a:rPr>
              <a:t>KORSFÖRSÄLJNING OCH KOPPLINGSFÖRBEHÅLL</a:t>
            </a:r>
            <a:br>
              <a:rPr lang="sv-SE" sz="2400" b="0" baseline="0" dirty="0">
                <a:solidFill>
                  <a:srgbClr val="FFFFFF"/>
                </a:solidFill>
              </a:rPr>
            </a:br>
            <a:br>
              <a:rPr lang="sv-SE" sz="3200" baseline="0" dirty="0">
                <a:solidFill>
                  <a:srgbClr val="FFFFFF"/>
                </a:solidFill>
              </a:rPr>
            </a:br>
            <a:endParaRPr lang="sv-SE" sz="3200" dirty="0">
              <a:solidFill>
                <a:schemeClr val="bg1"/>
              </a:solidFill>
            </a:endParaRPr>
          </a:p>
        </p:txBody>
      </p:sp>
      <p:sp>
        <p:nvSpPr>
          <p:cNvPr id="4" name="Subtitle 3">
            <a:extLst>
              <a:ext uri="{FF2B5EF4-FFF2-40B4-BE49-F238E27FC236}">
                <a16:creationId xmlns:a16="http://schemas.microsoft.com/office/drawing/2014/main" id="{A99F1CFF-F637-4FC3-85FC-62A203BAA8E2}"/>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810313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58D76E0-C833-456D-BF5E-94E10ACB4A26}"/>
              </a:ext>
            </a:extLst>
          </p:cNvPr>
          <p:cNvPicPr>
            <a:picLocks noGrp="1" noChangeAspect="1"/>
          </p:cNvPicPr>
          <p:nvPr>
            <p:ph type="pic" sz="quarter" idx="13"/>
          </p:nvPr>
        </p:nvPicPr>
        <p:blipFill>
          <a:blip r:embed="rId2"/>
          <a:srcRect l="29823" r="29823"/>
          <a:stretch>
            <a:fillRect/>
          </a:stretch>
        </p:blipFill>
        <p:spPr/>
      </p:pic>
      <p:sp>
        <p:nvSpPr>
          <p:cNvPr id="3" name="Date Placeholder 2">
            <a:extLst>
              <a:ext uri="{FF2B5EF4-FFF2-40B4-BE49-F238E27FC236}">
                <a16:creationId xmlns:a16="http://schemas.microsoft.com/office/drawing/2014/main" id="{C4FA0A09-2258-4616-87F8-F8FF08A92E3E}"/>
              </a:ext>
            </a:extLst>
          </p:cNvPr>
          <p:cNvSpPr>
            <a:spLocks noGrp="1"/>
          </p:cNvSpPr>
          <p:nvPr>
            <p:ph type="dt" sz="half" idx="19"/>
          </p:nvPr>
        </p:nvSpPr>
        <p:spPr/>
        <p:txBody>
          <a:bodyPr/>
          <a:lstStyle/>
          <a:p>
            <a:r>
              <a:rPr lang="sv-SE" dirty="0"/>
              <a:t>19 februari 2024</a:t>
            </a:r>
          </a:p>
        </p:txBody>
      </p:sp>
      <p:sp>
        <p:nvSpPr>
          <p:cNvPr id="4" name="Slide Number Placeholder 3">
            <a:extLst>
              <a:ext uri="{FF2B5EF4-FFF2-40B4-BE49-F238E27FC236}">
                <a16:creationId xmlns:a16="http://schemas.microsoft.com/office/drawing/2014/main" id="{2D796E04-5AAD-4F2B-8B47-7FA204BED7FE}"/>
              </a:ext>
            </a:extLst>
          </p:cNvPr>
          <p:cNvSpPr>
            <a:spLocks noGrp="1"/>
          </p:cNvSpPr>
          <p:nvPr>
            <p:ph type="sldNum" sz="quarter" idx="21"/>
          </p:nvPr>
        </p:nvSpPr>
        <p:spPr/>
        <p:txBody>
          <a:bodyPr/>
          <a:lstStyle/>
          <a:p>
            <a:fld id="{68468C2E-472A-43C3-926E-5A5CF00B7762}" type="slidenum">
              <a:rPr lang="sv-SE" smtClean="0"/>
              <a:pPr/>
              <a:t>51</a:t>
            </a:fld>
            <a:endParaRPr lang="sv-SE" dirty="0"/>
          </a:p>
        </p:txBody>
      </p:sp>
      <p:sp>
        <p:nvSpPr>
          <p:cNvPr id="5" name="Title 4">
            <a:extLst>
              <a:ext uri="{FF2B5EF4-FFF2-40B4-BE49-F238E27FC236}">
                <a16:creationId xmlns:a16="http://schemas.microsoft.com/office/drawing/2014/main" id="{983C39D7-A5AE-4118-99BF-C33CC24AED89}"/>
              </a:ext>
            </a:extLst>
          </p:cNvPr>
          <p:cNvSpPr>
            <a:spLocks noGrp="1"/>
          </p:cNvSpPr>
          <p:nvPr>
            <p:ph type="title"/>
          </p:nvPr>
        </p:nvSpPr>
        <p:spPr>
          <a:xfrm>
            <a:off x="876300" y="205468"/>
            <a:ext cx="6381750" cy="714893"/>
          </a:xfrm>
        </p:spPr>
        <p:txBody>
          <a:bodyPr>
            <a:normAutofit fontScale="90000"/>
          </a:bodyPr>
          <a:lstStyle/>
          <a:p>
            <a:r>
              <a:rPr lang="sv-SE" dirty="0" err="1"/>
              <a:t>Korsförsäljning</a:t>
            </a:r>
            <a:r>
              <a:rPr lang="sv-SE" dirty="0"/>
              <a:t> och kopplingsförbehåll</a:t>
            </a:r>
          </a:p>
        </p:txBody>
      </p:sp>
      <p:sp>
        <p:nvSpPr>
          <p:cNvPr id="7" name="Text Placeholder 6">
            <a:extLst>
              <a:ext uri="{FF2B5EF4-FFF2-40B4-BE49-F238E27FC236}">
                <a16:creationId xmlns:a16="http://schemas.microsoft.com/office/drawing/2014/main" id="{152AC608-D26F-4A4D-AA2D-C9905BE50621}"/>
              </a:ext>
            </a:extLst>
          </p:cNvPr>
          <p:cNvSpPr>
            <a:spLocks noGrp="1"/>
          </p:cNvSpPr>
          <p:nvPr>
            <p:ph type="body" sz="quarter" idx="18"/>
          </p:nvPr>
        </p:nvSpPr>
        <p:spPr>
          <a:xfrm>
            <a:off x="876299" y="1426934"/>
            <a:ext cx="6310604" cy="4524830"/>
          </a:xfrm>
        </p:spPr>
        <p:txBody>
          <a:bodyPr/>
          <a:lstStyle/>
          <a:p>
            <a:pPr marL="0" indent="0">
              <a:buNone/>
            </a:pPr>
            <a:r>
              <a:rPr lang="sv-SE" sz="1800" b="1" i="1" dirty="0" err="1">
                <a:solidFill>
                  <a:srgbClr val="C00000"/>
                </a:solidFill>
              </a:rPr>
              <a:t>Korsförsäljning</a:t>
            </a:r>
            <a:r>
              <a:rPr lang="sv-SE" dirty="0"/>
              <a:t>: att erbjuda en kund att ingå ett försäkringsavtal </a:t>
            </a:r>
            <a:r>
              <a:rPr lang="sv-SE" b="1" dirty="0"/>
              <a:t>tillsammans</a:t>
            </a:r>
            <a:r>
              <a:rPr lang="sv-SE" dirty="0"/>
              <a:t> med en annan tjänst eller produkt</a:t>
            </a:r>
          </a:p>
          <a:p>
            <a:pPr marL="0" indent="0">
              <a:buNone/>
            </a:pPr>
            <a:r>
              <a:rPr lang="sv-SE" sz="1800" b="1" i="1" dirty="0">
                <a:solidFill>
                  <a:srgbClr val="C00000"/>
                </a:solidFill>
              </a:rPr>
              <a:t>Kopplingsförbehåll</a:t>
            </a:r>
            <a:r>
              <a:rPr lang="sv-SE" dirty="0"/>
              <a:t>: att erbjuda en kund en tjänst eller produkt </a:t>
            </a:r>
            <a:r>
              <a:rPr lang="sv-SE" b="1" dirty="0"/>
              <a:t>under förutsättning </a:t>
            </a:r>
            <a:r>
              <a:rPr lang="sv-SE" dirty="0"/>
              <a:t>att kunden ingår ett försäkringsavtal</a:t>
            </a:r>
          </a:p>
          <a:p>
            <a:pPr>
              <a:buFont typeface="Arial" panose="020B0604020202020204" pitchFamily="34" charset="0"/>
              <a:buChar char="•"/>
            </a:pPr>
            <a:r>
              <a:rPr lang="sv-SE" dirty="0"/>
              <a:t>När en försäkringsdistributör </a:t>
            </a:r>
          </a:p>
          <a:p>
            <a:pPr lvl="1"/>
            <a:r>
              <a:rPr lang="sv-SE" dirty="0"/>
              <a:t>bedriver </a:t>
            </a:r>
            <a:r>
              <a:rPr lang="sv-SE" b="1" i="1" dirty="0" err="1"/>
              <a:t>korsförsäljning</a:t>
            </a:r>
            <a:r>
              <a:rPr lang="sv-SE" dirty="0"/>
              <a:t> eller uppställer </a:t>
            </a:r>
            <a:r>
              <a:rPr lang="sv-SE" b="1" i="1" dirty="0"/>
              <a:t>kopplingsförbehåll</a:t>
            </a:r>
            <a:r>
              <a:rPr lang="sv-SE" dirty="0"/>
              <a:t> </a:t>
            </a:r>
          </a:p>
          <a:p>
            <a:pPr marL="431025" lvl="1" indent="0">
              <a:buNone/>
            </a:pPr>
            <a:r>
              <a:rPr lang="sv-SE" b="1" i="1" dirty="0"/>
              <a:t>och </a:t>
            </a:r>
          </a:p>
          <a:p>
            <a:pPr lvl="1"/>
            <a:r>
              <a:rPr lang="sv-SE" dirty="0"/>
              <a:t>försäkringsavtalet är av </a:t>
            </a:r>
            <a:r>
              <a:rPr lang="sv-SE" b="1" i="1" dirty="0"/>
              <a:t>underordnad betydelse</a:t>
            </a:r>
            <a:r>
              <a:rPr lang="sv-SE" dirty="0"/>
              <a:t>, </a:t>
            </a:r>
          </a:p>
          <a:p>
            <a:pPr marL="269750" lvl="1" indent="0">
              <a:buNone/>
            </a:pPr>
            <a:r>
              <a:rPr lang="sv-SE" dirty="0"/>
              <a:t>ska distributören erbjuda kunden att i stället köpa den andra tjänsten eller produkten utan att ingå försäkringsavtalet</a:t>
            </a:r>
          </a:p>
          <a:p>
            <a:pPr>
              <a:buFont typeface="Arial" panose="020B0604020202020204" pitchFamily="34" charset="0"/>
              <a:buChar char="•"/>
            </a:pPr>
            <a:r>
              <a:rPr lang="sv-SE" dirty="0"/>
              <a:t>Undantag: om försäkringsavtalet erbjuds tillsammans med</a:t>
            </a:r>
            <a:br>
              <a:rPr lang="sv-SE" dirty="0"/>
            </a:br>
            <a:r>
              <a:rPr lang="sv-SE" dirty="0"/>
              <a:t>   1. tillståndspliktiga investeringstjänster eller investeringsverksamheter, eller</a:t>
            </a:r>
            <a:br>
              <a:rPr lang="sv-SE" dirty="0"/>
            </a:br>
            <a:r>
              <a:rPr lang="sv-SE" dirty="0"/>
              <a:t>   2. betalkonto med grundläggande funktioner enligt betaltjänstlagen</a:t>
            </a: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23113975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0B9533C-62D0-455F-B576-D536CBA5F833}"/>
              </a:ext>
            </a:extLst>
          </p:cNvPr>
          <p:cNvPicPr>
            <a:picLocks noGrp="1" noChangeAspect="1"/>
          </p:cNvPicPr>
          <p:nvPr>
            <p:ph type="pic" sz="quarter" idx="21"/>
          </p:nvPr>
        </p:nvPicPr>
        <p:blipFill>
          <a:blip r:embed="rId2"/>
          <a:srcRect t="7796" b="7796"/>
          <a:stretch>
            <a:fillRect/>
          </a:stretch>
        </p:blipFill>
        <p:spPr/>
      </p:pic>
      <p:sp>
        <p:nvSpPr>
          <p:cNvPr id="3" name="Title 2">
            <a:extLst>
              <a:ext uri="{FF2B5EF4-FFF2-40B4-BE49-F238E27FC236}">
                <a16:creationId xmlns:a16="http://schemas.microsoft.com/office/drawing/2014/main" id="{F6CEE156-04F1-4464-AC15-D4CD1E7D66AC}"/>
              </a:ext>
            </a:extLst>
          </p:cNvPr>
          <p:cNvSpPr>
            <a:spLocks noGrp="1"/>
          </p:cNvSpPr>
          <p:nvPr>
            <p:ph type="ctrTitle"/>
          </p:nvPr>
        </p:nvSpPr>
        <p:spPr>
          <a:xfrm>
            <a:off x="-1877785" y="5511912"/>
            <a:ext cx="15376071" cy="4176712"/>
          </a:xfrm>
        </p:spPr>
        <p:txBody>
          <a:bodyPr/>
          <a:lstStyle/>
          <a:p>
            <a:r>
              <a:rPr lang="sv-SE" sz="3200" dirty="0">
                <a:solidFill>
                  <a:schemeClr val="bg1"/>
                </a:solidFill>
              </a:rPr>
              <a:t>XII. INTRESSEKONFLIKTER OCH </a:t>
            </a:r>
            <a:br>
              <a:rPr lang="sv-SE" sz="3200" dirty="0">
                <a:solidFill>
                  <a:schemeClr val="bg1"/>
                </a:solidFill>
              </a:rPr>
            </a:br>
            <a:r>
              <a:rPr lang="sv-SE" sz="3200" dirty="0">
                <a:solidFill>
                  <a:schemeClr val="bg1"/>
                </a:solidFill>
              </a:rPr>
              <a:t>ERSÄTTNINGAR</a:t>
            </a:r>
          </a:p>
        </p:txBody>
      </p:sp>
      <p:sp>
        <p:nvSpPr>
          <p:cNvPr id="4" name="Subtitle 3">
            <a:extLst>
              <a:ext uri="{FF2B5EF4-FFF2-40B4-BE49-F238E27FC236}">
                <a16:creationId xmlns:a16="http://schemas.microsoft.com/office/drawing/2014/main" id="{C49FA95E-4616-4162-81AE-C3212432155B}"/>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41070944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6BB5E6C-4DA4-452F-8C0F-8B7227E50485}"/>
              </a:ext>
            </a:extLst>
          </p:cNvPr>
          <p:cNvPicPr>
            <a:picLocks noGrp="1" noChangeAspect="1"/>
          </p:cNvPicPr>
          <p:nvPr>
            <p:ph type="pic" sz="quarter" idx="13"/>
          </p:nvPr>
        </p:nvPicPr>
        <p:blipFill>
          <a:blip r:embed="rId2"/>
          <a:srcRect l="29823" r="29823"/>
          <a:stretch>
            <a:fillRect/>
          </a:stretch>
        </p:blipFill>
        <p:spPr/>
      </p:pic>
      <p:sp>
        <p:nvSpPr>
          <p:cNvPr id="3" name="Date Placeholder 2">
            <a:extLst>
              <a:ext uri="{FF2B5EF4-FFF2-40B4-BE49-F238E27FC236}">
                <a16:creationId xmlns:a16="http://schemas.microsoft.com/office/drawing/2014/main" id="{8293DE79-F4DD-42C3-907C-5AC65E3971E8}"/>
              </a:ext>
            </a:extLst>
          </p:cNvPr>
          <p:cNvSpPr>
            <a:spLocks noGrp="1"/>
          </p:cNvSpPr>
          <p:nvPr>
            <p:ph type="dt" sz="half" idx="19"/>
          </p:nvPr>
        </p:nvSpPr>
        <p:spPr/>
        <p:txBody>
          <a:bodyPr/>
          <a:lstStyle/>
          <a:p>
            <a:r>
              <a:rPr lang="sv-SE" dirty="0"/>
              <a:t>19 februari 2024</a:t>
            </a:r>
          </a:p>
        </p:txBody>
      </p:sp>
      <p:sp>
        <p:nvSpPr>
          <p:cNvPr id="4" name="Slide Number Placeholder 3">
            <a:extLst>
              <a:ext uri="{FF2B5EF4-FFF2-40B4-BE49-F238E27FC236}">
                <a16:creationId xmlns:a16="http://schemas.microsoft.com/office/drawing/2014/main" id="{AF59B306-37EE-4941-9BC7-D23EADF4CBB6}"/>
              </a:ext>
            </a:extLst>
          </p:cNvPr>
          <p:cNvSpPr>
            <a:spLocks noGrp="1"/>
          </p:cNvSpPr>
          <p:nvPr>
            <p:ph type="sldNum" sz="quarter" idx="21"/>
          </p:nvPr>
        </p:nvSpPr>
        <p:spPr/>
        <p:txBody>
          <a:bodyPr/>
          <a:lstStyle/>
          <a:p>
            <a:fld id="{68468C2E-472A-43C3-926E-5A5CF00B7762}" type="slidenum">
              <a:rPr lang="sv-SE" smtClean="0"/>
              <a:pPr/>
              <a:t>53</a:t>
            </a:fld>
            <a:endParaRPr lang="sv-SE" dirty="0"/>
          </a:p>
        </p:txBody>
      </p:sp>
      <p:sp>
        <p:nvSpPr>
          <p:cNvPr id="5" name="Title 4">
            <a:extLst>
              <a:ext uri="{FF2B5EF4-FFF2-40B4-BE49-F238E27FC236}">
                <a16:creationId xmlns:a16="http://schemas.microsoft.com/office/drawing/2014/main" id="{44E4B9F0-27F1-4D61-8524-FF71C917EC26}"/>
              </a:ext>
            </a:extLst>
          </p:cNvPr>
          <p:cNvSpPr>
            <a:spLocks noGrp="1"/>
          </p:cNvSpPr>
          <p:nvPr>
            <p:ph type="title"/>
          </p:nvPr>
        </p:nvSpPr>
        <p:spPr>
          <a:xfrm>
            <a:off x="957943" y="22387"/>
            <a:ext cx="5543550" cy="714893"/>
          </a:xfrm>
        </p:spPr>
        <p:txBody>
          <a:bodyPr/>
          <a:lstStyle/>
          <a:p>
            <a:r>
              <a:rPr lang="sv-SE" dirty="0"/>
              <a:t>Hantering av intressekonflikter </a:t>
            </a:r>
          </a:p>
        </p:txBody>
      </p:sp>
      <p:sp>
        <p:nvSpPr>
          <p:cNvPr id="7" name="Text Placeholder 6">
            <a:extLst>
              <a:ext uri="{FF2B5EF4-FFF2-40B4-BE49-F238E27FC236}">
                <a16:creationId xmlns:a16="http://schemas.microsoft.com/office/drawing/2014/main" id="{14EDD9F6-C1FB-4681-865F-09D3A00F1190}"/>
              </a:ext>
            </a:extLst>
          </p:cNvPr>
          <p:cNvSpPr>
            <a:spLocks noGrp="1"/>
          </p:cNvSpPr>
          <p:nvPr>
            <p:ph type="body" sz="quarter" idx="18"/>
          </p:nvPr>
        </p:nvSpPr>
        <p:spPr>
          <a:xfrm>
            <a:off x="285751" y="996043"/>
            <a:ext cx="7388678" cy="5323114"/>
          </a:xfrm>
        </p:spPr>
        <p:txBody>
          <a:bodyPr/>
          <a:lstStyle/>
          <a:p>
            <a:pPr>
              <a:buFont typeface="Arial" panose="020B0604020202020204" pitchFamily="34" charset="0"/>
              <a:buChar char="•"/>
            </a:pPr>
            <a:r>
              <a:rPr lang="sv-SE" dirty="0"/>
              <a:t>En försäkringsdistributör ska fastställa och tillämpa effektiva organisatoriska och administrativa förfaranden så att alla rimliga åtgärder vidtas för att förhindra att kundernas intressen påverkas negativt av intressekonflikter. (6 kap 2§)</a:t>
            </a:r>
          </a:p>
          <a:p>
            <a:pPr>
              <a:buFont typeface="Arial" panose="020B0604020202020204" pitchFamily="34" charset="0"/>
              <a:buChar char="•"/>
            </a:pPr>
            <a:r>
              <a:rPr lang="sv-SE" dirty="0"/>
              <a:t>En försäkringsdistributör ska vidta alla lämpliga åtgärder för att identifiera, förhindra och hantera intressekonflikter. </a:t>
            </a:r>
          </a:p>
          <a:p>
            <a:pPr>
              <a:buFont typeface="Arial" panose="020B0604020202020204" pitchFamily="34" charset="0"/>
              <a:buChar char="•"/>
            </a:pPr>
            <a:r>
              <a:rPr lang="sv-SE" dirty="0"/>
              <a:t>Om åtgärderna inte är tillräckliga ska kunden informeras om arten av eller källan till intressekonflikten i god tid innan ett försäkringsavtal ingås (6 kap 3 §)</a:t>
            </a:r>
          </a:p>
          <a:p>
            <a:pPr>
              <a:buFont typeface="Arial" panose="020B0604020202020204" pitchFamily="34" charset="0"/>
              <a:buChar char="•"/>
            </a:pPr>
            <a:r>
              <a:rPr lang="sv-SE" dirty="0"/>
              <a:t>Verksamhet där ersättningar från </a:t>
            </a:r>
            <a:r>
              <a:rPr lang="sv-SE" dirty="0" err="1"/>
              <a:t>tredjepart</a:t>
            </a:r>
            <a:r>
              <a:rPr lang="sv-SE" dirty="0"/>
              <a:t> är tillåtna eller är föremål för mindre stränga regler får inte blandas samman med verksamhet där ersättningar från </a:t>
            </a:r>
            <a:r>
              <a:rPr lang="sv-SE" dirty="0" err="1"/>
              <a:t>tredjepart</a:t>
            </a:r>
            <a:r>
              <a:rPr lang="sv-SE" dirty="0"/>
              <a:t> är förbjudna eller mer begränsade.</a:t>
            </a:r>
          </a:p>
          <a:p>
            <a:pPr>
              <a:buFont typeface="Arial" panose="020B0604020202020204" pitchFamily="34" charset="0"/>
              <a:buChar char="•"/>
            </a:pPr>
            <a:r>
              <a:rPr lang="sv-SE" dirty="0"/>
              <a:t>Vid</a:t>
            </a:r>
          </a:p>
          <a:p>
            <a:pPr lvl="1"/>
            <a:r>
              <a:rPr lang="sv-SE" dirty="0"/>
              <a:t>rådgivning baserad på en </a:t>
            </a:r>
            <a:r>
              <a:rPr lang="sv-SE" b="1" i="1" dirty="0"/>
              <a:t>opartisk och personlig analys,</a:t>
            </a:r>
          </a:p>
          <a:p>
            <a:pPr lvl="1"/>
            <a:r>
              <a:rPr lang="sv-SE" b="1" i="1" dirty="0"/>
              <a:t>investeringsrådgivning </a:t>
            </a:r>
            <a:r>
              <a:rPr lang="sv-SE" dirty="0"/>
              <a:t>samt</a:t>
            </a:r>
          </a:p>
          <a:p>
            <a:pPr lvl="1"/>
            <a:r>
              <a:rPr lang="sv-SE" dirty="0"/>
              <a:t>vid distribution av </a:t>
            </a:r>
            <a:r>
              <a:rPr lang="sv-SE" b="1" i="1" dirty="0"/>
              <a:t>pensionsförsäkringar</a:t>
            </a:r>
            <a:r>
              <a:rPr lang="sv-SE" dirty="0"/>
              <a:t> och </a:t>
            </a:r>
          </a:p>
          <a:p>
            <a:pPr lvl="1"/>
            <a:r>
              <a:rPr lang="sv-SE" b="1" i="1" dirty="0"/>
              <a:t>försäkringsbaserade investeringsprodukter </a:t>
            </a:r>
          </a:p>
          <a:p>
            <a:pPr marL="269750" lvl="1" indent="0">
              <a:buNone/>
            </a:pPr>
            <a:r>
              <a:rPr lang="sv-SE" dirty="0"/>
              <a:t>gäller ytterligare regler</a:t>
            </a: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34779084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B594EE-E02A-4A93-91A3-4C5992ECF4EF}"/>
              </a:ext>
            </a:extLst>
          </p:cNvPr>
          <p:cNvSpPr>
            <a:spLocks noGrp="1"/>
          </p:cNvSpPr>
          <p:nvPr>
            <p:ph type="body" sz="quarter" idx="14"/>
          </p:nvPr>
        </p:nvSpPr>
        <p:spPr>
          <a:xfrm>
            <a:off x="1625313" y="1275336"/>
            <a:ext cx="8928100" cy="505342"/>
          </a:xfrm>
        </p:spPr>
        <p:txBody>
          <a:bodyPr/>
          <a:lstStyle/>
          <a:p>
            <a:r>
              <a:rPr lang="sv-SE" dirty="0"/>
              <a:t>Intressekonflikter ska hanteras genom en effektiv företagsstyrning</a:t>
            </a:r>
          </a:p>
        </p:txBody>
      </p:sp>
      <p:sp>
        <p:nvSpPr>
          <p:cNvPr id="4" name="Date Placeholder 3">
            <a:extLst>
              <a:ext uri="{FF2B5EF4-FFF2-40B4-BE49-F238E27FC236}">
                <a16:creationId xmlns:a16="http://schemas.microsoft.com/office/drawing/2014/main" id="{44C23039-E514-4B99-9823-5757A33ADCBE}"/>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5794E5FF-B78C-4D24-95D1-0E921199E646}"/>
              </a:ext>
            </a:extLst>
          </p:cNvPr>
          <p:cNvSpPr>
            <a:spLocks noGrp="1"/>
          </p:cNvSpPr>
          <p:nvPr>
            <p:ph type="sldNum" sz="quarter" idx="17"/>
          </p:nvPr>
        </p:nvSpPr>
        <p:spPr/>
        <p:txBody>
          <a:bodyPr/>
          <a:lstStyle/>
          <a:p>
            <a:fld id="{68468C2E-472A-43C3-926E-5A5CF00B7762}" type="slidenum">
              <a:rPr lang="sv-SE" smtClean="0"/>
              <a:pPr/>
              <a:t>54</a:t>
            </a:fld>
            <a:endParaRPr lang="sv-SE" dirty="0"/>
          </a:p>
        </p:txBody>
      </p:sp>
      <p:sp>
        <p:nvSpPr>
          <p:cNvPr id="6" name="Title 5">
            <a:extLst>
              <a:ext uri="{FF2B5EF4-FFF2-40B4-BE49-F238E27FC236}">
                <a16:creationId xmlns:a16="http://schemas.microsoft.com/office/drawing/2014/main" id="{A201B0E8-E3D0-4B64-8827-22A7589C7702}"/>
              </a:ext>
            </a:extLst>
          </p:cNvPr>
          <p:cNvSpPr>
            <a:spLocks noGrp="1"/>
          </p:cNvSpPr>
          <p:nvPr>
            <p:ph type="title"/>
          </p:nvPr>
        </p:nvSpPr>
        <p:spPr>
          <a:xfrm>
            <a:off x="1631950" y="564139"/>
            <a:ext cx="8928100" cy="714893"/>
          </a:xfrm>
        </p:spPr>
        <p:txBody>
          <a:bodyPr/>
          <a:lstStyle/>
          <a:p>
            <a:r>
              <a:rPr lang="sv-SE" dirty="0"/>
              <a:t>Hantering av intressekonflikter</a:t>
            </a:r>
          </a:p>
        </p:txBody>
      </p:sp>
      <p:sp>
        <p:nvSpPr>
          <p:cNvPr id="7" name="Flowchart: Connector 6">
            <a:extLst>
              <a:ext uri="{FF2B5EF4-FFF2-40B4-BE49-F238E27FC236}">
                <a16:creationId xmlns:a16="http://schemas.microsoft.com/office/drawing/2014/main" id="{B512C8B6-6776-4A31-8E70-9E4FF0D58DE6}"/>
              </a:ext>
            </a:extLst>
          </p:cNvPr>
          <p:cNvSpPr/>
          <p:nvPr/>
        </p:nvSpPr>
        <p:spPr>
          <a:xfrm>
            <a:off x="5282883" y="2759825"/>
            <a:ext cx="1492716" cy="1485247"/>
          </a:xfrm>
          <a:prstGeom prst="flowChartConnec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t>Hantering av intresse-konflikter</a:t>
            </a:r>
          </a:p>
        </p:txBody>
      </p:sp>
      <p:cxnSp>
        <p:nvCxnSpPr>
          <p:cNvPr id="8" name="Straight Arrow Connector 7">
            <a:extLst>
              <a:ext uri="{FF2B5EF4-FFF2-40B4-BE49-F238E27FC236}">
                <a16:creationId xmlns:a16="http://schemas.microsoft.com/office/drawing/2014/main" id="{A93CFB0D-75C2-40AA-B038-CE13F9DED7A1}"/>
              </a:ext>
            </a:extLst>
          </p:cNvPr>
          <p:cNvCxnSpPr>
            <a:cxnSpLocks/>
          </p:cNvCxnSpPr>
          <p:nvPr/>
        </p:nvCxnSpPr>
        <p:spPr>
          <a:xfrm>
            <a:off x="3562512" y="2886841"/>
            <a:ext cx="1712501" cy="505342"/>
          </a:xfrm>
          <a:prstGeom prst="straightConnector1">
            <a:avLst/>
          </a:prstGeom>
          <a:ln w="2857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03B10711-F319-4C39-946B-23FAC9C60FF9}"/>
              </a:ext>
            </a:extLst>
          </p:cNvPr>
          <p:cNvSpPr txBox="1"/>
          <p:nvPr/>
        </p:nvSpPr>
        <p:spPr>
          <a:xfrm>
            <a:off x="2437057" y="2542738"/>
            <a:ext cx="1492716" cy="584775"/>
          </a:xfrm>
          <a:prstGeom prst="rect">
            <a:avLst/>
          </a:prstGeom>
          <a:noFill/>
        </p:spPr>
        <p:txBody>
          <a:bodyPr wrap="square" rtlCol="0">
            <a:spAutoFit/>
          </a:bodyPr>
          <a:lstStyle/>
          <a:p>
            <a:r>
              <a:rPr lang="sv-SE" sz="1600" b="1" dirty="0"/>
              <a:t>Interna riktlinjer</a:t>
            </a:r>
          </a:p>
        </p:txBody>
      </p:sp>
      <p:cxnSp>
        <p:nvCxnSpPr>
          <p:cNvPr id="10" name="Straight Arrow Connector 9">
            <a:extLst>
              <a:ext uri="{FF2B5EF4-FFF2-40B4-BE49-F238E27FC236}">
                <a16:creationId xmlns:a16="http://schemas.microsoft.com/office/drawing/2014/main" id="{DB239C73-CF34-468C-865E-BA05BEEA804B}"/>
              </a:ext>
            </a:extLst>
          </p:cNvPr>
          <p:cNvCxnSpPr>
            <a:cxnSpLocks/>
          </p:cNvCxnSpPr>
          <p:nvPr/>
        </p:nvCxnSpPr>
        <p:spPr>
          <a:xfrm flipV="1">
            <a:off x="3561970" y="3904313"/>
            <a:ext cx="1832440" cy="736798"/>
          </a:xfrm>
          <a:prstGeom prst="straightConnector1">
            <a:avLst/>
          </a:prstGeom>
          <a:ln w="2857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1" name="TextBox 10">
            <a:extLst>
              <a:ext uri="{FF2B5EF4-FFF2-40B4-BE49-F238E27FC236}">
                <a16:creationId xmlns:a16="http://schemas.microsoft.com/office/drawing/2014/main" id="{AAC6CA52-A7A7-4FFA-AB12-83E13A52E098}"/>
              </a:ext>
            </a:extLst>
          </p:cNvPr>
          <p:cNvSpPr txBox="1"/>
          <p:nvPr/>
        </p:nvSpPr>
        <p:spPr>
          <a:xfrm>
            <a:off x="2236126" y="4641110"/>
            <a:ext cx="1292043" cy="584775"/>
          </a:xfrm>
          <a:prstGeom prst="rect">
            <a:avLst/>
          </a:prstGeom>
          <a:noFill/>
        </p:spPr>
        <p:txBody>
          <a:bodyPr wrap="square" rtlCol="0">
            <a:spAutoFit/>
          </a:bodyPr>
          <a:lstStyle/>
          <a:p>
            <a:r>
              <a:rPr lang="sv-SE" sz="1600" b="1" dirty="0"/>
              <a:t>Information till kunder</a:t>
            </a:r>
          </a:p>
        </p:txBody>
      </p:sp>
      <p:cxnSp>
        <p:nvCxnSpPr>
          <p:cNvPr id="12" name="Straight Arrow Connector 11">
            <a:extLst>
              <a:ext uri="{FF2B5EF4-FFF2-40B4-BE49-F238E27FC236}">
                <a16:creationId xmlns:a16="http://schemas.microsoft.com/office/drawing/2014/main" id="{B1848EB3-65A5-4804-B6FE-5666F1849366}"/>
              </a:ext>
            </a:extLst>
          </p:cNvPr>
          <p:cNvCxnSpPr>
            <a:cxnSpLocks/>
          </p:cNvCxnSpPr>
          <p:nvPr/>
        </p:nvCxnSpPr>
        <p:spPr>
          <a:xfrm flipV="1">
            <a:off x="6783469" y="2951813"/>
            <a:ext cx="1588164" cy="464516"/>
          </a:xfrm>
          <a:prstGeom prst="straightConnector1">
            <a:avLst/>
          </a:prstGeom>
          <a:ln w="2857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3" name="TextBox 12">
            <a:extLst>
              <a:ext uri="{FF2B5EF4-FFF2-40B4-BE49-F238E27FC236}">
                <a16:creationId xmlns:a16="http://schemas.microsoft.com/office/drawing/2014/main" id="{5964C827-BE4F-47BC-A11E-4031DBE1878B}"/>
              </a:ext>
            </a:extLst>
          </p:cNvPr>
          <p:cNvSpPr txBox="1"/>
          <p:nvPr/>
        </p:nvSpPr>
        <p:spPr>
          <a:xfrm>
            <a:off x="8371634" y="2334989"/>
            <a:ext cx="1733714" cy="1077218"/>
          </a:xfrm>
          <a:prstGeom prst="rect">
            <a:avLst/>
          </a:prstGeom>
          <a:noFill/>
        </p:spPr>
        <p:txBody>
          <a:bodyPr wrap="square" rtlCol="0">
            <a:spAutoFit/>
          </a:bodyPr>
          <a:lstStyle/>
          <a:p>
            <a:r>
              <a:rPr lang="sv-SE" sz="1600" b="1" dirty="0"/>
              <a:t>Organisatoriska och administrativa förfaranden</a:t>
            </a:r>
          </a:p>
        </p:txBody>
      </p:sp>
      <p:cxnSp>
        <p:nvCxnSpPr>
          <p:cNvPr id="14" name="Straight Arrow Connector 13">
            <a:extLst>
              <a:ext uri="{FF2B5EF4-FFF2-40B4-BE49-F238E27FC236}">
                <a16:creationId xmlns:a16="http://schemas.microsoft.com/office/drawing/2014/main" id="{50F30357-75B9-4778-946D-4AD249ACAEB8}"/>
              </a:ext>
            </a:extLst>
          </p:cNvPr>
          <p:cNvCxnSpPr>
            <a:cxnSpLocks/>
          </p:cNvCxnSpPr>
          <p:nvPr/>
        </p:nvCxnSpPr>
        <p:spPr>
          <a:xfrm>
            <a:off x="6725107" y="3904313"/>
            <a:ext cx="1646526" cy="736798"/>
          </a:xfrm>
          <a:prstGeom prst="straightConnector1">
            <a:avLst/>
          </a:prstGeom>
          <a:ln w="2857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5" name="TextBox 14">
            <a:extLst>
              <a:ext uri="{FF2B5EF4-FFF2-40B4-BE49-F238E27FC236}">
                <a16:creationId xmlns:a16="http://schemas.microsoft.com/office/drawing/2014/main" id="{8DE182A5-F660-49BA-8D3A-C108314C0FF3}"/>
              </a:ext>
            </a:extLst>
          </p:cNvPr>
          <p:cNvSpPr txBox="1"/>
          <p:nvPr/>
        </p:nvSpPr>
        <p:spPr>
          <a:xfrm>
            <a:off x="8341290" y="4640354"/>
            <a:ext cx="1733714" cy="830997"/>
          </a:xfrm>
          <a:prstGeom prst="rect">
            <a:avLst/>
          </a:prstGeom>
          <a:noFill/>
        </p:spPr>
        <p:txBody>
          <a:bodyPr wrap="square" rtlCol="0">
            <a:spAutoFit/>
          </a:bodyPr>
          <a:lstStyle/>
          <a:p>
            <a:r>
              <a:rPr lang="sv-SE" sz="1600" b="1" dirty="0"/>
              <a:t>Begräsning av ersättning från tredje part</a:t>
            </a:r>
          </a:p>
        </p:txBody>
      </p:sp>
      <p:sp>
        <p:nvSpPr>
          <p:cNvPr id="16" name="TextBox 15">
            <a:extLst>
              <a:ext uri="{FF2B5EF4-FFF2-40B4-BE49-F238E27FC236}">
                <a16:creationId xmlns:a16="http://schemas.microsoft.com/office/drawing/2014/main" id="{3B13322F-B182-42BF-831C-5F3DB1317A55}"/>
              </a:ext>
            </a:extLst>
          </p:cNvPr>
          <p:cNvSpPr txBox="1"/>
          <p:nvPr/>
        </p:nvSpPr>
        <p:spPr>
          <a:xfrm>
            <a:off x="5198079" y="5154791"/>
            <a:ext cx="1733713" cy="338554"/>
          </a:xfrm>
          <a:prstGeom prst="rect">
            <a:avLst/>
          </a:prstGeom>
          <a:noFill/>
        </p:spPr>
        <p:txBody>
          <a:bodyPr wrap="square" rtlCol="0">
            <a:spAutoFit/>
          </a:bodyPr>
          <a:lstStyle/>
          <a:p>
            <a:pPr algn="ctr"/>
            <a:r>
              <a:rPr lang="sv-SE" sz="1600" b="1" dirty="0"/>
              <a:t>Produktstyrning</a:t>
            </a:r>
          </a:p>
        </p:txBody>
      </p:sp>
      <p:cxnSp>
        <p:nvCxnSpPr>
          <p:cNvPr id="17" name="Straight Arrow Connector 16">
            <a:extLst>
              <a:ext uri="{FF2B5EF4-FFF2-40B4-BE49-F238E27FC236}">
                <a16:creationId xmlns:a16="http://schemas.microsoft.com/office/drawing/2014/main" id="{7F26666C-75DD-42A1-B363-9F834106BD10}"/>
              </a:ext>
            </a:extLst>
          </p:cNvPr>
          <p:cNvCxnSpPr>
            <a:cxnSpLocks/>
            <a:stCxn id="16" idx="0"/>
          </p:cNvCxnSpPr>
          <p:nvPr/>
        </p:nvCxnSpPr>
        <p:spPr>
          <a:xfrm flipH="1" flipV="1">
            <a:off x="6059758" y="4274145"/>
            <a:ext cx="5178" cy="880646"/>
          </a:xfrm>
          <a:prstGeom prst="straightConnector1">
            <a:avLst/>
          </a:prstGeom>
          <a:ln w="2857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67725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17DEB93-65D1-4FF5-8411-F39C707D4E95}"/>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38283F6B-27CB-4712-A75D-55507438CF91}"/>
              </a:ext>
            </a:extLst>
          </p:cNvPr>
          <p:cNvSpPr>
            <a:spLocks noGrp="1"/>
          </p:cNvSpPr>
          <p:nvPr>
            <p:ph type="sldNum" sz="quarter" idx="17"/>
          </p:nvPr>
        </p:nvSpPr>
        <p:spPr/>
        <p:txBody>
          <a:bodyPr/>
          <a:lstStyle/>
          <a:p>
            <a:fld id="{68468C2E-472A-43C3-926E-5A5CF00B7762}" type="slidenum">
              <a:rPr lang="sv-SE" smtClean="0"/>
              <a:pPr/>
              <a:t>55</a:t>
            </a:fld>
            <a:endParaRPr lang="sv-SE" dirty="0"/>
          </a:p>
        </p:txBody>
      </p:sp>
      <p:sp>
        <p:nvSpPr>
          <p:cNvPr id="6" name="Title 5">
            <a:extLst>
              <a:ext uri="{FF2B5EF4-FFF2-40B4-BE49-F238E27FC236}">
                <a16:creationId xmlns:a16="http://schemas.microsoft.com/office/drawing/2014/main" id="{8AE8D24F-F29A-4D28-9D7B-FF69E6137368}"/>
              </a:ext>
            </a:extLst>
          </p:cNvPr>
          <p:cNvSpPr>
            <a:spLocks noGrp="1"/>
          </p:cNvSpPr>
          <p:nvPr>
            <p:ph type="title"/>
          </p:nvPr>
        </p:nvSpPr>
        <p:spPr>
          <a:xfrm>
            <a:off x="1631950" y="620752"/>
            <a:ext cx="8928100" cy="714893"/>
          </a:xfrm>
        </p:spPr>
        <p:txBody>
          <a:bodyPr>
            <a:normAutofit fontScale="90000"/>
          </a:bodyPr>
          <a:lstStyle/>
          <a:p>
            <a:r>
              <a:rPr lang="sv-SE" dirty="0"/>
              <a:t>Ersättningsstrukturen vid distribution av                   kollektivavtalad tjänstepension</a:t>
            </a:r>
          </a:p>
        </p:txBody>
      </p:sp>
      <p:cxnSp>
        <p:nvCxnSpPr>
          <p:cNvPr id="7" name="Straight Arrow Connector 6">
            <a:extLst>
              <a:ext uri="{FF2B5EF4-FFF2-40B4-BE49-F238E27FC236}">
                <a16:creationId xmlns:a16="http://schemas.microsoft.com/office/drawing/2014/main" id="{BF63B336-E931-4608-9C2A-40B675CEED03}"/>
              </a:ext>
            </a:extLst>
          </p:cNvPr>
          <p:cNvCxnSpPr>
            <a:cxnSpLocks/>
            <a:stCxn id="11" idx="1"/>
          </p:cNvCxnSpPr>
          <p:nvPr/>
        </p:nvCxnSpPr>
        <p:spPr>
          <a:xfrm flipH="1" flipV="1">
            <a:off x="7046124" y="2901122"/>
            <a:ext cx="1212862" cy="2714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31C58AD-9217-4929-974B-04D5F4F782C7}"/>
              </a:ext>
            </a:extLst>
          </p:cNvPr>
          <p:cNvCxnSpPr>
            <a:cxnSpLocks/>
          </p:cNvCxnSpPr>
          <p:nvPr/>
        </p:nvCxnSpPr>
        <p:spPr>
          <a:xfrm flipV="1">
            <a:off x="3992690" y="3633233"/>
            <a:ext cx="4224236" cy="3933"/>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80E66F3-C220-44EE-B6BA-F58DAE9E5E60}"/>
              </a:ext>
            </a:extLst>
          </p:cNvPr>
          <p:cNvCxnSpPr/>
          <p:nvPr/>
        </p:nvCxnSpPr>
        <p:spPr>
          <a:xfrm>
            <a:off x="3992690" y="3854392"/>
            <a:ext cx="4224236" cy="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35D9873-14EC-4EE1-A108-E437F12FF895}"/>
              </a:ext>
            </a:extLst>
          </p:cNvPr>
          <p:cNvCxnSpPr>
            <a:cxnSpLocks/>
          </p:cNvCxnSpPr>
          <p:nvPr/>
        </p:nvCxnSpPr>
        <p:spPr>
          <a:xfrm flipV="1">
            <a:off x="2602998" y="4091540"/>
            <a:ext cx="0" cy="4719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9A47C12-12A5-47A4-9727-FD1AD7AE04C2}"/>
              </a:ext>
            </a:extLst>
          </p:cNvPr>
          <p:cNvSpPr/>
          <p:nvPr/>
        </p:nvSpPr>
        <p:spPr>
          <a:xfrm>
            <a:off x="8258986" y="2837227"/>
            <a:ext cx="1538740" cy="67065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p>
          <a:p>
            <a:pPr algn="ctr"/>
            <a:r>
              <a:rPr lang="sv-SE" sz="1350"/>
              <a:t>KUNDFÖRETAG</a:t>
            </a:r>
          </a:p>
          <a:p>
            <a:pPr algn="ctr"/>
            <a:endParaRPr lang="sv-SE" sz="1350"/>
          </a:p>
          <a:p>
            <a:pPr algn="ctr"/>
            <a:endParaRPr lang="sv-SE" sz="1350" dirty="0"/>
          </a:p>
        </p:txBody>
      </p:sp>
      <p:sp>
        <p:nvSpPr>
          <p:cNvPr id="12" name="Rectangle 11">
            <a:extLst>
              <a:ext uri="{FF2B5EF4-FFF2-40B4-BE49-F238E27FC236}">
                <a16:creationId xmlns:a16="http://schemas.microsoft.com/office/drawing/2014/main" id="{6155F3F5-B709-4320-8AD1-3C31FF08E7E5}"/>
              </a:ext>
            </a:extLst>
          </p:cNvPr>
          <p:cNvSpPr/>
          <p:nvPr/>
        </p:nvSpPr>
        <p:spPr>
          <a:xfrm>
            <a:off x="5356409" y="2688636"/>
            <a:ext cx="1636679" cy="78042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p>
          <a:p>
            <a:pPr algn="ctr"/>
            <a:endParaRPr lang="sv-SE" sz="1350"/>
          </a:p>
          <a:p>
            <a:pPr algn="ctr"/>
            <a:r>
              <a:rPr lang="sv-SE" sz="1350"/>
              <a:t>VALCENTRAL</a:t>
            </a:r>
          </a:p>
          <a:p>
            <a:pPr algn="ctr"/>
            <a:r>
              <a:rPr lang="sv-SE" sz="1100"/>
              <a:t>Upphandlar försäkring</a:t>
            </a:r>
          </a:p>
          <a:p>
            <a:pPr algn="ctr"/>
            <a:r>
              <a:rPr lang="sv-SE" sz="1100"/>
              <a:t>Administrerar premier etc</a:t>
            </a:r>
            <a:endParaRPr lang="sv-SE" sz="1350"/>
          </a:p>
          <a:p>
            <a:pPr algn="ctr"/>
            <a:endParaRPr lang="sv-SE" sz="1350"/>
          </a:p>
          <a:p>
            <a:pPr algn="ctr"/>
            <a:endParaRPr lang="sv-SE" sz="1350" dirty="0"/>
          </a:p>
        </p:txBody>
      </p:sp>
      <p:sp>
        <p:nvSpPr>
          <p:cNvPr id="13" name="Rectangle 12">
            <a:extLst>
              <a:ext uri="{FF2B5EF4-FFF2-40B4-BE49-F238E27FC236}">
                <a16:creationId xmlns:a16="http://schemas.microsoft.com/office/drawing/2014/main" id="{8A08D521-F0AD-4287-B4D7-1457D209AB46}"/>
              </a:ext>
            </a:extLst>
          </p:cNvPr>
          <p:cNvSpPr/>
          <p:nvPr/>
        </p:nvSpPr>
        <p:spPr>
          <a:xfrm>
            <a:off x="2340358" y="2367736"/>
            <a:ext cx="1962551" cy="169696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350"/>
              <a:t>FÖRSÄKRINGS-FÖRETAG</a:t>
            </a:r>
          </a:p>
          <a:p>
            <a:pPr algn="ctr"/>
            <a:endParaRPr lang="sv-SE" sz="1350"/>
          </a:p>
          <a:p>
            <a:pPr algn="ctr"/>
            <a:endParaRPr lang="sv-SE" sz="1350"/>
          </a:p>
          <a:p>
            <a:pPr algn="ctr"/>
            <a:endParaRPr lang="sv-SE" sz="1350"/>
          </a:p>
          <a:p>
            <a:pPr algn="ctr"/>
            <a:endParaRPr lang="sv-SE" sz="1350"/>
          </a:p>
          <a:p>
            <a:pPr algn="ctr"/>
            <a:endParaRPr lang="sv-SE" sz="1350" dirty="0"/>
          </a:p>
        </p:txBody>
      </p:sp>
      <p:sp>
        <p:nvSpPr>
          <p:cNvPr id="14" name="Rectangle 13">
            <a:extLst>
              <a:ext uri="{FF2B5EF4-FFF2-40B4-BE49-F238E27FC236}">
                <a16:creationId xmlns:a16="http://schemas.microsoft.com/office/drawing/2014/main" id="{E7E7761C-9A26-4FCB-9A8F-2F6DCE37E4C0}"/>
              </a:ext>
            </a:extLst>
          </p:cNvPr>
          <p:cNvSpPr/>
          <p:nvPr/>
        </p:nvSpPr>
        <p:spPr>
          <a:xfrm>
            <a:off x="2500460" y="3065998"/>
            <a:ext cx="817124" cy="88382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350"/>
              <a:t>“Trad liv”</a:t>
            </a:r>
            <a:endParaRPr lang="sv-SE" sz="1350" dirty="0"/>
          </a:p>
        </p:txBody>
      </p:sp>
      <p:sp>
        <p:nvSpPr>
          <p:cNvPr id="15" name="Rectangle 14">
            <a:extLst>
              <a:ext uri="{FF2B5EF4-FFF2-40B4-BE49-F238E27FC236}">
                <a16:creationId xmlns:a16="http://schemas.microsoft.com/office/drawing/2014/main" id="{21CFE807-7E13-4145-9102-192E6B1DCDB3}"/>
              </a:ext>
            </a:extLst>
          </p:cNvPr>
          <p:cNvSpPr/>
          <p:nvPr/>
        </p:nvSpPr>
        <p:spPr>
          <a:xfrm>
            <a:off x="3404589" y="3076218"/>
            <a:ext cx="797823" cy="87846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350">
                <a:solidFill>
                  <a:schemeClr val="tx1"/>
                </a:solidFill>
              </a:rPr>
              <a:t>“Fond”</a:t>
            </a:r>
            <a:endParaRPr lang="sv-SE" sz="1350" dirty="0">
              <a:solidFill>
                <a:schemeClr val="tx1"/>
              </a:solidFill>
            </a:endParaRPr>
          </a:p>
        </p:txBody>
      </p:sp>
      <p:sp>
        <p:nvSpPr>
          <p:cNvPr id="16" name="Rectangle 15">
            <a:extLst>
              <a:ext uri="{FF2B5EF4-FFF2-40B4-BE49-F238E27FC236}">
                <a16:creationId xmlns:a16="http://schemas.microsoft.com/office/drawing/2014/main" id="{C534EE0D-E44B-48DD-AFC4-A767E4F279DB}"/>
              </a:ext>
            </a:extLst>
          </p:cNvPr>
          <p:cNvSpPr/>
          <p:nvPr/>
        </p:nvSpPr>
        <p:spPr>
          <a:xfrm>
            <a:off x="3624411" y="5694177"/>
            <a:ext cx="931417" cy="46692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200"/>
              <a:t>Fondbolag</a:t>
            </a:r>
            <a:endParaRPr lang="sv-SE" sz="1200" dirty="0"/>
          </a:p>
        </p:txBody>
      </p:sp>
      <p:sp>
        <p:nvSpPr>
          <p:cNvPr id="17" name="Rectangle 16">
            <a:extLst>
              <a:ext uri="{FF2B5EF4-FFF2-40B4-BE49-F238E27FC236}">
                <a16:creationId xmlns:a16="http://schemas.microsoft.com/office/drawing/2014/main" id="{BB17C217-F6F4-481E-A7DE-4578EC45C154}"/>
              </a:ext>
            </a:extLst>
          </p:cNvPr>
          <p:cNvSpPr/>
          <p:nvPr/>
        </p:nvSpPr>
        <p:spPr>
          <a:xfrm>
            <a:off x="2478890" y="5685434"/>
            <a:ext cx="896654" cy="4756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200" dirty="0" err="1"/>
              <a:t>Kapitalför-valtare</a:t>
            </a:r>
            <a:endParaRPr lang="sv-SE" sz="1200" dirty="0"/>
          </a:p>
        </p:txBody>
      </p:sp>
      <p:sp>
        <p:nvSpPr>
          <p:cNvPr id="18" name="Rectangle 17">
            <a:extLst>
              <a:ext uri="{FF2B5EF4-FFF2-40B4-BE49-F238E27FC236}">
                <a16:creationId xmlns:a16="http://schemas.microsoft.com/office/drawing/2014/main" id="{AF91A107-AB4C-4429-BB55-0AFF382211C7}"/>
              </a:ext>
            </a:extLst>
          </p:cNvPr>
          <p:cNvSpPr/>
          <p:nvPr/>
        </p:nvSpPr>
        <p:spPr>
          <a:xfrm>
            <a:off x="2551940" y="4580355"/>
            <a:ext cx="685800" cy="43774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100"/>
              <a:t>För-säkring</a:t>
            </a:r>
            <a:endParaRPr lang="sv-SE" sz="1100" dirty="0"/>
          </a:p>
        </p:txBody>
      </p:sp>
      <p:sp>
        <p:nvSpPr>
          <p:cNvPr id="19" name="Rectangle 18">
            <a:extLst>
              <a:ext uri="{FF2B5EF4-FFF2-40B4-BE49-F238E27FC236}">
                <a16:creationId xmlns:a16="http://schemas.microsoft.com/office/drawing/2014/main" id="{D9AC8FC4-1DBC-4BC2-AE7B-88A49CCB409B}"/>
              </a:ext>
            </a:extLst>
          </p:cNvPr>
          <p:cNvSpPr/>
          <p:nvPr/>
        </p:nvSpPr>
        <p:spPr>
          <a:xfrm>
            <a:off x="3702230" y="4592517"/>
            <a:ext cx="685800" cy="43774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100">
                <a:solidFill>
                  <a:schemeClr val="tx1"/>
                </a:solidFill>
              </a:rPr>
              <a:t>För-säkring</a:t>
            </a:r>
            <a:endParaRPr lang="sv-SE" sz="1100" dirty="0">
              <a:solidFill>
                <a:schemeClr val="tx1"/>
              </a:solidFill>
            </a:endParaRPr>
          </a:p>
        </p:txBody>
      </p:sp>
      <p:cxnSp>
        <p:nvCxnSpPr>
          <p:cNvPr id="20" name="Straight Arrow Connector 19">
            <a:extLst>
              <a:ext uri="{FF2B5EF4-FFF2-40B4-BE49-F238E27FC236}">
                <a16:creationId xmlns:a16="http://schemas.microsoft.com/office/drawing/2014/main" id="{A280C22A-19DB-4A69-BE51-0019D034791E}"/>
              </a:ext>
            </a:extLst>
          </p:cNvPr>
          <p:cNvCxnSpPr>
            <a:cxnSpLocks/>
          </p:cNvCxnSpPr>
          <p:nvPr/>
        </p:nvCxnSpPr>
        <p:spPr>
          <a:xfrm flipV="1">
            <a:off x="3646300" y="4103700"/>
            <a:ext cx="0" cy="15783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F7E668F-5D9C-4B4C-933E-745C5F39F993}"/>
              </a:ext>
            </a:extLst>
          </p:cNvPr>
          <p:cNvCxnSpPr>
            <a:cxnSpLocks/>
          </p:cNvCxnSpPr>
          <p:nvPr/>
        </p:nvCxnSpPr>
        <p:spPr>
          <a:xfrm flipV="1">
            <a:off x="3206121" y="4110997"/>
            <a:ext cx="0" cy="45248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4549F38-DC80-4200-BC9B-5BF3B707F259}"/>
              </a:ext>
            </a:extLst>
          </p:cNvPr>
          <p:cNvCxnSpPr/>
          <p:nvPr/>
        </p:nvCxnSpPr>
        <p:spPr>
          <a:xfrm>
            <a:off x="2938616" y="4095033"/>
            <a:ext cx="0" cy="4766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68FDDCD-E3AC-47B3-AB3E-46CBAC72547F}"/>
              </a:ext>
            </a:extLst>
          </p:cNvPr>
          <p:cNvCxnSpPr/>
          <p:nvPr/>
        </p:nvCxnSpPr>
        <p:spPr>
          <a:xfrm>
            <a:off x="2909424" y="5030261"/>
            <a:ext cx="0" cy="6006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99275A5-2B3A-4ED9-A086-BC6CE2FC3B95}"/>
              </a:ext>
            </a:extLst>
          </p:cNvPr>
          <p:cNvCxnSpPr/>
          <p:nvPr/>
        </p:nvCxnSpPr>
        <p:spPr>
          <a:xfrm flipV="1">
            <a:off x="4249405" y="4103701"/>
            <a:ext cx="0" cy="47665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16FAE1D-69DF-4F6C-B46B-CF2EF9784A04}"/>
              </a:ext>
            </a:extLst>
          </p:cNvPr>
          <p:cNvCxnSpPr>
            <a:cxnSpLocks/>
          </p:cNvCxnSpPr>
          <p:nvPr/>
        </p:nvCxnSpPr>
        <p:spPr>
          <a:xfrm>
            <a:off x="3952715" y="4095033"/>
            <a:ext cx="0" cy="4766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29DFCC3-93A2-48E8-82D4-FF322474CF00}"/>
              </a:ext>
            </a:extLst>
          </p:cNvPr>
          <p:cNvCxnSpPr/>
          <p:nvPr/>
        </p:nvCxnSpPr>
        <p:spPr>
          <a:xfrm>
            <a:off x="4187394" y="5059445"/>
            <a:ext cx="0" cy="1556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2BD89B0-4179-4862-AE89-C47A4B3F1C5C}"/>
              </a:ext>
            </a:extLst>
          </p:cNvPr>
          <p:cNvCxnSpPr>
            <a:cxnSpLocks/>
            <a:stCxn id="36" idx="4"/>
          </p:cNvCxnSpPr>
          <p:nvPr/>
        </p:nvCxnSpPr>
        <p:spPr>
          <a:xfrm>
            <a:off x="4187395" y="5499617"/>
            <a:ext cx="0" cy="1736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569946C-D854-4DAA-8425-3063A16E2309}"/>
              </a:ext>
            </a:extLst>
          </p:cNvPr>
          <p:cNvSpPr txBox="1"/>
          <p:nvPr/>
        </p:nvSpPr>
        <p:spPr>
          <a:xfrm>
            <a:off x="4066607" y="4235795"/>
            <a:ext cx="588002" cy="219291"/>
          </a:xfrm>
          <a:prstGeom prst="rect">
            <a:avLst/>
          </a:prstGeom>
          <a:solidFill>
            <a:schemeClr val="bg1"/>
          </a:solidFill>
        </p:spPr>
        <p:txBody>
          <a:bodyPr wrap="square" rtlCol="0">
            <a:spAutoFit/>
          </a:bodyPr>
          <a:lstStyle/>
          <a:p>
            <a:r>
              <a:rPr lang="sv-SE" sz="825"/>
              <a:t>Avgifter</a:t>
            </a:r>
            <a:endParaRPr lang="sv-SE" sz="825" dirty="0"/>
          </a:p>
        </p:txBody>
      </p:sp>
      <p:sp>
        <p:nvSpPr>
          <p:cNvPr id="29" name="TextBox 28">
            <a:extLst>
              <a:ext uri="{FF2B5EF4-FFF2-40B4-BE49-F238E27FC236}">
                <a16:creationId xmlns:a16="http://schemas.microsoft.com/office/drawing/2014/main" id="{8F45F575-51EE-4A65-8570-DBAEC34224EC}"/>
              </a:ext>
            </a:extLst>
          </p:cNvPr>
          <p:cNvSpPr txBox="1"/>
          <p:nvPr/>
        </p:nvSpPr>
        <p:spPr>
          <a:xfrm>
            <a:off x="2960492" y="4249218"/>
            <a:ext cx="580608" cy="213585"/>
          </a:xfrm>
          <a:prstGeom prst="rect">
            <a:avLst/>
          </a:prstGeom>
          <a:solidFill>
            <a:schemeClr val="bg1"/>
          </a:solidFill>
        </p:spPr>
        <p:txBody>
          <a:bodyPr wrap="none" rtlCol="0">
            <a:spAutoFit/>
          </a:bodyPr>
          <a:lstStyle/>
          <a:p>
            <a:r>
              <a:rPr lang="sv-SE" sz="788"/>
              <a:t>Förv avg</a:t>
            </a:r>
            <a:endParaRPr lang="sv-SE" sz="1350" dirty="0"/>
          </a:p>
        </p:txBody>
      </p:sp>
      <p:sp>
        <p:nvSpPr>
          <p:cNvPr id="30" name="TextBox 29">
            <a:extLst>
              <a:ext uri="{FF2B5EF4-FFF2-40B4-BE49-F238E27FC236}">
                <a16:creationId xmlns:a16="http://schemas.microsoft.com/office/drawing/2014/main" id="{9D65C750-BC8B-4576-BFB5-6971CF5EBB25}"/>
              </a:ext>
            </a:extLst>
          </p:cNvPr>
          <p:cNvSpPr txBox="1"/>
          <p:nvPr/>
        </p:nvSpPr>
        <p:spPr>
          <a:xfrm>
            <a:off x="3370278" y="5184689"/>
            <a:ext cx="534121" cy="334835"/>
          </a:xfrm>
          <a:prstGeom prst="rect">
            <a:avLst/>
          </a:prstGeom>
          <a:solidFill>
            <a:schemeClr val="bg1"/>
          </a:solidFill>
        </p:spPr>
        <p:txBody>
          <a:bodyPr wrap="none" rtlCol="0">
            <a:spAutoFit/>
          </a:bodyPr>
          <a:lstStyle/>
          <a:p>
            <a:r>
              <a:rPr lang="sv-SE" sz="788"/>
              <a:t>Fond-</a:t>
            </a:r>
          </a:p>
          <a:p>
            <a:r>
              <a:rPr lang="sv-SE" sz="788"/>
              <a:t>rabatter</a:t>
            </a:r>
            <a:endParaRPr lang="sv-SE" sz="1350" dirty="0"/>
          </a:p>
        </p:txBody>
      </p:sp>
      <p:sp>
        <p:nvSpPr>
          <p:cNvPr id="31" name="TextBox 30">
            <a:extLst>
              <a:ext uri="{FF2B5EF4-FFF2-40B4-BE49-F238E27FC236}">
                <a16:creationId xmlns:a16="http://schemas.microsoft.com/office/drawing/2014/main" id="{8617B4F9-5FF7-411D-9D97-24297BD61D18}"/>
              </a:ext>
            </a:extLst>
          </p:cNvPr>
          <p:cNvSpPr txBox="1"/>
          <p:nvPr/>
        </p:nvSpPr>
        <p:spPr>
          <a:xfrm>
            <a:off x="5867452" y="3506336"/>
            <a:ext cx="569387" cy="219291"/>
          </a:xfrm>
          <a:prstGeom prst="rect">
            <a:avLst/>
          </a:prstGeom>
          <a:solidFill>
            <a:schemeClr val="bg1"/>
          </a:solidFill>
        </p:spPr>
        <p:txBody>
          <a:bodyPr wrap="none" rtlCol="0">
            <a:spAutoFit/>
          </a:bodyPr>
          <a:lstStyle/>
          <a:p>
            <a:r>
              <a:rPr lang="sv-SE" sz="825"/>
              <a:t>Pension</a:t>
            </a:r>
            <a:endParaRPr lang="sv-SE" sz="825" dirty="0"/>
          </a:p>
        </p:txBody>
      </p:sp>
      <p:sp>
        <p:nvSpPr>
          <p:cNvPr id="32" name="TextBox 31">
            <a:extLst>
              <a:ext uri="{FF2B5EF4-FFF2-40B4-BE49-F238E27FC236}">
                <a16:creationId xmlns:a16="http://schemas.microsoft.com/office/drawing/2014/main" id="{5C2EBA1B-492F-4AE0-9381-537FF981F35B}"/>
              </a:ext>
            </a:extLst>
          </p:cNvPr>
          <p:cNvSpPr txBox="1"/>
          <p:nvPr/>
        </p:nvSpPr>
        <p:spPr>
          <a:xfrm rot="794291">
            <a:off x="7293848" y="2541154"/>
            <a:ext cx="885880" cy="473206"/>
          </a:xfrm>
          <a:prstGeom prst="rect">
            <a:avLst/>
          </a:prstGeom>
          <a:solidFill>
            <a:schemeClr val="bg1"/>
          </a:solidFill>
        </p:spPr>
        <p:txBody>
          <a:bodyPr wrap="square" rtlCol="0">
            <a:spAutoFit/>
          </a:bodyPr>
          <a:lstStyle/>
          <a:p>
            <a:pPr algn="ctr"/>
            <a:r>
              <a:rPr lang="sv-SE" sz="825"/>
              <a:t>Premier och distributions-ersättning</a:t>
            </a:r>
            <a:endParaRPr lang="sv-SE" sz="825" dirty="0"/>
          </a:p>
        </p:txBody>
      </p:sp>
      <p:sp>
        <p:nvSpPr>
          <p:cNvPr id="33" name="TextBox 32">
            <a:extLst>
              <a:ext uri="{FF2B5EF4-FFF2-40B4-BE49-F238E27FC236}">
                <a16:creationId xmlns:a16="http://schemas.microsoft.com/office/drawing/2014/main" id="{0D77990A-8681-4789-AB06-47447B7B79B6}"/>
              </a:ext>
            </a:extLst>
          </p:cNvPr>
          <p:cNvSpPr txBox="1"/>
          <p:nvPr/>
        </p:nvSpPr>
        <p:spPr>
          <a:xfrm>
            <a:off x="5718374" y="3744747"/>
            <a:ext cx="867545" cy="219291"/>
          </a:xfrm>
          <a:prstGeom prst="rect">
            <a:avLst/>
          </a:prstGeom>
          <a:solidFill>
            <a:schemeClr val="bg1"/>
          </a:solidFill>
        </p:spPr>
        <p:txBody>
          <a:bodyPr wrap="none" rtlCol="0">
            <a:spAutoFit/>
          </a:bodyPr>
          <a:lstStyle/>
          <a:p>
            <a:r>
              <a:rPr lang="sv-SE" sz="825"/>
              <a:t>Avgiftsrabatter</a:t>
            </a:r>
            <a:endParaRPr lang="sv-SE" sz="825" dirty="0"/>
          </a:p>
        </p:txBody>
      </p:sp>
      <p:sp>
        <p:nvSpPr>
          <p:cNvPr id="34" name="TextBox 33">
            <a:extLst>
              <a:ext uri="{FF2B5EF4-FFF2-40B4-BE49-F238E27FC236}">
                <a16:creationId xmlns:a16="http://schemas.microsoft.com/office/drawing/2014/main" id="{5F8E35E4-FF87-414B-9D19-17F1AA53C6CD}"/>
              </a:ext>
            </a:extLst>
          </p:cNvPr>
          <p:cNvSpPr txBox="1"/>
          <p:nvPr/>
        </p:nvSpPr>
        <p:spPr>
          <a:xfrm>
            <a:off x="4242605" y="5484281"/>
            <a:ext cx="748923" cy="213585"/>
          </a:xfrm>
          <a:prstGeom prst="rect">
            <a:avLst/>
          </a:prstGeom>
          <a:noFill/>
        </p:spPr>
        <p:txBody>
          <a:bodyPr wrap="none" rtlCol="0">
            <a:spAutoFit/>
          </a:bodyPr>
          <a:lstStyle/>
          <a:p>
            <a:r>
              <a:rPr lang="sv-SE" sz="788"/>
              <a:t>Fondavgifter</a:t>
            </a:r>
            <a:endParaRPr lang="sv-SE" sz="1350" dirty="0"/>
          </a:p>
        </p:txBody>
      </p:sp>
      <p:sp>
        <p:nvSpPr>
          <p:cNvPr id="35" name="TextBox 34">
            <a:extLst>
              <a:ext uri="{FF2B5EF4-FFF2-40B4-BE49-F238E27FC236}">
                <a16:creationId xmlns:a16="http://schemas.microsoft.com/office/drawing/2014/main" id="{2A4CC6E9-D710-45DD-B227-DAFBC5AD8895}"/>
              </a:ext>
            </a:extLst>
          </p:cNvPr>
          <p:cNvSpPr txBox="1"/>
          <p:nvPr/>
        </p:nvSpPr>
        <p:spPr>
          <a:xfrm>
            <a:off x="2085206" y="5475941"/>
            <a:ext cx="805029" cy="213585"/>
          </a:xfrm>
          <a:prstGeom prst="rect">
            <a:avLst/>
          </a:prstGeom>
          <a:noFill/>
        </p:spPr>
        <p:txBody>
          <a:bodyPr wrap="none" rtlCol="0">
            <a:spAutoFit/>
          </a:bodyPr>
          <a:lstStyle/>
          <a:p>
            <a:r>
              <a:rPr lang="sv-SE" sz="788"/>
              <a:t>Fee/Courtage</a:t>
            </a:r>
            <a:endParaRPr lang="sv-SE" sz="1350" dirty="0"/>
          </a:p>
        </p:txBody>
      </p:sp>
      <p:sp>
        <p:nvSpPr>
          <p:cNvPr id="36" name="Oval 35">
            <a:extLst>
              <a:ext uri="{FF2B5EF4-FFF2-40B4-BE49-F238E27FC236}">
                <a16:creationId xmlns:a16="http://schemas.microsoft.com/office/drawing/2014/main" id="{92CA5176-D6DA-48ED-BE90-679A5F5E2918}"/>
              </a:ext>
            </a:extLst>
          </p:cNvPr>
          <p:cNvSpPr/>
          <p:nvPr/>
        </p:nvSpPr>
        <p:spPr>
          <a:xfrm>
            <a:off x="3818959" y="5235531"/>
            <a:ext cx="736871" cy="264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050"/>
              <a:t>Fond</a:t>
            </a:r>
            <a:endParaRPr lang="sv-SE" sz="1050" dirty="0"/>
          </a:p>
        </p:txBody>
      </p:sp>
      <p:sp>
        <p:nvSpPr>
          <p:cNvPr id="37" name="TextBox 36">
            <a:extLst>
              <a:ext uri="{FF2B5EF4-FFF2-40B4-BE49-F238E27FC236}">
                <a16:creationId xmlns:a16="http://schemas.microsoft.com/office/drawing/2014/main" id="{FD5E3D78-A713-4D9E-8231-A57DD97B7B39}"/>
              </a:ext>
            </a:extLst>
          </p:cNvPr>
          <p:cNvSpPr txBox="1"/>
          <p:nvPr/>
        </p:nvSpPr>
        <p:spPr>
          <a:xfrm>
            <a:off x="2309472" y="4230162"/>
            <a:ext cx="603050" cy="219291"/>
          </a:xfrm>
          <a:prstGeom prst="rect">
            <a:avLst/>
          </a:prstGeom>
          <a:solidFill>
            <a:schemeClr val="bg1"/>
          </a:solidFill>
        </p:spPr>
        <p:txBody>
          <a:bodyPr wrap="none" rtlCol="0">
            <a:spAutoFit/>
          </a:bodyPr>
          <a:lstStyle/>
          <a:p>
            <a:r>
              <a:rPr lang="sv-SE" sz="825" dirty="0" err="1"/>
              <a:t>Adm</a:t>
            </a:r>
            <a:r>
              <a:rPr lang="sv-SE" sz="825" dirty="0"/>
              <a:t> </a:t>
            </a:r>
            <a:r>
              <a:rPr lang="sv-SE" sz="825" dirty="0" err="1"/>
              <a:t>avg</a:t>
            </a:r>
            <a:endParaRPr lang="sv-SE" sz="1350" dirty="0"/>
          </a:p>
        </p:txBody>
      </p:sp>
      <p:sp>
        <p:nvSpPr>
          <p:cNvPr id="38" name="Rectangle 37">
            <a:extLst>
              <a:ext uri="{FF2B5EF4-FFF2-40B4-BE49-F238E27FC236}">
                <a16:creationId xmlns:a16="http://schemas.microsoft.com/office/drawing/2014/main" id="{D5C54833-77C7-4389-8FCC-84CE0E674555}"/>
              </a:ext>
            </a:extLst>
          </p:cNvPr>
          <p:cNvSpPr/>
          <p:nvPr/>
        </p:nvSpPr>
        <p:spPr>
          <a:xfrm>
            <a:off x="8264271" y="3496499"/>
            <a:ext cx="1538740" cy="67065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p>
          <a:p>
            <a:pPr algn="ctr"/>
            <a:r>
              <a:rPr lang="sv-SE" sz="1350"/>
              <a:t>ANSTÄLLD</a:t>
            </a:r>
          </a:p>
          <a:p>
            <a:pPr algn="ctr"/>
            <a:endParaRPr lang="sv-SE" sz="1350"/>
          </a:p>
          <a:p>
            <a:pPr algn="ctr"/>
            <a:endParaRPr lang="sv-SE" sz="1350" dirty="0"/>
          </a:p>
        </p:txBody>
      </p:sp>
      <p:cxnSp>
        <p:nvCxnSpPr>
          <p:cNvPr id="39" name="Straight Arrow Connector 38">
            <a:extLst>
              <a:ext uri="{FF2B5EF4-FFF2-40B4-BE49-F238E27FC236}">
                <a16:creationId xmlns:a16="http://schemas.microsoft.com/office/drawing/2014/main" id="{C0E4D34A-4DAF-4E3E-A867-CE1AF6598DC6}"/>
              </a:ext>
            </a:extLst>
          </p:cNvPr>
          <p:cNvCxnSpPr>
            <a:cxnSpLocks/>
          </p:cNvCxnSpPr>
          <p:nvPr/>
        </p:nvCxnSpPr>
        <p:spPr>
          <a:xfrm flipH="1">
            <a:off x="4357326" y="2942581"/>
            <a:ext cx="922031" cy="30945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32B995C-96B0-4CE9-A26C-48AD467D150C}"/>
              </a:ext>
            </a:extLst>
          </p:cNvPr>
          <p:cNvSpPr txBox="1"/>
          <p:nvPr/>
        </p:nvSpPr>
        <p:spPr>
          <a:xfrm rot="9599375" flipV="1">
            <a:off x="4386095" y="2832936"/>
            <a:ext cx="882073" cy="219291"/>
          </a:xfrm>
          <a:prstGeom prst="rect">
            <a:avLst/>
          </a:prstGeom>
          <a:solidFill>
            <a:schemeClr val="bg1"/>
          </a:solidFill>
        </p:spPr>
        <p:txBody>
          <a:bodyPr wrap="square" rtlCol="0">
            <a:spAutoFit/>
          </a:bodyPr>
          <a:lstStyle/>
          <a:p>
            <a:pPr algn="ctr"/>
            <a:r>
              <a:rPr lang="sv-SE" sz="825"/>
              <a:t>Premier</a:t>
            </a:r>
            <a:endParaRPr lang="sv-SE" sz="825" dirty="0"/>
          </a:p>
        </p:txBody>
      </p:sp>
      <p:sp>
        <p:nvSpPr>
          <p:cNvPr id="41" name="Rectangle 40">
            <a:extLst>
              <a:ext uri="{FF2B5EF4-FFF2-40B4-BE49-F238E27FC236}">
                <a16:creationId xmlns:a16="http://schemas.microsoft.com/office/drawing/2014/main" id="{0E778C89-73E7-4B76-9807-59B2FA29CAC0}"/>
              </a:ext>
            </a:extLst>
          </p:cNvPr>
          <p:cNvSpPr/>
          <p:nvPr/>
        </p:nvSpPr>
        <p:spPr>
          <a:xfrm>
            <a:off x="5356409" y="1929317"/>
            <a:ext cx="1636679" cy="78042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p>
          <a:p>
            <a:pPr algn="ctr"/>
            <a:endParaRPr lang="sv-SE" sz="1350"/>
          </a:p>
          <a:p>
            <a:pPr algn="ctr"/>
            <a:r>
              <a:rPr lang="sv-SE" sz="1350"/>
              <a:t>PARTERNA</a:t>
            </a:r>
          </a:p>
          <a:p>
            <a:pPr algn="ctr"/>
            <a:r>
              <a:rPr lang="sv-SE" sz="1100"/>
              <a:t>Förhandlar kollektivavtal</a:t>
            </a:r>
          </a:p>
          <a:p>
            <a:pPr algn="ctr"/>
            <a:endParaRPr lang="sv-SE" sz="1350"/>
          </a:p>
          <a:p>
            <a:pPr algn="ctr"/>
            <a:endParaRPr lang="sv-SE" sz="1350" dirty="0"/>
          </a:p>
        </p:txBody>
      </p:sp>
    </p:spTree>
    <p:extLst>
      <p:ext uri="{BB962C8B-B14F-4D97-AF65-F5344CB8AC3E}">
        <p14:creationId xmlns:p14="http://schemas.microsoft.com/office/powerpoint/2010/main" val="3185684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034A46-BDA5-4795-AF63-011630AB9F2B}"/>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321F2221-D73F-40A2-BF86-E433DA07E9A7}"/>
              </a:ext>
            </a:extLst>
          </p:cNvPr>
          <p:cNvSpPr>
            <a:spLocks noGrp="1"/>
          </p:cNvSpPr>
          <p:nvPr>
            <p:ph type="sldNum" sz="quarter" idx="17"/>
          </p:nvPr>
        </p:nvSpPr>
        <p:spPr/>
        <p:txBody>
          <a:bodyPr/>
          <a:lstStyle/>
          <a:p>
            <a:fld id="{68468C2E-472A-43C3-926E-5A5CF00B7762}" type="slidenum">
              <a:rPr lang="sv-SE" smtClean="0"/>
              <a:pPr/>
              <a:t>56</a:t>
            </a:fld>
            <a:endParaRPr lang="sv-SE" dirty="0"/>
          </a:p>
        </p:txBody>
      </p:sp>
      <p:sp>
        <p:nvSpPr>
          <p:cNvPr id="6" name="Title 5">
            <a:extLst>
              <a:ext uri="{FF2B5EF4-FFF2-40B4-BE49-F238E27FC236}">
                <a16:creationId xmlns:a16="http://schemas.microsoft.com/office/drawing/2014/main" id="{B883246C-8584-4AC5-9DE3-060FA3E8F8E6}"/>
              </a:ext>
            </a:extLst>
          </p:cNvPr>
          <p:cNvSpPr>
            <a:spLocks noGrp="1"/>
          </p:cNvSpPr>
          <p:nvPr>
            <p:ph type="title"/>
          </p:nvPr>
        </p:nvSpPr>
        <p:spPr>
          <a:xfrm>
            <a:off x="1631950" y="473329"/>
            <a:ext cx="8928100" cy="714893"/>
          </a:xfrm>
        </p:spPr>
        <p:txBody>
          <a:bodyPr>
            <a:normAutofit fontScale="90000"/>
          </a:bodyPr>
          <a:lstStyle/>
          <a:p>
            <a:r>
              <a:rPr lang="sv-SE" dirty="0"/>
              <a:t>Ersättningsstrukturen vid distribution av                   icke-kollektivavtalad sparlivförsäkring</a:t>
            </a:r>
          </a:p>
        </p:txBody>
      </p:sp>
      <p:cxnSp>
        <p:nvCxnSpPr>
          <p:cNvPr id="7" name="Straight Arrow Connector 6">
            <a:extLst>
              <a:ext uri="{FF2B5EF4-FFF2-40B4-BE49-F238E27FC236}">
                <a16:creationId xmlns:a16="http://schemas.microsoft.com/office/drawing/2014/main" id="{E7C5DF63-6ABC-4B36-AB92-14080479815A}"/>
              </a:ext>
            </a:extLst>
          </p:cNvPr>
          <p:cNvCxnSpPr>
            <a:cxnSpLocks/>
          </p:cNvCxnSpPr>
          <p:nvPr/>
        </p:nvCxnSpPr>
        <p:spPr>
          <a:xfrm>
            <a:off x="7784101" y="3335863"/>
            <a:ext cx="1117709" cy="2791"/>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E0EAE46-3A93-4502-9FA2-64C416297D67}"/>
              </a:ext>
            </a:extLst>
          </p:cNvPr>
          <p:cNvCxnSpPr>
            <a:cxnSpLocks/>
          </p:cNvCxnSpPr>
          <p:nvPr/>
        </p:nvCxnSpPr>
        <p:spPr>
          <a:xfrm flipH="1">
            <a:off x="5048290" y="2992965"/>
            <a:ext cx="118922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7DF9244-4AE5-4BB2-AEEE-8E5C35D7B5AE}"/>
              </a:ext>
            </a:extLst>
          </p:cNvPr>
          <p:cNvCxnSpPr>
            <a:cxnSpLocks/>
            <a:stCxn id="46" idx="2"/>
          </p:cNvCxnSpPr>
          <p:nvPr/>
        </p:nvCxnSpPr>
        <p:spPr>
          <a:xfrm flipH="1">
            <a:off x="2518101" y="5490537"/>
            <a:ext cx="1" cy="27558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8C368B6-9E9B-4B46-83EA-99640D604B59}"/>
              </a:ext>
            </a:extLst>
          </p:cNvPr>
          <p:cNvCxnSpPr>
            <a:cxnSpLocks/>
          </p:cNvCxnSpPr>
          <p:nvPr/>
        </p:nvCxnSpPr>
        <p:spPr>
          <a:xfrm flipV="1">
            <a:off x="4634882" y="2514808"/>
            <a:ext cx="4224236" cy="3933"/>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E47D1FF-7706-438C-9285-839FB4FE0931}"/>
              </a:ext>
            </a:extLst>
          </p:cNvPr>
          <p:cNvCxnSpPr/>
          <p:nvPr/>
        </p:nvCxnSpPr>
        <p:spPr>
          <a:xfrm>
            <a:off x="4634882" y="2744912"/>
            <a:ext cx="4224236" cy="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6F5E938-C5CF-4BA2-825F-C1B9B158164F}"/>
              </a:ext>
            </a:extLst>
          </p:cNvPr>
          <p:cNvCxnSpPr>
            <a:cxnSpLocks/>
          </p:cNvCxnSpPr>
          <p:nvPr/>
        </p:nvCxnSpPr>
        <p:spPr>
          <a:xfrm>
            <a:off x="4707839" y="3338654"/>
            <a:ext cx="1457667" cy="0"/>
          </a:xfrm>
          <a:prstGeom prst="straightConnector1">
            <a:avLst/>
          </a:prstGeom>
          <a:ln w="190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04A0AA1-EC72-4598-B21A-9FA41D586454}"/>
              </a:ext>
            </a:extLst>
          </p:cNvPr>
          <p:cNvCxnSpPr>
            <a:cxnSpLocks/>
          </p:cNvCxnSpPr>
          <p:nvPr/>
        </p:nvCxnSpPr>
        <p:spPr>
          <a:xfrm>
            <a:off x="7874193" y="2992965"/>
            <a:ext cx="112354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7C04807-85EB-458E-8769-02617CF0FD80}"/>
              </a:ext>
            </a:extLst>
          </p:cNvPr>
          <p:cNvCxnSpPr>
            <a:cxnSpLocks/>
          </p:cNvCxnSpPr>
          <p:nvPr/>
        </p:nvCxnSpPr>
        <p:spPr>
          <a:xfrm>
            <a:off x="4948598" y="5309312"/>
            <a:ext cx="4752047" cy="10943"/>
          </a:xfrm>
          <a:prstGeom prst="straightConnector1">
            <a:avLst/>
          </a:prstGeom>
          <a:ln w="1905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B0D848A-9923-4109-A955-E9AFAEA6604B}"/>
              </a:ext>
            </a:extLst>
          </p:cNvPr>
          <p:cNvCxnSpPr>
            <a:cxnSpLocks/>
          </p:cNvCxnSpPr>
          <p:nvPr/>
        </p:nvCxnSpPr>
        <p:spPr>
          <a:xfrm flipV="1">
            <a:off x="3290680" y="3430706"/>
            <a:ext cx="0" cy="47193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689796D-25A2-4B9B-BE98-6645D2BDB588}"/>
              </a:ext>
            </a:extLst>
          </p:cNvPr>
          <p:cNvSpPr/>
          <p:nvPr/>
        </p:nvSpPr>
        <p:spPr>
          <a:xfrm>
            <a:off x="8946668" y="2176393"/>
            <a:ext cx="1400783" cy="120689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350"/>
              <a:t>Försäkrings-förmedlare</a:t>
            </a:r>
            <a:endParaRPr lang="sv-SE" sz="1350" dirty="0"/>
          </a:p>
        </p:txBody>
      </p:sp>
      <p:sp>
        <p:nvSpPr>
          <p:cNvPr id="17" name="Rectangle 16">
            <a:extLst>
              <a:ext uri="{FF2B5EF4-FFF2-40B4-BE49-F238E27FC236}">
                <a16:creationId xmlns:a16="http://schemas.microsoft.com/office/drawing/2014/main" id="{55449C6E-B6F4-4519-A5B6-D2D93B064618}"/>
              </a:ext>
            </a:extLst>
          </p:cNvPr>
          <p:cNvSpPr/>
          <p:nvPr/>
        </p:nvSpPr>
        <p:spPr>
          <a:xfrm>
            <a:off x="6237514" y="2847050"/>
            <a:ext cx="1636679" cy="1626951"/>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350"/>
              <a:t>KUNDER</a:t>
            </a:r>
          </a:p>
          <a:p>
            <a:pPr algn="ctr"/>
            <a:endParaRPr lang="sv-SE" sz="1350"/>
          </a:p>
          <a:p>
            <a:pPr algn="ctr"/>
            <a:endParaRPr lang="sv-SE" sz="1350"/>
          </a:p>
          <a:p>
            <a:pPr algn="ctr"/>
            <a:endParaRPr lang="sv-SE" sz="1350"/>
          </a:p>
          <a:p>
            <a:pPr algn="ctr"/>
            <a:endParaRPr lang="sv-SE" sz="1350" dirty="0"/>
          </a:p>
        </p:txBody>
      </p:sp>
      <p:sp>
        <p:nvSpPr>
          <p:cNvPr id="18" name="Rectangle 17">
            <a:extLst>
              <a:ext uri="{FF2B5EF4-FFF2-40B4-BE49-F238E27FC236}">
                <a16:creationId xmlns:a16="http://schemas.microsoft.com/office/drawing/2014/main" id="{B160B342-5A37-4AC7-8FA9-B2B910C7EE37}"/>
              </a:ext>
            </a:extLst>
          </p:cNvPr>
          <p:cNvSpPr/>
          <p:nvPr/>
        </p:nvSpPr>
        <p:spPr>
          <a:xfrm>
            <a:off x="6524480" y="3443990"/>
            <a:ext cx="1072475" cy="84995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450"/>
              </a:spcAft>
            </a:pPr>
            <a:r>
              <a:rPr lang="sv-SE" sz="900">
                <a:solidFill>
                  <a:schemeClr val="tx1"/>
                </a:solidFill>
              </a:rPr>
              <a:t>Företag </a:t>
            </a:r>
          </a:p>
          <a:p>
            <a:pPr algn="ctr">
              <a:spcAft>
                <a:spcPts val="450"/>
              </a:spcAft>
            </a:pPr>
            <a:r>
              <a:rPr lang="sv-SE" sz="900">
                <a:solidFill>
                  <a:schemeClr val="tx1"/>
                </a:solidFill>
              </a:rPr>
              <a:t>Företag och anställda</a:t>
            </a:r>
          </a:p>
          <a:p>
            <a:pPr algn="ctr">
              <a:spcAft>
                <a:spcPts val="450"/>
              </a:spcAft>
            </a:pPr>
            <a:r>
              <a:rPr lang="sv-SE" sz="900">
                <a:solidFill>
                  <a:schemeClr val="tx1"/>
                </a:solidFill>
              </a:rPr>
              <a:t>Enskilda personer</a:t>
            </a:r>
            <a:endParaRPr lang="sv-SE" sz="900" dirty="0">
              <a:solidFill>
                <a:schemeClr val="tx1"/>
              </a:solidFill>
            </a:endParaRPr>
          </a:p>
        </p:txBody>
      </p:sp>
      <p:sp>
        <p:nvSpPr>
          <p:cNvPr id="19" name="Rectangle 18">
            <a:extLst>
              <a:ext uri="{FF2B5EF4-FFF2-40B4-BE49-F238E27FC236}">
                <a16:creationId xmlns:a16="http://schemas.microsoft.com/office/drawing/2014/main" id="{94E460BD-2ED2-4C09-A5B4-170B8776C49E}"/>
              </a:ext>
            </a:extLst>
          </p:cNvPr>
          <p:cNvSpPr/>
          <p:nvPr/>
        </p:nvSpPr>
        <p:spPr>
          <a:xfrm>
            <a:off x="1989044" y="1706902"/>
            <a:ext cx="3001547" cy="169696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350"/>
              <a:t>FÖRSÄKRINGSFÖRETAG</a:t>
            </a:r>
          </a:p>
          <a:p>
            <a:pPr algn="ctr"/>
            <a:endParaRPr lang="sv-SE" sz="1350"/>
          </a:p>
          <a:p>
            <a:pPr algn="ctr"/>
            <a:endParaRPr lang="sv-SE" sz="1350"/>
          </a:p>
          <a:p>
            <a:pPr algn="ctr"/>
            <a:endParaRPr lang="sv-SE" sz="1350"/>
          </a:p>
          <a:p>
            <a:pPr algn="ctr"/>
            <a:endParaRPr lang="sv-SE" sz="1350"/>
          </a:p>
          <a:p>
            <a:pPr algn="ctr"/>
            <a:endParaRPr lang="sv-SE" sz="1350" dirty="0"/>
          </a:p>
        </p:txBody>
      </p:sp>
      <p:sp>
        <p:nvSpPr>
          <p:cNvPr id="20" name="Rectangle 19">
            <a:extLst>
              <a:ext uri="{FF2B5EF4-FFF2-40B4-BE49-F238E27FC236}">
                <a16:creationId xmlns:a16="http://schemas.microsoft.com/office/drawing/2014/main" id="{999CD40B-795A-4524-A743-C0946FBEA9C6}"/>
              </a:ext>
            </a:extLst>
          </p:cNvPr>
          <p:cNvSpPr/>
          <p:nvPr/>
        </p:nvSpPr>
        <p:spPr>
          <a:xfrm>
            <a:off x="3188142" y="2405164"/>
            <a:ext cx="817124" cy="88382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350"/>
              <a:t>“Trad liv”</a:t>
            </a:r>
            <a:endParaRPr lang="sv-SE" sz="1350" dirty="0"/>
          </a:p>
        </p:txBody>
      </p:sp>
      <p:sp>
        <p:nvSpPr>
          <p:cNvPr id="21" name="Rectangle 20">
            <a:extLst>
              <a:ext uri="{FF2B5EF4-FFF2-40B4-BE49-F238E27FC236}">
                <a16:creationId xmlns:a16="http://schemas.microsoft.com/office/drawing/2014/main" id="{C99D1B94-3D17-41C4-8037-270DEC4C1F65}"/>
              </a:ext>
            </a:extLst>
          </p:cNvPr>
          <p:cNvSpPr/>
          <p:nvPr/>
        </p:nvSpPr>
        <p:spPr>
          <a:xfrm>
            <a:off x="4092271" y="2415384"/>
            <a:ext cx="797823" cy="87846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350">
                <a:solidFill>
                  <a:schemeClr val="tx1"/>
                </a:solidFill>
              </a:rPr>
              <a:t>“Fond”</a:t>
            </a:r>
            <a:endParaRPr lang="sv-SE" sz="1350" dirty="0">
              <a:solidFill>
                <a:schemeClr val="tx1"/>
              </a:solidFill>
            </a:endParaRPr>
          </a:p>
        </p:txBody>
      </p:sp>
      <p:sp>
        <p:nvSpPr>
          <p:cNvPr id="22" name="Rectangle 21">
            <a:extLst>
              <a:ext uri="{FF2B5EF4-FFF2-40B4-BE49-F238E27FC236}">
                <a16:creationId xmlns:a16="http://schemas.microsoft.com/office/drawing/2014/main" id="{8162D444-B630-493B-B242-D9BDBA2990C4}"/>
              </a:ext>
            </a:extLst>
          </p:cNvPr>
          <p:cNvSpPr/>
          <p:nvPr/>
        </p:nvSpPr>
        <p:spPr>
          <a:xfrm>
            <a:off x="4312093" y="5033343"/>
            <a:ext cx="931417" cy="46692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200"/>
              <a:t>Fondbolag</a:t>
            </a:r>
            <a:endParaRPr lang="sv-SE" sz="1200" dirty="0"/>
          </a:p>
        </p:txBody>
      </p:sp>
      <p:sp>
        <p:nvSpPr>
          <p:cNvPr id="23" name="Rectangle 22">
            <a:extLst>
              <a:ext uri="{FF2B5EF4-FFF2-40B4-BE49-F238E27FC236}">
                <a16:creationId xmlns:a16="http://schemas.microsoft.com/office/drawing/2014/main" id="{BDFE5A3C-06BA-465F-BA67-DE63423E9A9B}"/>
              </a:ext>
            </a:extLst>
          </p:cNvPr>
          <p:cNvSpPr/>
          <p:nvPr/>
        </p:nvSpPr>
        <p:spPr>
          <a:xfrm>
            <a:off x="3166572" y="5024600"/>
            <a:ext cx="896654" cy="4756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200"/>
              <a:t>Förvaltare</a:t>
            </a:r>
            <a:endParaRPr lang="sv-SE" sz="1200" dirty="0"/>
          </a:p>
        </p:txBody>
      </p:sp>
      <p:sp>
        <p:nvSpPr>
          <p:cNvPr id="24" name="Rectangle 23">
            <a:extLst>
              <a:ext uri="{FF2B5EF4-FFF2-40B4-BE49-F238E27FC236}">
                <a16:creationId xmlns:a16="http://schemas.microsoft.com/office/drawing/2014/main" id="{9BD3985F-CEC3-43B4-BC70-ABC21F59E5D8}"/>
              </a:ext>
            </a:extLst>
          </p:cNvPr>
          <p:cNvSpPr/>
          <p:nvPr/>
        </p:nvSpPr>
        <p:spPr>
          <a:xfrm>
            <a:off x="3239622" y="3919521"/>
            <a:ext cx="685800" cy="43774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100"/>
              <a:t>För-säkring</a:t>
            </a:r>
            <a:endParaRPr lang="sv-SE" sz="1100" dirty="0"/>
          </a:p>
        </p:txBody>
      </p:sp>
      <p:sp>
        <p:nvSpPr>
          <p:cNvPr id="25" name="Rectangle 24">
            <a:extLst>
              <a:ext uri="{FF2B5EF4-FFF2-40B4-BE49-F238E27FC236}">
                <a16:creationId xmlns:a16="http://schemas.microsoft.com/office/drawing/2014/main" id="{010E3E57-7048-47B9-8F93-7422F08976A7}"/>
              </a:ext>
            </a:extLst>
          </p:cNvPr>
          <p:cNvSpPr/>
          <p:nvPr/>
        </p:nvSpPr>
        <p:spPr>
          <a:xfrm>
            <a:off x="4389912" y="3931683"/>
            <a:ext cx="685800" cy="43774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100">
                <a:solidFill>
                  <a:schemeClr val="tx1"/>
                </a:solidFill>
              </a:rPr>
              <a:t>För-säkring</a:t>
            </a:r>
            <a:endParaRPr lang="sv-SE" sz="1100" dirty="0">
              <a:solidFill>
                <a:schemeClr val="tx1"/>
              </a:solidFill>
            </a:endParaRPr>
          </a:p>
        </p:txBody>
      </p:sp>
      <p:cxnSp>
        <p:nvCxnSpPr>
          <p:cNvPr id="26" name="Straight Arrow Connector 25">
            <a:extLst>
              <a:ext uri="{FF2B5EF4-FFF2-40B4-BE49-F238E27FC236}">
                <a16:creationId xmlns:a16="http://schemas.microsoft.com/office/drawing/2014/main" id="{19851DFA-F268-4EC2-8858-97C5C402AC39}"/>
              </a:ext>
            </a:extLst>
          </p:cNvPr>
          <p:cNvCxnSpPr>
            <a:cxnSpLocks/>
          </p:cNvCxnSpPr>
          <p:nvPr/>
        </p:nvCxnSpPr>
        <p:spPr>
          <a:xfrm flipV="1">
            <a:off x="4333982" y="3442866"/>
            <a:ext cx="0" cy="157831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9B72531-3591-4B2F-925A-996E12B0D62A}"/>
              </a:ext>
            </a:extLst>
          </p:cNvPr>
          <p:cNvCxnSpPr>
            <a:cxnSpLocks/>
          </p:cNvCxnSpPr>
          <p:nvPr/>
        </p:nvCxnSpPr>
        <p:spPr>
          <a:xfrm flipV="1">
            <a:off x="3893803" y="3450163"/>
            <a:ext cx="0" cy="45248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BAAA9BA-C23C-4F92-A106-91ACFD1029D4}"/>
              </a:ext>
            </a:extLst>
          </p:cNvPr>
          <p:cNvCxnSpPr/>
          <p:nvPr/>
        </p:nvCxnSpPr>
        <p:spPr>
          <a:xfrm>
            <a:off x="3626298" y="3434199"/>
            <a:ext cx="0" cy="4766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83214C4-2067-498D-9E32-B9E59B0ABE08}"/>
              </a:ext>
            </a:extLst>
          </p:cNvPr>
          <p:cNvCxnSpPr/>
          <p:nvPr/>
        </p:nvCxnSpPr>
        <p:spPr>
          <a:xfrm>
            <a:off x="3597106" y="4369427"/>
            <a:ext cx="0" cy="6006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498F69A-1688-4604-89AA-9DB6FB63F18C}"/>
              </a:ext>
            </a:extLst>
          </p:cNvPr>
          <p:cNvCxnSpPr/>
          <p:nvPr/>
        </p:nvCxnSpPr>
        <p:spPr>
          <a:xfrm flipV="1">
            <a:off x="4937087" y="3442867"/>
            <a:ext cx="0" cy="47665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C8382D2-6B85-45B7-85E8-0AD05F1B9C28}"/>
              </a:ext>
            </a:extLst>
          </p:cNvPr>
          <p:cNvCxnSpPr>
            <a:cxnSpLocks/>
          </p:cNvCxnSpPr>
          <p:nvPr/>
        </p:nvCxnSpPr>
        <p:spPr>
          <a:xfrm>
            <a:off x="4640397" y="3434199"/>
            <a:ext cx="0" cy="4766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BD3CC2A-D4D9-476F-8256-9F6ECC280AD2}"/>
              </a:ext>
            </a:extLst>
          </p:cNvPr>
          <p:cNvCxnSpPr/>
          <p:nvPr/>
        </p:nvCxnSpPr>
        <p:spPr>
          <a:xfrm>
            <a:off x="4875076" y="4398611"/>
            <a:ext cx="0" cy="1556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78FAE7A-5AF5-48C9-95AF-9233398952B3}"/>
              </a:ext>
            </a:extLst>
          </p:cNvPr>
          <p:cNvCxnSpPr>
            <a:cxnSpLocks/>
            <a:stCxn id="54" idx="4"/>
          </p:cNvCxnSpPr>
          <p:nvPr/>
        </p:nvCxnSpPr>
        <p:spPr>
          <a:xfrm>
            <a:off x="4875077" y="4838783"/>
            <a:ext cx="0" cy="17365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0D6861CF-979D-4DC7-B0F5-4BDF46FBCBAD}"/>
              </a:ext>
            </a:extLst>
          </p:cNvPr>
          <p:cNvSpPr txBox="1"/>
          <p:nvPr/>
        </p:nvSpPr>
        <p:spPr>
          <a:xfrm>
            <a:off x="4754289" y="3574961"/>
            <a:ext cx="588002" cy="219291"/>
          </a:xfrm>
          <a:prstGeom prst="rect">
            <a:avLst/>
          </a:prstGeom>
          <a:solidFill>
            <a:schemeClr val="bg1"/>
          </a:solidFill>
        </p:spPr>
        <p:txBody>
          <a:bodyPr wrap="square" rtlCol="0">
            <a:spAutoFit/>
          </a:bodyPr>
          <a:lstStyle/>
          <a:p>
            <a:r>
              <a:rPr lang="sv-SE" sz="825"/>
              <a:t>Avgifter</a:t>
            </a:r>
            <a:endParaRPr lang="sv-SE" sz="825" dirty="0"/>
          </a:p>
        </p:txBody>
      </p:sp>
      <p:sp>
        <p:nvSpPr>
          <p:cNvPr id="35" name="TextBox 34">
            <a:extLst>
              <a:ext uri="{FF2B5EF4-FFF2-40B4-BE49-F238E27FC236}">
                <a16:creationId xmlns:a16="http://schemas.microsoft.com/office/drawing/2014/main" id="{38976AFC-E669-49D6-8327-647EF56F9FFF}"/>
              </a:ext>
            </a:extLst>
          </p:cNvPr>
          <p:cNvSpPr txBox="1"/>
          <p:nvPr/>
        </p:nvSpPr>
        <p:spPr>
          <a:xfrm>
            <a:off x="3648174" y="3588384"/>
            <a:ext cx="551754" cy="215444"/>
          </a:xfrm>
          <a:prstGeom prst="rect">
            <a:avLst/>
          </a:prstGeom>
          <a:solidFill>
            <a:schemeClr val="bg1"/>
          </a:solidFill>
        </p:spPr>
        <p:txBody>
          <a:bodyPr wrap="none" rtlCol="0">
            <a:spAutoFit/>
          </a:bodyPr>
          <a:lstStyle/>
          <a:p>
            <a:r>
              <a:rPr lang="sv-SE" sz="800"/>
              <a:t>förv avg</a:t>
            </a:r>
            <a:endParaRPr lang="sv-SE" sz="800" dirty="0"/>
          </a:p>
        </p:txBody>
      </p:sp>
      <p:sp>
        <p:nvSpPr>
          <p:cNvPr id="36" name="TextBox 35">
            <a:extLst>
              <a:ext uri="{FF2B5EF4-FFF2-40B4-BE49-F238E27FC236}">
                <a16:creationId xmlns:a16="http://schemas.microsoft.com/office/drawing/2014/main" id="{4E37735C-5376-4038-8B5C-4D63E7451E11}"/>
              </a:ext>
            </a:extLst>
          </p:cNvPr>
          <p:cNvSpPr txBox="1"/>
          <p:nvPr/>
        </p:nvSpPr>
        <p:spPr>
          <a:xfrm>
            <a:off x="4057960" y="4523855"/>
            <a:ext cx="534121" cy="334835"/>
          </a:xfrm>
          <a:prstGeom prst="rect">
            <a:avLst/>
          </a:prstGeom>
          <a:solidFill>
            <a:schemeClr val="bg1"/>
          </a:solidFill>
        </p:spPr>
        <p:txBody>
          <a:bodyPr wrap="none" rtlCol="0">
            <a:spAutoFit/>
          </a:bodyPr>
          <a:lstStyle/>
          <a:p>
            <a:r>
              <a:rPr lang="sv-SE" sz="788"/>
              <a:t>Fond-</a:t>
            </a:r>
          </a:p>
          <a:p>
            <a:r>
              <a:rPr lang="sv-SE" sz="788"/>
              <a:t>rabatter</a:t>
            </a:r>
            <a:endParaRPr lang="sv-SE" sz="1350" dirty="0"/>
          </a:p>
        </p:txBody>
      </p:sp>
      <p:sp>
        <p:nvSpPr>
          <p:cNvPr id="37" name="TextBox 36">
            <a:extLst>
              <a:ext uri="{FF2B5EF4-FFF2-40B4-BE49-F238E27FC236}">
                <a16:creationId xmlns:a16="http://schemas.microsoft.com/office/drawing/2014/main" id="{24597990-F56F-415C-9DB9-2E0D7975AF80}"/>
              </a:ext>
            </a:extLst>
          </p:cNvPr>
          <p:cNvSpPr txBox="1"/>
          <p:nvPr/>
        </p:nvSpPr>
        <p:spPr>
          <a:xfrm>
            <a:off x="6378635" y="2405163"/>
            <a:ext cx="1160895" cy="219291"/>
          </a:xfrm>
          <a:prstGeom prst="rect">
            <a:avLst/>
          </a:prstGeom>
          <a:solidFill>
            <a:schemeClr val="bg1"/>
          </a:solidFill>
        </p:spPr>
        <p:txBody>
          <a:bodyPr wrap="none" rtlCol="0">
            <a:spAutoFit/>
          </a:bodyPr>
          <a:lstStyle/>
          <a:p>
            <a:r>
              <a:rPr lang="sv-SE" sz="825"/>
              <a:t>förmedlingsprovision</a:t>
            </a:r>
            <a:endParaRPr lang="sv-SE" sz="825" dirty="0"/>
          </a:p>
        </p:txBody>
      </p:sp>
      <p:sp>
        <p:nvSpPr>
          <p:cNvPr id="38" name="TextBox 37">
            <a:extLst>
              <a:ext uri="{FF2B5EF4-FFF2-40B4-BE49-F238E27FC236}">
                <a16:creationId xmlns:a16="http://schemas.microsoft.com/office/drawing/2014/main" id="{EB9D5942-051A-4853-BA0E-DFE0D8ABCAE6}"/>
              </a:ext>
            </a:extLst>
          </p:cNvPr>
          <p:cNvSpPr txBox="1"/>
          <p:nvPr/>
        </p:nvSpPr>
        <p:spPr>
          <a:xfrm>
            <a:off x="5317597" y="3184045"/>
            <a:ext cx="574196" cy="213585"/>
          </a:xfrm>
          <a:prstGeom prst="rect">
            <a:avLst/>
          </a:prstGeom>
          <a:solidFill>
            <a:schemeClr val="bg1"/>
          </a:solidFill>
        </p:spPr>
        <p:txBody>
          <a:bodyPr wrap="none" rtlCol="0">
            <a:spAutoFit/>
          </a:bodyPr>
          <a:lstStyle/>
          <a:p>
            <a:pPr algn="ctr"/>
            <a:r>
              <a:rPr lang="sv-SE" sz="788"/>
              <a:t>Rabatter</a:t>
            </a:r>
            <a:endParaRPr lang="sv-SE" sz="788" dirty="0"/>
          </a:p>
        </p:txBody>
      </p:sp>
      <p:sp>
        <p:nvSpPr>
          <p:cNvPr id="39" name="TextBox 38">
            <a:extLst>
              <a:ext uri="{FF2B5EF4-FFF2-40B4-BE49-F238E27FC236}">
                <a16:creationId xmlns:a16="http://schemas.microsoft.com/office/drawing/2014/main" id="{4C1BCC47-DE06-461B-8B8B-76BC9727EDEA}"/>
              </a:ext>
            </a:extLst>
          </p:cNvPr>
          <p:cNvSpPr txBox="1"/>
          <p:nvPr/>
        </p:nvSpPr>
        <p:spPr>
          <a:xfrm>
            <a:off x="5299156" y="2885483"/>
            <a:ext cx="611074" cy="219291"/>
          </a:xfrm>
          <a:prstGeom prst="rect">
            <a:avLst/>
          </a:prstGeom>
          <a:solidFill>
            <a:schemeClr val="bg1"/>
          </a:solidFill>
        </p:spPr>
        <p:txBody>
          <a:bodyPr wrap="square" rtlCol="0">
            <a:spAutoFit/>
          </a:bodyPr>
          <a:lstStyle/>
          <a:p>
            <a:pPr algn="ctr"/>
            <a:r>
              <a:rPr lang="sv-SE" sz="825"/>
              <a:t>Premier</a:t>
            </a:r>
            <a:endParaRPr lang="sv-SE" sz="825" dirty="0"/>
          </a:p>
        </p:txBody>
      </p:sp>
      <p:cxnSp>
        <p:nvCxnSpPr>
          <p:cNvPr id="40" name="Straight Arrow Connector 39">
            <a:extLst>
              <a:ext uri="{FF2B5EF4-FFF2-40B4-BE49-F238E27FC236}">
                <a16:creationId xmlns:a16="http://schemas.microsoft.com/office/drawing/2014/main" id="{21F09146-F298-4475-95D2-CBC746356607}"/>
              </a:ext>
            </a:extLst>
          </p:cNvPr>
          <p:cNvCxnSpPr>
            <a:cxnSpLocks/>
          </p:cNvCxnSpPr>
          <p:nvPr/>
        </p:nvCxnSpPr>
        <p:spPr>
          <a:xfrm flipV="1">
            <a:off x="9686053" y="3394180"/>
            <a:ext cx="0" cy="1926075"/>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1D1F75B-A4CD-43A0-BE1B-DB17C6EDF86F}"/>
              </a:ext>
            </a:extLst>
          </p:cNvPr>
          <p:cNvSpPr txBox="1"/>
          <p:nvPr/>
        </p:nvSpPr>
        <p:spPr>
          <a:xfrm>
            <a:off x="6385857" y="2616374"/>
            <a:ext cx="792205" cy="219291"/>
          </a:xfrm>
          <a:prstGeom prst="rect">
            <a:avLst/>
          </a:prstGeom>
          <a:solidFill>
            <a:schemeClr val="bg1"/>
          </a:solidFill>
        </p:spPr>
        <p:txBody>
          <a:bodyPr wrap="none" rtlCol="0">
            <a:spAutoFit/>
          </a:bodyPr>
          <a:lstStyle/>
          <a:p>
            <a:r>
              <a:rPr lang="sv-SE" sz="825"/>
              <a:t>Fondrabatter</a:t>
            </a:r>
            <a:endParaRPr lang="sv-SE" sz="825" dirty="0"/>
          </a:p>
        </p:txBody>
      </p:sp>
      <p:sp>
        <p:nvSpPr>
          <p:cNvPr id="42" name="TextBox 41">
            <a:extLst>
              <a:ext uri="{FF2B5EF4-FFF2-40B4-BE49-F238E27FC236}">
                <a16:creationId xmlns:a16="http://schemas.microsoft.com/office/drawing/2014/main" id="{26DD5A0E-F85A-4634-B91E-C12764654886}"/>
              </a:ext>
            </a:extLst>
          </p:cNvPr>
          <p:cNvSpPr txBox="1"/>
          <p:nvPr/>
        </p:nvSpPr>
        <p:spPr>
          <a:xfrm>
            <a:off x="6068900" y="5127750"/>
            <a:ext cx="2842445" cy="219291"/>
          </a:xfrm>
          <a:prstGeom prst="rect">
            <a:avLst/>
          </a:prstGeom>
          <a:solidFill>
            <a:schemeClr val="bg1"/>
          </a:solidFill>
        </p:spPr>
        <p:txBody>
          <a:bodyPr wrap="none" rtlCol="0">
            <a:spAutoFit/>
          </a:bodyPr>
          <a:lstStyle/>
          <a:p>
            <a:pPr algn="ctr"/>
            <a:r>
              <a:rPr lang="sv-SE" sz="825"/>
              <a:t>Möjlig vinstutdelning om fondbolaget ägs av förmedlaren</a:t>
            </a:r>
            <a:endParaRPr lang="sv-SE" sz="1350" dirty="0"/>
          </a:p>
        </p:txBody>
      </p:sp>
      <p:sp>
        <p:nvSpPr>
          <p:cNvPr id="43" name="TextBox 42">
            <a:extLst>
              <a:ext uri="{FF2B5EF4-FFF2-40B4-BE49-F238E27FC236}">
                <a16:creationId xmlns:a16="http://schemas.microsoft.com/office/drawing/2014/main" id="{B59B8138-1260-4F42-82D2-834F031C3727}"/>
              </a:ext>
            </a:extLst>
          </p:cNvPr>
          <p:cNvSpPr txBox="1"/>
          <p:nvPr/>
        </p:nvSpPr>
        <p:spPr>
          <a:xfrm>
            <a:off x="8266841" y="3214908"/>
            <a:ext cx="543739" cy="219291"/>
          </a:xfrm>
          <a:prstGeom prst="rect">
            <a:avLst/>
          </a:prstGeom>
          <a:solidFill>
            <a:schemeClr val="bg1"/>
          </a:solidFill>
        </p:spPr>
        <p:txBody>
          <a:bodyPr wrap="none" rtlCol="0">
            <a:spAutoFit/>
          </a:bodyPr>
          <a:lstStyle/>
          <a:p>
            <a:r>
              <a:rPr lang="sv-SE" sz="825"/>
              <a:t>Avgifter</a:t>
            </a:r>
            <a:endParaRPr lang="sv-SE" sz="825" dirty="0"/>
          </a:p>
        </p:txBody>
      </p:sp>
      <p:sp>
        <p:nvSpPr>
          <p:cNvPr id="44" name="TextBox 43">
            <a:extLst>
              <a:ext uri="{FF2B5EF4-FFF2-40B4-BE49-F238E27FC236}">
                <a16:creationId xmlns:a16="http://schemas.microsoft.com/office/drawing/2014/main" id="{1D318186-4473-4402-A22B-F1ABAE7E9A87}"/>
              </a:ext>
            </a:extLst>
          </p:cNvPr>
          <p:cNvSpPr txBox="1"/>
          <p:nvPr/>
        </p:nvSpPr>
        <p:spPr>
          <a:xfrm>
            <a:off x="8090511" y="2882103"/>
            <a:ext cx="593432" cy="220060"/>
          </a:xfrm>
          <a:prstGeom prst="rect">
            <a:avLst/>
          </a:prstGeom>
          <a:solidFill>
            <a:schemeClr val="bg1"/>
          </a:solidFill>
        </p:spPr>
        <p:txBody>
          <a:bodyPr wrap="none" rtlCol="0">
            <a:spAutoFit/>
          </a:bodyPr>
          <a:lstStyle/>
          <a:p>
            <a:r>
              <a:rPr lang="sv-SE" sz="830"/>
              <a:t>Uppdrag</a:t>
            </a:r>
            <a:endParaRPr lang="sv-SE" sz="830" dirty="0"/>
          </a:p>
        </p:txBody>
      </p:sp>
      <p:sp>
        <p:nvSpPr>
          <p:cNvPr id="45" name="Rectangle 44">
            <a:extLst>
              <a:ext uri="{FF2B5EF4-FFF2-40B4-BE49-F238E27FC236}">
                <a16:creationId xmlns:a16="http://schemas.microsoft.com/office/drawing/2014/main" id="{5EA9E158-0C40-487F-976B-02626AB81477}"/>
              </a:ext>
            </a:extLst>
          </p:cNvPr>
          <p:cNvSpPr/>
          <p:nvPr/>
        </p:nvSpPr>
        <p:spPr>
          <a:xfrm>
            <a:off x="2369000" y="3917087"/>
            <a:ext cx="685800" cy="43774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100" dirty="0"/>
              <a:t>För-säkring</a:t>
            </a:r>
          </a:p>
        </p:txBody>
      </p:sp>
      <p:sp>
        <p:nvSpPr>
          <p:cNvPr id="46" name="Rectangle 45">
            <a:extLst>
              <a:ext uri="{FF2B5EF4-FFF2-40B4-BE49-F238E27FC236}">
                <a16:creationId xmlns:a16="http://schemas.microsoft.com/office/drawing/2014/main" id="{0DE002C9-409F-40BB-9394-ED144DCF5578}"/>
              </a:ext>
            </a:extLst>
          </p:cNvPr>
          <p:cNvSpPr/>
          <p:nvPr/>
        </p:nvSpPr>
        <p:spPr>
          <a:xfrm>
            <a:off x="2069775" y="5014870"/>
            <a:ext cx="896654" cy="47566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200"/>
              <a:t>Arrangör</a:t>
            </a:r>
            <a:endParaRPr lang="sv-SE" sz="1200" dirty="0"/>
          </a:p>
        </p:txBody>
      </p:sp>
      <p:sp>
        <p:nvSpPr>
          <p:cNvPr id="47" name="TextBox 46">
            <a:extLst>
              <a:ext uri="{FF2B5EF4-FFF2-40B4-BE49-F238E27FC236}">
                <a16:creationId xmlns:a16="http://schemas.microsoft.com/office/drawing/2014/main" id="{B4890721-87CC-4CAC-8C40-EC6E2E48F90C}"/>
              </a:ext>
            </a:extLst>
          </p:cNvPr>
          <p:cNvSpPr txBox="1"/>
          <p:nvPr/>
        </p:nvSpPr>
        <p:spPr>
          <a:xfrm>
            <a:off x="4871425" y="4846081"/>
            <a:ext cx="805029" cy="213585"/>
          </a:xfrm>
          <a:prstGeom prst="rect">
            <a:avLst/>
          </a:prstGeom>
          <a:noFill/>
        </p:spPr>
        <p:txBody>
          <a:bodyPr wrap="none" rtlCol="0">
            <a:spAutoFit/>
          </a:bodyPr>
          <a:lstStyle/>
          <a:p>
            <a:r>
              <a:rPr lang="sv-SE" sz="788"/>
              <a:t>Fondaavgifter</a:t>
            </a:r>
            <a:endParaRPr lang="sv-SE" sz="1350" dirty="0"/>
          </a:p>
        </p:txBody>
      </p:sp>
      <p:sp>
        <p:nvSpPr>
          <p:cNvPr id="48" name="TextBox 47">
            <a:extLst>
              <a:ext uri="{FF2B5EF4-FFF2-40B4-BE49-F238E27FC236}">
                <a16:creationId xmlns:a16="http://schemas.microsoft.com/office/drawing/2014/main" id="{86B8CDEC-DD95-44DA-8898-5526B4C29B33}"/>
              </a:ext>
            </a:extLst>
          </p:cNvPr>
          <p:cNvSpPr txBox="1"/>
          <p:nvPr/>
        </p:nvSpPr>
        <p:spPr>
          <a:xfrm>
            <a:off x="2772888" y="4815107"/>
            <a:ext cx="805029" cy="213585"/>
          </a:xfrm>
          <a:prstGeom prst="rect">
            <a:avLst/>
          </a:prstGeom>
          <a:noFill/>
        </p:spPr>
        <p:txBody>
          <a:bodyPr wrap="none" rtlCol="0">
            <a:spAutoFit/>
          </a:bodyPr>
          <a:lstStyle/>
          <a:p>
            <a:r>
              <a:rPr lang="sv-SE" sz="788"/>
              <a:t>Fee/Courtage</a:t>
            </a:r>
            <a:endParaRPr lang="sv-SE" sz="1350" dirty="0"/>
          </a:p>
        </p:txBody>
      </p:sp>
      <p:cxnSp>
        <p:nvCxnSpPr>
          <p:cNvPr id="49" name="Straight Arrow Connector 48">
            <a:extLst>
              <a:ext uri="{FF2B5EF4-FFF2-40B4-BE49-F238E27FC236}">
                <a16:creationId xmlns:a16="http://schemas.microsoft.com/office/drawing/2014/main" id="{C24011C7-1CEF-4033-9669-F94615124B45}"/>
              </a:ext>
            </a:extLst>
          </p:cNvPr>
          <p:cNvCxnSpPr>
            <a:cxnSpLocks/>
          </p:cNvCxnSpPr>
          <p:nvPr/>
        </p:nvCxnSpPr>
        <p:spPr>
          <a:xfrm flipV="1">
            <a:off x="2305757" y="3455024"/>
            <a:ext cx="1" cy="155984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84CC5E3C-9930-47CD-90EA-2989160C4454}"/>
              </a:ext>
            </a:extLst>
          </p:cNvPr>
          <p:cNvSpPr txBox="1"/>
          <p:nvPr/>
        </p:nvSpPr>
        <p:spPr>
          <a:xfrm>
            <a:off x="2057682" y="4450039"/>
            <a:ext cx="646914" cy="346249"/>
          </a:xfrm>
          <a:prstGeom prst="rect">
            <a:avLst/>
          </a:prstGeom>
          <a:solidFill>
            <a:schemeClr val="bg1"/>
          </a:solidFill>
        </p:spPr>
        <p:txBody>
          <a:bodyPr wrap="square" rtlCol="0">
            <a:spAutoFit/>
          </a:bodyPr>
          <a:lstStyle/>
          <a:p>
            <a:r>
              <a:rPr lang="sv-SE" sz="825"/>
              <a:t>Kick-backs</a:t>
            </a:r>
            <a:endParaRPr lang="sv-SE" sz="825" dirty="0"/>
          </a:p>
        </p:txBody>
      </p:sp>
      <p:sp>
        <p:nvSpPr>
          <p:cNvPr id="51" name="Oval 50">
            <a:extLst>
              <a:ext uri="{FF2B5EF4-FFF2-40B4-BE49-F238E27FC236}">
                <a16:creationId xmlns:a16="http://schemas.microsoft.com/office/drawing/2014/main" id="{78A2CF6D-7BAB-4CDE-8ED3-E2FED82D3B69}"/>
              </a:ext>
            </a:extLst>
          </p:cNvPr>
          <p:cNvSpPr/>
          <p:nvPr/>
        </p:nvSpPr>
        <p:spPr>
          <a:xfrm>
            <a:off x="2585419" y="4550376"/>
            <a:ext cx="736871" cy="264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050"/>
              <a:t>SP</a:t>
            </a:r>
            <a:endParaRPr lang="sv-SE" sz="1050" dirty="0"/>
          </a:p>
        </p:txBody>
      </p:sp>
      <p:cxnSp>
        <p:nvCxnSpPr>
          <p:cNvPr id="52" name="Straight Arrow Connector 51">
            <a:extLst>
              <a:ext uri="{FF2B5EF4-FFF2-40B4-BE49-F238E27FC236}">
                <a16:creationId xmlns:a16="http://schemas.microsoft.com/office/drawing/2014/main" id="{D3F9BDE7-7163-45B9-8D89-FE5872A5EF1D}"/>
              </a:ext>
            </a:extLst>
          </p:cNvPr>
          <p:cNvCxnSpPr>
            <a:cxnSpLocks/>
          </p:cNvCxnSpPr>
          <p:nvPr/>
        </p:nvCxnSpPr>
        <p:spPr>
          <a:xfrm>
            <a:off x="2693331" y="4812268"/>
            <a:ext cx="0" cy="1651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7E80CA0-A4FD-4048-B691-16B02FF1BC1D}"/>
              </a:ext>
            </a:extLst>
          </p:cNvPr>
          <p:cNvCxnSpPr/>
          <p:nvPr/>
        </p:nvCxnSpPr>
        <p:spPr>
          <a:xfrm>
            <a:off x="2698501" y="4396177"/>
            <a:ext cx="0" cy="15564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5F1A4590-3234-4276-96E1-5564CFC40AD4}"/>
              </a:ext>
            </a:extLst>
          </p:cNvPr>
          <p:cNvSpPr/>
          <p:nvPr/>
        </p:nvSpPr>
        <p:spPr>
          <a:xfrm>
            <a:off x="4506641" y="4574697"/>
            <a:ext cx="736871" cy="2640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050"/>
              <a:t>Fond</a:t>
            </a:r>
            <a:endParaRPr lang="sv-SE" sz="1050" dirty="0"/>
          </a:p>
        </p:txBody>
      </p:sp>
      <p:sp>
        <p:nvSpPr>
          <p:cNvPr id="55" name="Rectangle 54">
            <a:extLst>
              <a:ext uri="{FF2B5EF4-FFF2-40B4-BE49-F238E27FC236}">
                <a16:creationId xmlns:a16="http://schemas.microsoft.com/office/drawing/2014/main" id="{CEC6E3D2-C630-4F15-94F5-219375645D24}"/>
              </a:ext>
            </a:extLst>
          </p:cNvPr>
          <p:cNvSpPr/>
          <p:nvPr/>
        </p:nvSpPr>
        <p:spPr>
          <a:xfrm>
            <a:off x="2115824" y="2405164"/>
            <a:ext cx="981064" cy="87846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sv-SE" sz="1200" dirty="0"/>
              <a:t>”Depå” med struktur-</a:t>
            </a:r>
            <a:r>
              <a:rPr lang="sv-SE" sz="1200" dirty="0" err="1"/>
              <a:t>erade</a:t>
            </a:r>
            <a:r>
              <a:rPr lang="sv-SE" sz="1200" dirty="0"/>
              <a:t> produkter</a:t>
            </a:r>
          </a:p>
        </p:txBody>
      </p:sp>
      <p:cxnSp>
        <p:nvCxnSpPr>
          <p:cNvPr id="56" name="Straight Arrow Connector 55">
            <a:extLst>
              <a:ext uri="{FF2B5EF4-FFF2-40B4-BE49-F238E27FC236}">
                <a16:creationId xmlns:a16="http://schemas.microsoft.com/office/drawing/2014/main" id="{D8969155-DA13-4613-BC22-A8ED6111259E}"/>
              </a:ext>
            </a:extLst>
          </p:cNvPr>
          <p:cNvCxnSpPr/>
          <p:nvPr/>
        </p:nvCxnSpPr>
        <p:spPr>
          <a:xfrm flipV="1">
            <a:off x="2758166" y="3410689"/>
            <a:ext cx="0" cy="47665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354E00B-A01C-4FB9-B8D1-B2D0056468EC}"/>
              </a:ext>
            </a:extLst>
          </p:cNvPr>
          <p:cNvSpPr txBox="1"/>
          <p:nvPr/>
        </p:nvSpPr>
        <p:spPr>
          <a:xfrm>
            <a:off x="2575368" y="3515381"/>
            <a:ext cx="588002" cy="219291"/>
          </a:xfrm>
          <a:prstGeom prst="rect">
            <a:avLst/>
          </a:prstGeom>
          <a:solidFill>
            <a:schemeClr val="bg1"/>
          </a:solidFill>
        </p:spPr>
        <p:txBody>
          <a:bodyPr wrap="square" rtlCol="0">
            <a:spAutoFit/>
          </a:bodyPr>
          <a:lstStyle/>
          <a:p>
            <a:r>
              <a:rPr lang="sv-SE" sz="825"/>
              <a:t>Avgifter</a:t>
            </a:r>
            <a:endParaRPr lang="sv-SE" sz="825" dirty="0"/>
          </a:p>
        </p:txBody>
      </p:sp>
      <p:cxnSp>
        <p:nvCxnSpPr>
          <p:cNvPr id="58" name="Straight Arrow Connector 57">
            <a:extLst>
              <a:ext uri="{FF2B5EF4-FFF2-40B4-BE49-F238E27FC236}">
                <a16:creationId xmlns:a16="http://schemas.microsoft.com/office/drawing/2014/main" id="{253A9949-70E5-4128-BFA5-2472A6DAC078}"/>
              </a:ext>
            </a:extLst>
          </p:cNvPr>
          <p:cNvCxnSpPr>
            <a:cxnSpLocks/>
          </p:cNvCxnSpPr>
          <p:nvPr/>
        </p:nvCxnSpPr>
        <p:spPr>
          <a:xfrm flipH="1">
            <a:off x="2569453" y="3456502"/>
            <a:ext cx="5915" cy="4320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1D6639C8-4EED-4131-A88C-18C40F87CB30}"/>
              </a:ext>
            </a:extLst>
          </p:cNvPr>
          <p:cNvSpPr txBox="1"/>
          <p:nvPr/>
        </p:nvSpPr>
        <p:spPr>
          <a:xfrm>
            <a:off x="3028040" y="3569328"/>
            <a:ext cx="603050" cy="219291"/>
          </a:xfrm>
          <a:prstGeom prst="rect">
            <a:avLst/>
          </a:prstGeom>
          <a:solidFill>
            <a:schemeClr val="bg1"/>
          </a:solidFill>
        </p:spPr>
        <p:txBody>
          <a:bodyPr wrap="none" rtlCol="0">
            <a:spAutoFit/>
          </a:bodyPr>
          <a:lstStyle/>
          <a:p>
            <a:r>
              <a:rPr lang="sv-SE" sz="825"/>
              <a:t>Adm avg</a:t>
            </a:r>
            <a:endParaRPr lang="sv-SE" sz="1350" dirty="0"/>
          </a:p>
        </p:txBody>
      </p:sp>
      <p:cxnSp>
        <p:nvCxnSpPr>
          <p:cNvPr id="60" name="Straight Connector 59">
            <a:extLst>
              <a:ext uri="{FF2B5EF4-FFF2-40B4-BE49-F238E27FC236}">
                <a16:creationId xmlns:a16="http://schemas.microsoft.com/office/drawing/2014/main" id="{569F446F-FE40-40C3-BC6F-2003AE4BD139}"/>
              </a:ext>
            </a:extLst>
          </p:cNvPr>
          <p:cNvCxnSpPr>
            <a:cxnSpLocks/>
          </p:cNvCxnSpPr>
          <p:nvPr/>
        </p:nvCxnSpPr>
        <p:spPr>
          <a:xfrm>
            <a:off x="2518102" y="5766125"/>
            <a:ext cx="7463828"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AD291E7-5665-4C0A-9809-4E87B0357E46}"/>
              </a:ext>
            </a:extLst>
          </p:cNvPr>
          <p:cNvCxnSpPr/>
          <p:nvPr/>
        </p:nvCxnSpPr>
        <p:spPr>
          <a:xfrm flipV="1">
            <a:off x="9981930" y="3383287"/>
            <a:ext cx="0" cy="2382838"/>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17BC1EF6-80E2-4E33-934E-7D6CFA5CD158}"/>
              </a:ext>
            </a:extLst>
          </p:cNvPr>
          <p:cNvSpPr txBox="1"/>
          <p:nvPr/>
        </p:nvSpPr>
        <p:spPr>
          <a:xfrm>
            <a:off x="5545422" y="5656479"/>
            <a:ext cx="1459054" cy="219291"/>
          </a:xfrm>
          <a:prstGeom prst="rect">
            <a:avLst/>
          </a:prstGeom>
          <a:solidFill>
            <a:schemeClr val="bg1"/>
          </a:solidFill>
        </p:spPr>
        <p:txBody>
          <a:bodyPr wrap="none" rtlCol="0">
            <a:spAutoFit/>
          </a:bodyPr>
          <a:lstStyle>
            <a:defPPr>
              <a:defRPr lang="sv-SE"/>
            </a:defPPr>
            <a:lvl1pPr algn="ctr">
              <a:defRPr sz="825"/>
            </a:lvl1pPr>
          </a:lstStyle>
          <a:p>
            <a:r>
              <a:rPr lang="sv-SE"/>
              <a:t>Kick-backs från arrangören</a:t>
            </a:r>
            <a:endParaRPr lang="sv-SE" dirty="0"/>
          </a:p>
        </p:txBody>
      </p:sp>
    </p:spTree>
    <p:extLst>
      <p:ext uri="{BB962C8B-B14F-4D97-AF65-F5344CB8AC3E}">
        <p14:creationId xmlns:p14="http://schemas.microsoft.com/office/powerpoint/2010/main" val="2090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478B1BC-334F-4301-A772-F92BBCA7D30B}"/>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96A79728-F140-4D16-A8B9-0E6C8EB70BD4}"/>
              </a:ext>
            </a:extLst>
          </p:cNvPr>
          <p:cNvSpPr>
            <a:spLocks noGrp="1"/>
          </p:cNvSpPr>
          <p:nvPr>
            <p:ph type="sldNum" sz="quarter" idx="17"/>
          </p:nvPr>
        </p:nvSpPr>
        <p:spPr/>
        <p:txBody>
          <a:bodyPr/>
          <a:lstStyle/>
          <a:p>
            <a:fld id="{68468C2E-472A-43C3-926E-5A5CF00B7762}" type="slidenum">
              <a:rPr lang="sv-SE" smtClean="0"/>
              <a:pPr/>
              <a:t>57</a:t>
            </a:fld>
            <a:endParaRPr lang="sv-SE" dirty="0"/>
          </a:p>
        </p:txBody>
      </p:sp>
      <p:sp>
        <p:nvSpPr>
          <p:cNvPr id="6" name="Title 5">
            <a:extLst>
              <a:ext uri="{FF2B5EF4-FFF2-40B4-BE49-F238E27FC236}">
                <a16:creationId xmlns:a16="http://schemas.microsoft.com/office/drawing/2014/main" id="{A7930C33-4983-43D7-B42E-6B2B1D8C6821}"/>
              </a:ext>
            </a:extLst>
          </p:cNvPr>
          <p:cNvSpPr>
            <a:spLocks noGrp="1"/>
          </p:cNvSpPr>
          <p:nvPr>
            <p:ph type="title"/>
          </p:nvPr>
        </p:nvSpPr>
        <p:spPr>
          <a:xfrm>
            <a:off x="1631950" y="156482"/>
            <a:ext cx="8928100" cy="714893"/>
          </a:xfrm>
        </p:spPr>
        <p:txBody>
          <a:bodyPr/>
          <a:lstStyle/>
          <a:p>
            <a:r>
              <a:rPr lang="sv-SE" dirty="0"/>
              <a:t>Vad handlar det om egentligen? </a:t>
            </a:r>
          </a:p>
        </p:txBody>
      </p:sp>
      <p:sp>
        <p:nvSpPr>
          <p:cNvPr id="7" name="TextBox 6">
            <a:extLst>
              <a:ext uri="{FF2B5EF4-FFF2-40B4-BE49-F238E27FC236}">
                <a16:creationId xmlns:a16="http://schemas.microsoft.com/office/drawing/2014/main" id="{6BB7B404-17A1-48E1-AEED-281FE7A5F297}"/>
              </a:ext>
            </a:extLst>
          </p:cNvPr>
          <p:cNvSpPr txBox="1"/>
          <p:nvPr/>
        </p:nvSpPr>
        <p:spPr>
          <a:xfrm>
            <a:off x="1938085" y="3279356"/>
            <a:ext cx="4001900" cy="2652010"/>
          </a:xfrm>
          <a:prstGeom prst="rect">
            <a:avLst/>
          </a:prstGeom>
          <a:noFill/>
          <a:ln>
            <a:solidFill>
              <a:srgbClr val="FFC000"/>
            </a:solidFill>
            <a:prstDash val="dash"/>
          </a:ln>
        </p:spPr>
        <p:txBody>
          <a:bodyPr wrap="square" rtlCol="0">
            <a:noAutofit/>
          </a:bodyPr>
          <a:lstStyle/>
          <a:p>
            <a:pPr>
              <a:lnSpc>
                <a:spcPct val="95000"/>
              </a:lnSpc>
              <a:spcBef>
                <a:spcPts val="1200"/>
              </a:spcBef>
            </a:pPr>
            <a:endParaRPr lang="sv-SE" sz="1600" dirty="0">
              <a:solidFill>
                <a:schemeClr val="tx2"/>
              </a:solidFill>
            </a:endParaRPr>
          </a:p>
        </p:txBody>
      </p:sp>
      <p:cxnSp>
        <p:nvCxnSpPr>
          <p:cNvPr id="8" name="Straight Arrow Connector 7">
            <a:extLst>
              <a:ext uri="{FF2B5EF4-FFF2-40B4-BE49-F238E27FC236}">
                <a16:creationId xmlns:a16="http://schemas.microsoft.com/office/drawing/2014/main" id="{38133C19-C8D3-43A7-83E1-4FAC67CCC68B}"/>
              </a:ext>
            </a:extLst>
          </p:cNvPr>
          <p:cNvCxnSpPr>
            <a:cxnSpLocks/>
          </p:cNvCxnSpPr>
          <p:nvPr/>
        </p:nvCxnSpPr>
        <p:spPr>
          <a:xfrm flipV="1">
            <a:off x="3741141" y="3420930"/>
            <a:ext cx="2121405" cy="583091"/>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7E7D123-F406-4BC6-B31F-10C06C51DCF3}"/>
              </a:ext>
            </a:extLst>
          </p:cNvPr>
          <p:cNvCxnSpPr>
            <a:cxnSpLocks/>
          </p:cNvCxnSpPr>
          <p:nvPr/>
        </p:nvCxnSpPr>
        <p:spPr>
          <a:xfrm flipV="1">
            <a:off x="3703416" y="3655585"/>
            <a:ext cx="2159130" cy="63567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CAABBAD-F7A0-4200-A68A-8838E06077BD}"/>
              </a:ext>
            </a:extLst>
          </p:cNvPr>
          <p:cNvPicPr>
            <a:picLocks noChangeAspect="1"/>
          </p:cNvPicPr>
          <p:nvPr/>
        </p:nvPicPr>
        <p:blipFill>
          <a:blip r:embed="rId2"/>
          <a:stretch>
            <a:fillRect/>
          </a:stretch>
        </p:blipFill>
        <p:spPr>
          <a:xfrm>
            <a:off x="9434113" y="2399261"/>
            <a:ext cx="877845" cy="752445"/>
          </a:xfrm>
          <a:prstGeom prst="rect">
            <a:avLst/>
          </a:prstGeom>
        </p:spPr>
      </p:pic>
      <p:sp>
        <p:nvSpPr>
          <p:cNvPr id="11" name="TextBox 10">
            <a:extLst>
              <a:ext uri="{FF2B5EF4-FFF2-40B4-BE49-F238E27FC236}">
                <a16:creationId xmlns:a16="http://schemas.microsoft.com/office/drawing/2014/main" id="{D67277A7-2FD5-45BB-8256-80E956056812}"/>
              </a:ext>
            </a:extLst>
          </p:cNvPr>
          <p:cNvSpPr txBox="1"/>
          <p:nvPr/>
        </p:nvSpPr>
        <p:spPr>
          <a:xfrm>
            <a:off x="2227868" y="1077668"/>
            <a:ext cx="1589620" cy="936000"/>
          </a:xfrm>
          <a:prstGeom prst="rect">
            <a:avLst/>
          </a:prstGeom>
          <a:solidFill>
            <a:schemeClr val="accent2"/>
          </a:solidFill>
        </p:spPr>
        <p:txBody>
          <a:bodyPr wrap="square" rtlCol="0" anchor="ctr">
            <a:noAutofit/>
          </a:bodyPr>
          <a:lstStyle/>
          <a:p>
            <a:pPr algn="ctr">
              <a:lnSpc>
                <a:spcPct val="95000"/>
              </a:lnSpc>
              <a:spcBef>
                <a:spcPts val="1200"/>
              </a:spcBef>
            </a:pPr>
            <a:r>
              <a:rPr lang="sv-SE" sz="1600">
                <a:solidFill>
                  <a:schemeClr val="tx2"/>
                </a:solidFill>
              </a:rPr>
              <a:t>Försäkrings-företag A</a:t>
            </a:r>
            <a:endParaRPr lang="sv-SE" sz="1600" dirty="0">
              <a:solidFill>
                <a:schemeClr val="tx2"/>
              </a:solidFill>
            </a:endParaRPr>
          </a:p>
        </p:txBody>
      </p:sp>
      <p:sp>
        <p:nvSpPr>
          <p:cNvPr id="12" name="TextBox 11">
            <a:extLst>
              <a:ext uri="{FF2B5EF4-FFF2-40B4-BE49-F238E27FC236}">
                <a16:creationId xmlns:a16="http://schemas.microsoft.com/office/drawing/2014/main" id="{B44F63D1-6A63-4C94-AFC6-708A757DFC80}"/>
              </a:ext>
            </a:extLst>
          </p:cNvPr>
          <p:cNvSpPr txBox="1"/>
          <p:nvPr/>
        </p:nvSpPr>
        <p:spPr>
          <a:xfrm>
            <a:off x="2227867" y="3662799"/>
            <a:ext cx="1584175" cy="1045736"/>
          </a:xfrm>
          <a:prstGeom prst="rect">
            <a:avLst/>
          </a:prstGeom>
          <a:solidFill>
            <a:schemeClr val="accent2"/>
          </a:solidFill>
        </p:spPr>
        <p:txBody>
          <a:bodyPr wrap="square" rtlCol="0" anchor="ctr">
            <a:noAutofit/>
          </a:bodyPr>
          <a:lstStyle/>
          <a:p>
            <a:pPr algn="ctr">
              <a:lnSpc>
                <a:spcPct val="95000"/>
              </a:lnSpc>
              <a:spcBef>
                <a:spcPts val="1200"/>
              </a:spcBef>
            </a:pPr>
            <a:r>
              <a:rPr lang="sv-SE" sz="1600">
                <a:solidFill>
                  <a:schemeClr val="tx2"/>
                </a:solidFill>
              </a:rPr>
              <a:t>Försäkrings-företag B</a:t>
            </a:r>
            <a:endParaRPr lang="sv-SE" sz="1600" dirty="0">
              <a:solidFill>
                <a:schemeClr val="tx2"/>
              </a:solidFill>
            </a:endParaRPr>
          </a:p>
        </p:txBody>
      </p:sp>
      <p:sp>
        <p:nvSpPr>
          <p:cNvPr id="13" name="TextBox 12">
            <a:extLst>
              <a:ext uri="{FF2B5EF4-FFF2-40B4-BE49-F238E27FC236}">
                <a16:creationId xmlns:a16="http://schemas.microsoft.com/office/drawing/2014/main" id="{14E7CB1D-1575-484A-A5B1-860644860BA5}"/>
              </a:ext>
            </a:extLst>
          </p:cNvPr>
          <p:cNvSpPr txBox="1"/>
          <p:nvPr/>
        </p:nvSpPr>
        <p:spPr>
          <a:xfrm>
            <a:off x="6017424" y="2466933"/>
            <a:ext cx="1672866" cy="1503460"/>
          </a:xfrm>
          <a:prstGeom prst="rect">
            <a:avLst/>
          </a:prstGeom>
          <a:solidFill>
            <a:schemeClr val="accent3"/>
          </a:solidFill>
          <a:ln>
            <a:solidFill>
              <a:schemeClr val="tx1"/>
            </a:solidFill>
          </a:ln>
        </p:spPr>
        <p:txBody>
          <a:bodyPr wrap="square" rtlCol="0" anchor="ctr">
            <a:noAutofit/>
          </a:bodyPr>
          <a:lstStyle/>
          <a:p>
            <a:pPr algn="ctr">
              <a:lnSpc>
                <a:spcPct val="95000"/>
              </a:lnSpc>
              <a:spcBef>
                <a:spcPts val="1200"/>
              </a:spcBef>
            </a:pPr>
            <a:r>
              <a:rPr lang="sv-SE" sz="1600" dirty="0">
                <a:solidFill>
                  <a:srgbClr val="FFFFFF"/>
                </a:solidFill>
              </a:rPr>
              <a:t>Försäkrings-förmedlaren</a:t>
            </a:r>
          </a:p>
        </p:txBody>
      </p:sp>
      <p:sp>
        <p:nvSpPr>
          <p:cNvPr id="14" name="Oval 13">
            <a:extLst>
              <a:ext uri="{FF2B5EF4-FFF2-40B4-BE49-F238E27FC236}">
                <a16:creationId xmlns:a16="http://schemas.microsoft.com/office/drawing/2014/main" id="{C7188169-61B2-4039-93FF-D1BAB8384E80}"/>
              </a:ext>
            </a:extLst>
          </p:cNvPr>
          <p:cNvSpPr/>
          <p:nvPr/>
        </p:nvSpPr>
        <p:spPr>
          <a:xfrm>
            <a:off x="1880042" y="2117063"/>
            <a:ext cx="707825" cy="709748"/>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200" dirty="0">
                <a:solidFill>
                  <a:schemeClr val="tx1"/>
                </a:solidFill>
              </a:rPr>
              <a:t>Fond 1</a:t>
            </a:r>
          </a:p>
        </p:txBody>
      </p:sp>
      <p:sp>
        <p:nvSpPr>
          <p:cNvPr id="15" name="Oval 14">
            <a:extLst>
              <a:ext uri="{FF2B5EF4-FFF2-40B4-BE49-F238E27FC236}">
                <a16:creationId xmlns:a16="http://schemas.microsoft.com/office/drawing/2014/main" id="{CAC6EB22-AAEA-4EA2-B085-2572B2CD8810}"/>
              </a:ext>
            </a:extLst>
          </p:cNvPr>
          <p:cNvSpPr/>
          <p:nvPr/>
        </p:nvSpPr>
        <p:spPr>
          <a:xfrm>
            <a:off x="3563559" y="2147985"/>
            <a:ext cx="707825" cy="67602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200" dirty="0">
                <a:solidFill>
                  <a:schemeClr val="tx1"/>
                </a:solidFill>
              </a:rPr>
              <a:t>Fond 2</a:t>
            </a:r>
          </a:p>
        </p:txBody>
      </p:sp>
      <p:cxnSp>
        <p:nvCxnSpPr>
          <p:cNvPr id="16" name="Straight Arrow Connector 15">
            <a:extLst>
              <a:ext uri="{FF2B5EF4-FFF2-40B4-BE49-F238E27FC236}">
                <a16:creationId xmlns:a16="http://schemas.microsoft.com/office/drawing/2014/main" id="{3979BB0A-97D4-4CC9-B2B4-3ACCA3053AFC}"/>
              </a:ext>
            </a:extLst>
          </p:cNvPr>
          <p:cNvCxnSpPr>
            <a:cxnSpLocks/>
            <a:stCxn id="11" idx="3"/>
            <a:endCxn id="13" idx="1"/>
          </p:cNvCxnSpPr>
          <p:nvPr/>
        </p:nvCxnSpPr>
        <p:spPr>
          <a:xfrm>
            <a:off x="3817488" y="1545668"/>
            <a:ext cx="2199936" cy="167299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70F18E0-FE53-49E4-8FB6-D16E4CFA7DA5}"/>
              </a:ext>
            </a:extLst>
          </p:cNvPr>
          <p:cNvSpPr txBox="1"/>
          <p:nvPr/>
        </p:nvSpPr>
        <p:spPr>
          <a:xfrm rot="20707300">
            <a:off x="3530085" y="3579684"/>
            <a:ext cx="1702710" cy="267766"/>
          </a:xfrm>
          <a:prstGeom prst="rect">
            <a:avLst/>
          </a:prstGeom>
          <a:noFill/>
        </p:spPr>
        <p:txBody>
          <a:bodyPr wrap="none" rtlCol="0">
            <a:spAutoFit/>
          </a:bodyPr>
          <a:lstStyle/>
          <a:p>
            <a:pPr>
              <a:lnSpc>
                <a:spcPct val="95000"/>
              </a:lnSpc>
              <a:spcBef>
                <a:spcPts val="1200"/>
              </a:spcBef>
            </a:pPr>
            <a:r>
              <a:rPr lang="sv-SE" sz="1200">
                <a:solidFill>
                  <a:schemeClr val="tx2"/>
                </a:solidFill>
              </a:rPr>
              <a:t>Up front-provision 5 %</a:t>
            </a:r>
            <a:endParaRPr lang="sv-SE" sz="1200" dirty="0">
              <a:solidFill>
                <a:schemeClr val="tx2"/>
              </a:solidFill>
            </a:endParaRPr>
          </a:p>
        </p:txBody>
      </p:sp>
      <p:sp>
        <p:nvSpPr>
          <p:cNvPr id="18" name="TextBox 17">
            <a:extLst>
              <a:ext uri="{FF2B5EF4-FFF2-40B4-BE49-F238E27FC236}">
                <a16:creationId xmlns:a16="http://schemas.microsoft.com/office/drawing/2014/main" id="{7A38EC2F-01B0-4FC9-A27C-B3F730EBCDCA}"/>
              </a:ext>
            </a:extLst>
          </p:cNvPr>
          <p:cNvSpPr txBox="1"/>
          <p:nvPr/>
        </p:nvSpPr>
        <p:spPr>
          <a:xfrm rot="2240263">
            <a:off x="4155242" y="2080574"/>
            <a:ext cx="1447832" cy="267766"/>
          </a:xfrm>
          <a:prstGeom prst="rect">
            <a:avLst/>
          </a:prstGeom>
          <a:noFill/>
        </p:spPr>
        <p:txBody>
          <a:bodyPr wrap="none" rtlCol="0">
            <a:spAutoFit/>
          </a:bodyPr>
          <a:lstStyle/>
          <a:p>
            <a:pPr>
              <a:lnSpc>
                <a:spcPct val="95000"/>
              </a:lnSpc>
              <a:spcBef>
                <a:spcPts val="1200"/>
              </a:spcBef>
            </a:pPr>
            <a:r>
              <a:rPr lang="sv-SE" sz="1200">
                <a:solidFill>
                  <a:schemeClr val="tx2"/>
                </a:solidFill>
              </a:rPr>
              <a:t>Fast provision 2 %</a:t>
            </a:r>
            <a:endParaRPr lang="sv-SE" sz="1200" dirty="0">
              <a:solidFill>
                <a:schemeClr val="tx2"/>
              </a:solidFill>
            </a:endParaRPr>
          </a:p>
        </p:txBody>
      </p:sp>
      <p:sp>
        <p:nvSpPr>
          <p:cNvPr id="19" name="TextBox 18">
            <a:extLst>
              <a:ext uri="{FF2B5EF4-FFF2-40B4-BE49-F238E27FC236}">
                <a16:creationId xmlns:a16="http://schemas.microsoft.com/office/drawing/2014/main" id="{B108F468-AD4A-4AFA-828B-40330FE5A858}"/>
              </a:ext>
            </a:extLst>
          </p:cNvPr>
          <p:cNvSpPr txBox="1"/>
          <p:nvPr/>
        </p:nvSpPr>
        <p:spPr>
          <a:xfrm>
            <a:off x="2534750" y="2682019"/>
            <a:ext cx="1095824" cy="501676"/>
          </a:xfrm>
          <a:prstGeom prst="rect">
            <a:avLst/>
          </a:prstGeom>
          <a:solidFill>
            <a:schemeClr val="bg1"/>
          </a:solidFill>
        </p:spPr>
        <p:txBody>
          <a:bodyPr wrap="square" rtlCol="0">
            <a:spAutoFit/>
          </a:bodyPr>
          <a:lstStyle/>
          <a:p>
            <a:pPr algn="ctr">
              <a:lnSpc>
                <a:spcPct val="95000"/>
              </a:lnSpc>
              <a:spcBef>
                <a:spcPts val="1200"/>
              </a:spcBef>
            </a:pPr>
            <a:r>
              <a:rPr lang="sv-SE" sz="1400" dirty="0">
                <a:solidFill>
                  <a:schemeClr val="tx2"/>
                </a:solidFill>
              </a:rPr>
              <a:t>Inga fondrabatter</a:t>
            </a:r>
          </a:p>
        </p:txBody>
      </p:sp>
      <p:sp>
        <p:nvSpPr>
          <p:cNvPr id="20" name="Oval 19">
            <a:extLst>
              <a:ext uri="{FF2B5EF4-FFF2-40B4-BE49-F238E27FC236}">
                <a16:creationId xmlns:a16="http://schemas.microsoft.com/office/drawing/2014/main" id="{AC8A7BD0-2B55-4E4E-AE22-DBC3536172F6}"/>
              </a:ext>
            </a:extLst>
          </p:cNvPr>
          <p:cNvSpPr/>
          <p:nvPr/>
        </p:nvSpPr>
        <p:spPr>
          <a:xfrm>
            <a:off x="1726709" y="5161080"/>
            <a:ext cx="730971" cy="700305"/>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200" dirty="0">
                <a:solidFill>
                  <a:schemeClr val="tx1"/>
                </a:solidFill>
              </a:rPr>
              <a:t>Fond 3</a:t>
            </a:r>
          </a:p>
        </p:txBody>
      </p:sp>
      <p:sp>
        <p:nvSpPr>
          <p:cNvPr id="21" name="Oval 20">
            <a:extLst>
              <a:ext uri="{FF2B5EF4-FFF2-40B4-BE49-F238E27FC236}">
                <a16:creationId xmlns:a16="http://schemas.microsoft.com/office/drawing/2014/main" id="{78F90D21-4E37-4D10-AA41-06C4585C4DF9}"/>
              </a:ext>
            </a:extLst>
          </p:cNvPr>
          <p:cNvSpPr/>
          <p:nvPr/>
        </p:nvSpPr>
        <p:spPr>
          <a:xfrm>
            <a:off x="3414214" y="5147616"/>
            <a:ext cx="730971" cy="713769"/>
          </a:xfrm>
          <a:prstGeom prst="ellipse">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200" dirty="0">
                <a:solidFill>
                  <a:schemeClr val="tx1"/>
                </a:solidFill>
              </a:rPr>
              <a:t>Fond 4</a:t>
            </a:r>
          </a:p>
        </p:txBody>
      </p:sp>
      <p:cxnSp>
        <p:nvCxnSpPr>
          <p:cNvPr id="22" name="Straight Connector 21">
            <a:extLst>
              <a:ext uri="{FF2B5EF4-FFF2-40B4-BE49-F238E27FC236}">
                <a16:creationId xmlns:a16="http://schemas.microsoft.com/office/drawing/2014/main" id="{CD45FF03-4AEC-4D7A-94BB-582A10109B6C}"/>
              </a:ext>
            </a:extLst>
          </p:cNvPr>
          <p:cNvCxnSpPr>
            <a:cxnSpLocks/>
            <a:stCxn id="20" idx="0"/>
          </p:cNvCxnSpPr>
          <p:nvPr/>
        </p:nvCxnSpPr>
        <p:spPr>
          <a:xfrm flipV="1">
            <a:off x="2092195" y="4698743"/>
            <a:ext cx="429705" cy="462337"/>
          </a:xfrm>
          <a:prstGeom prst="line">
            <a:avLst/>
          </a:prstGeom>
          <a:ln>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0D595C4-33DE-489A-99FD-1F6584C2BD64}"/>
              </a:ext>
            </a:extLst>
          </p:cNvPr>
          <p:cNvCxnSpPr>
            <a:cxnSpLocks/>
            <a:stCxn id="21" idx="0"/>
          </p:cNvCxnSpPr>
          <p:nvPr/>
        </p:nvCxnSpPr>
        <p:spPr>
          <a:xfrm flipH="1" flipV="1">
            <a:off x="3352748" y="4656075"/>
            <a:ext cx="426952" cy="491541"/>
          </a:xfrm>
          <a:prstGeom prst="line">
            <a:avLst/>
          </a:prstGeom>
          <a:ln>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9BD1BC5-730A-4F88-8101-8616540E6CEC}"/>
              </a:ext>
            </a:extLst>
          </p:cNvPr>
          <p:cNvSpPr txBox="1"/>
          <p:nvPr/>
        </p:nvSpPr>
        <p:spPr>
          <a:xfrm>
            <a:off x="2628917" y="4756472"/>
            <a:ext cx="800219" cy="860235"/>
          </a:xfrm>
          <a:prstGeom prst="rect">
            <a:avLst/>
          </a:prstGeom>
          <a:noFill/>
        </p:spPr>
        <p:txBody>
          <a:bodyPr wrap="none" rtlCol="0">
            <a:spAutoFit/>
          </a:bodyPr>
          <a:lstStyle/>
          <a:p>
            <a:pPr algn="ctr">
              <a:lnSpc>
                <a:spcPct val="95000"/>
              </a:lnSpc>
              <a:spcBef>
                <a:spcPts val="1200"/>
              </a:spcBef>
            </a:pPr>
            <a:endParaRPr lang="sv-SE" sz="1400">
              <a:solidFill>
                <a:schemeClr val="tx2"/>
              </a:solidFill>
            </a:endParaRPr>
          </a:p>
          <a:p>
            <a:pPr algn="ctr">
              <a:lnSpc>
                <a:spcPct val="95000"/>
              </a:lnSpc>
              <a:spcBef>
                <a:spcPts val="1200"/>
              </a:spcBef>
            </a:pPr>
            <a:r>
              <a:rPr lang="sv-SE" sz="1400">
                <a:solidFill>
                  <a:schemeClr val="tx2"/>
                </a:solidFill>
              </a:rPr>
              <a:t>Fond- </a:t>
            </a:r>
            <a:br>
              <a:rPr lang="sv-SE" sz="1400">
                <a:solidFill>
                  <a:schemeClr val="tx2"/>
                </a:solidFill>
              </a:rPr>
            </a:br>
            <a:r>
              <a:rPr lang="sv-SE" sz="1400">
                <a:solidFill>
                  <a:schemeClr val="tx2"/>
                </a:solidFill>
              </a:rPr>
              <a:t>rabatter</a:t>
            </a:r>
            <a:endParaRPr lang="sv-SE" sz="1400" dirty="0">
              <a:solidFill>
                <a:schemeClr val="tx2"/>
              </a:solidFill>
            </a:endParaRPr>
          </a:p>
        </p:txBody>
      </p:sp>
      <p:sp>
        <p:nvSpPr>
          <p:cNvPr id="25" name="TextBox 24">
            <a:extLst>
              <a:ext uri="{FF2B5EF4-FFF2-40B4-BE49-F238E27FC236}">
                <a16:creationId xmlns:a16="http://schemas.microsoft.com/office/drawing/2014/main" id="{D04A286A-01D0-4FF5-BC1F-B678A532ED08}"/>
              </a:ext>
            </a:extLst>
          </p:cNvPr>
          <p:cNvSpPr txBox="1"/>
          <p:nvPr/>
        </p:nvSpPr>
        <p:spPr>
          <a:xfrm>
            <a:off x="1820551" y="4745161"/>
            <a:ext cx="538930" cy="326243"/>
          </a:xfrm>
          <a:prstGeom prst="rect">
            <a:avLst/>
          </a:prstGeom>
          <a:noFill/>
        </p:spPr>
        <p:txBody>
          <a:bodyPr wrap="none" rtlCol="0">
            <a:spAutoFit/>
          </a:bodyPr>
          <a:lstStyle/>
          <a:p>
            <a:pPr>
              <a:lnSpc>
                <a:spcPct val="95000"/>
              </a:lnSpc>
              <a:spcBef>
                <a:spcPts val="1200"/>
              </a:spcBef>
            </a:pPr>
            <a:r>
              <a:rPr lang="sv-SE" sz="1600" dirty="0">
                <a:solidFill>
                  <a:schemeClr val="tx2"/>
                </a:solidFill>
              </a:rPr>
              <a:t>1 %</a:t>
            </a:r>
          </a:p>
        </p:txBody>
      </p:sp>
      <p:sp>
        <p:nvSpPr>
          <p:cNvPr id="26" name="TextBox 25">
            <a:extLst>
              <a:ext uri="{FF2B5EF4-FFF2-40B4-BE49-F238E27FC236}">
                <a16:creationId xmlns:a16="http://schemas.microsoft.com/office/drawing/2014/main" id="{28FEBE21-6A7A-463C-87F3-B017A76D7E72}"/>
              </a:ext>
            </a:extLst>
          </p:cNvPr>
          <p:cNvSpPr txBox="1"/>
          <p:nvPr/>
        </p:nvSpPr>
        <p:spPr>
          <a:xfrm>
            <a:off x="3540109" y="4745160"/>
            <a:ext cx="710451" cy="326243"/>
          </a:xfrm>
          <a:prstGeom prst="rect">
            <a:avLst/>
          </a:prstGeom>
          <a:noFill/>
        </p:spPr>
        <p:txBody>
          <a:bodyPr wrap="none" rtlCol="0">
            <a:spAutoFit/>
          </a:bodyPr>
          <a:lstStyle/>
          <a:p>
            <a:pPr>
              <a:lnSpc>
                <a:spcPct val="95000"/>
              </a:lnSpc>
              <a:spcBef>
                <a:spcPts val="1200"/>
              </a:spcBef>
            </a:pPr>
            <a:r>
              <a:rPr lang="sv-SE" sz="1600" dirty="0">
                <a:solidFill>
                  <a:schemeClr val="tx2"/>
                </a:solidFill>
              </a:rPr>
              <a:t>1,5% </a:t>
            </a:r>
          </a:p>
        </p:txBody>
      </p:sp>
      <p:sp>
        <p:nvSpPr>
          <p:cNvPr id="27" name="TextBox 26">
            <a:extLst>
              <a:ext uri="{FF2B5EF4-FFF2-40B4-BE49-F238E27FC236}">
                <a16:creationId xmlns:a16="http://schemas.microsoft.com/office/drawing/2014/main" id="{C6DE3992-7602-4DD8-9A2A-48B1A2B9503B}"/>
              </a:ext>
            </a:extLst>
          </p:cNvPr>
          <p:cNvSpPr txBox="1"/>
          <p:nvPr/>
        </p:nvSpPr>
        <p:spPr>
          <a:xfrm rot="20450156">
            <a:off x="3755915" y="4071840"/>
            <a:ext cx="1937776" cy="267766"/>
          </a:xfrm>
          <a:prstGeom prst="rect">
            <a:avLst/>
          </a:prstGeom>
          <a:noFill/>
        </p:spPr>
        <p:txBody>
          <a:bodyPr wrap="square" rtlCol="0">
            <a:spAutoFit/>
          </a:bodyPr>
          <a:lstStyle/>
          <a:p>
            <a:pPr>
              <a:lnSpc>
                <a:spcPct val="95000"/>
              </a:lnSpc>
              <a:spcBef>
                <a:spcPts val="1200"/>
              </a:spcBef>
            </a:pPr>
            <a:r>
              <a:rPr lang="sv-SE" sz="1200">
                <a:solidFill>
                  <a:schemeClr val="tx2"/>
                </a:solidFill>
              </a:rPr>
              <a:t>Fondrabatter 0,8 – 1,3 %</a:t>
            </a:r>
            <a:endParaRPr lang="sv-SE" sz="1200" dirty="0">
              <a:solidFill>
                <a:schemeClr val="tx2"/>
              </a:solidFill>
            </a:endParaRPr>
          </a:p>
        </p:txBody>
      </p:sp>
      <p:cxnSp>
        <p:nvCxnSpPr>
          <p:cNvPr id="28" name="Straight Arrow Connector 27">
            <a:extLst>
              <a:ext uri="{FF2B5EF4-FFF2-40B4-BE49-F238E27FC236}">
                <a16:creationId xmlns:a16="http://schemas.microsoft.com/office/drawing/2014/main" id="{FF743319-BC32-4462-94CC-4B8545E0283F}"/>
              </a:ext>
            </a:extLst>
          </p:cNvPr>
          <p:cNvCxnSpPr>
            <a:cxnSpLocks/>
          </p:cNvCxnSpPr>
          <p:nvPr/>
        </p:nvCxnSpPr>
        <p:spPr>
          <a:xfrm flipV="1">
            <a:off x="3803200" y="3888048"/>
            <a:ext cx="2059346" cy="70916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73AE40E-D564-4716-BEFE-9A15E2465CE0}"/>
              </a:ext>
            </a:extLst>
          </p:cNvPr>
          <p:cNvSpPr txBox="1"/>
          <p:nvPr/>
        </p:nvSpPr>
        <p:spPr>
          <a:xfrm rot="20548626">
            <a:off x="3967035" y="3743618"/>
            <a:ext cx="1491114" cy="267766"/>
          </a:xfrm>
          <a:prstGeom prst="rect">
            <a:avLst/>
          </a:prstGeom>
          <a:noFill/>
        </p:spPr>
        <p:txBody>
          <a:bodyPr wrap="none" rtlCol="0">
            <a:spAutoFit/>
          </a:bodyPr>
          <a:lstStyle/>
          <a:p>
            <a:pPr>
              <a:lnSpc>
                <a:spcPct val="95000"/>
              </a:lnSpc>
              <a:spcBef>
                <a:spcPts val="1200"/>
              </a:spcBef>
            </a:pPr>
            <a:r>
              <a:rPr lang="sv-SE" sz="1200">
                <a:solidFill>
                  <a:schemeClr val="tx2"/>
                </a:solidFill>
              </a:rPr>
              <a:t>Fast provision 1 % </a:t>
            </a:r>
            <a:endParaRPr lang="sv-SE" sz="1200" dirty="0">
              <a:solidFill>
                <a:schemeClr val="tx2"/>
              </a:solidFill>
            </a:endParaRPr>
          </a:p>
        </p:txBody>
      </p:sp>
      <p:sp>
        <p:nvSpPr>
          <p:cNvPr id="30" name="Smiley Face 29">
            <a:extLst>
              <a:ext uri="{FF2B5EF4-FFF2-40B4-BE49-F238E27FC236}">
                <a16:creationId xmlns:a16="http://schemas.microsoft.com/office/drawing/2014/main" id="{7949268F-ABCD-48A5-821C-E1BAAE63378B}"/>
              </a:ext>
            </a:extLst>
          </p:cNvPr>
          <p:cNvSpPr/>
          <p:nvPr/>
        </p:nvSpPr>
        <p:spPr>
          <a:xfrm>
            <a:off x="9768834" y="4483157"/>
            <a:ext cx="360040" cy="372765"/>
          </a:xfrm>
          <a:prstGeom prst="smileyFace">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sv-SE" sz="1200" dirty="0"/>
          </a:p>
        </p:txBody>
      </p:sp>
      <p:cxnSp>
        <p:nvCxnSpPr>
          <p:cNvPr id="31" name="Straight Connector 30">
            <a:extLst>
              <a:ext uri="{FF2B5EF4-FFF2-40B4-BE49-F238E27FC236}">
                <a16:creationId xmlns:a16="http://schemas.microsoft.com/office/drawing/2014/main" id="{AAE0635D-C833-42A4-AF78-43754BEDA116}"/>
              </a:ext>
            </a:extLst>
          </p:cNvPr>
          <p:cNvCxnSpPr>
            <a:cxnSpLocks/>
          </p:cNvCxnSpPr>
          <p:nvPr/>
        </p:nvCxnSpPr>
        <p:spPr>
          <a:xfrm>
            <a:off x="9913520" y="4855922"/>
            <a:ext cx="180020" cy="24566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2ABFD4F-0AAC-4670-83BA-752256144BF9}"/>
              </a:ext>
            </a:extLst>
          </p:cNvPr>
          <p:cNvCxnSpPr>
            <a:cxnSpLocks/>
          </p:cNvCxnSpPr>
          <p:nvPr/>
        </p:nvCxnSpPr>
        <p:spPr>
          <a:xfrm>
            <a:off x="9912851" y="5334528"/>
            <a:ext cx="216024" cy="22874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3ED8FA9F-3B3A-4CC8-A497-BA63A2F01B7D}"/>
              </a:ext>
            </a:extLst>
          </p:cNvPr>
          <p:cNvPicPr>
            <a:picLocks noChangeAspect="1"/>
          </p:cNvPicPr>
          <p:nvPr/>
        </p:nvPicPr>
        <p:blipFill>
          <a:blip r:embed="rId3"/>
          <a:stretch>
            <a:fillRect/>
          </a:stretch>
        </p:blipFill>
        <p:spPr>
          <a:xfrm>
            <a:off x="9006094" y="4862480"/>
            <a:ext cx="957411" cy="614194"/>
          </a:xfrm>
          <a:prstGeom prst="rect">
            <a:avLst/>
          </a:prstGeom>
        </p:spPr>
      </p:pic>
      <p:cxnSp>
        <p:nvCxnSpPr>
          <p:cNvPr id="34" name="Straight Connector 33">
            <a:extLst>
              <a:ext uri="{FF2B5EF4-FFF2-40B4-BE49-F238E27FC236}">
                <a16:creationId xmlns:a16="http://schemas.microsoft.com/office/drawing/2014/main" id="{0BB1D590-9460-479B-9E80-EF6DE21255AD}"/>
              </a:ext>
            </a:extLst>
          </p:cNvPr>
          <p:cNvCxnSpPr>
            <a:cxnSpLocks/>
          </p:cNvCxnSpPr>
          <p:nvPr/>
        </p:nvCxnSpPr>
        <p:spPr>
          <a:xfrm>
            <a:off x="9912182" y="4855922"/>
            <a:ext cx="0" cy="49133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71F1C35-4C4A-42B6-8AB2-22BB615C5295}"/>
              </a:ext>
            </a:extLst>
          </p:cNvPr>
          <p:cNvCxnSpPr>
            <a:cxnSpLocks/>
          </p:cNvCxnSpPr>
          <p:nvPr/>
        </p:nvCxnSpPr>
        <p:spPr>
          <a:xfrm flipH="1">
            <a:off x="9732831" y="4844882"/>
            <a:ext cx="180020" cy="24566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6DC3596-18D8-4D58-B88E-C66E40E1C7F2}"/>
              </a:ext>
            </a:extLst>
          </p:cNvPr>
          <p:cNvCxnSpPr/>
          <p:nvPr/>
        </p:nvCxnSpPr>
        <p:spPr>
          <a:xfrm flipH="1">
            <a:off x="9722144" y="5334528"/>
            <a:ext cx="180021" cy="22874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Speech Bubble: Oval 36">
            <a:extLst>
              <a:ext uri="{FF2B5EF4-FFF2-40B4-BE49-F238E27FC236}">
                <a16:creationId xmlns:a16="http://schemas.microsoft.com/office/drawing/2014/main" id="{545B2A63-1869-49BF-97DA-8F15C9109B91}"/>
              </a:ext>
            </a:extLst>
          </p:cNvPr>
          <p:cNvSpPr/>
          <p:nvPr/>
        </p:nvSpPr>
        <p:spPr>
          <a:xfrm>
            <a:off x="7339344" y="3944705"/>
            <a:ext cx="1783632" cy="1034050"/>
          </a:xfrm>
          <a:prstGeom prst="wedgeEllipse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200" i="1" dirty="0">
                <a:solidFill>
                  <a:schemeClr val="tx1"/>
                </a:solidFill>
              </a:rPr>
              <a:t>Vi föreslår försäkringsföretag B och fond 4 för dina behov</a:t>
            </a:r>
          </a:p>
        </p:txBody>
      </p:sp>
      <p:sp>
        <p:nvSpPr>
          <p:cNvPr id="38" name="Speech Bubble: Oval 37">
            <a:extLst>
              <a:ext uri="{FF2B5EF4-FFF2-40B4-BE49-F238E27FC236}">
                <a16:creationId xmlns:a16="http://schemas.microsoft.com/office/drawing/2014/main" id="{1FA3A609-E83E-40F2-BAD2-6B2C6C4FE4FF}"/>
              </a:ext>
            </a:extLst>
          </p:cNvPr>
          <p:cNvSpPr/>
          <p:nvPr/>
        </p:nvSpPr>
        <p:spPr>
          <a:xfrm>
            <a:off x="7767729" y="2398139"/>
            <a:ext cx="1783632" cy="1084300"/>
          </a:xfrm>
          <a:prstGeom prst="wedgeEllipse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200" i="1" dirty="0">
                <a:solidFill>
                  <a:schemeClr val="tx1"/>
                </a:solidFill>
              </a:rPr>
              <a:t>Vi föreslår försäkrings-företag B och fond 4 för dina behov</a:t>
            </a:r>
          </a:p>
          <a:p>
            <a:pPr algn="ctr"/>
            <a:endParaRPr lang="sv-SE" sz="1200" i="1" dirty="0">
              <a:solidFill>
                <a:schemeClr val="tx1"/>
              </a:solidFill>
            </a:endParaRPr>
          </a:p>
        </p:txBody>
      </p:sp>
      <p:pic>
        <p:nvPicPr>
          <p:cNvPr id="39" name="Picture 38">
            <a:extLst>
              <a:ext uri="{FF2B5EF4-FFF2-40B4-BE49-F238E27FC236}">
                <a16:creationId xmlns:a16="http://schemas.microsoft.com/office/drawing/2014/main" id="{FB0C848D-1A8C-431E-BF99-F2564B2FEDEE}"/>
              </a:ext>
            </a:extLst>
          </p:cNvPr>
          <p:cNvPicPr>
            <a:picLocks noChangeAspect="1"/>
          </p:cNvPicPr>
          <p:nvPr/>
        </p:nvPicPr>
        <p:blipFill>
          <a:blip r:embed="rId4"/>
          <a:stretch>
            <a:fillRect/>
          </a:stretch>
        </p:blipFill>
        <p:spPr>
          <a:xfrm>
            <a:off x="8644725" y="967161"/>
            <a:ext cx="1084301" cy="1084301"/>
          </a:xfrm>
          <a:prstGeom prst="rect">
            <a:avLst/>
          </a:prstGeom>
          <a:solidFill>
            <a:schemeClr val="accent2"/>
          </a:solidFill>
        </p:spPr>
      </p:pic>
      <p:sp>
        <p:nvSpPr>
          <p:cNvPr id="40" name="Speech Bubble: Oval 39">
            <a:extLst>
              <a:ext uri="{FF2B5EF4-FFF2-40B4-BE49-F238E27FC236}">
                <a16:creationId xmlns:a16="http://schemas.microsoft.com/office/drawing/2014/main" id="{8D66171D-5944-40AD-87D0-7E0547B24923}"/>
              </a:ext>
            </a:extLst>
          </p:cNvPr>
          <p:cNvSpPr/>
          <p:nvPr/>
        </p:nvSpPr>
        <p:spPr>
          <a:xfrm>
            <a:off x="7041223" y="1077669"/>
            <a:ext cx="1783632" cy="1009186"/>
          </a:xfrm>
          <a:prstGeom prst="wedgeEllipse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200" i="1" dirty="0">
                <a:solidFill>
                  <a:schemeClr val="tx1"/>
                </a:solidFill>
              </a:rPr>
              <a:t>Vi föreslår försäkringsföretag B och fond 4 för dina behov</a:t>
            </a:r>
          </a:p>
        </p:txBody>
      </p:sp>
    </p:spTree>
    <p:extLst>
      <p:ext uri="{BB962C8B-B14F-4D97-AF65-F5344CB8AC3E}">
        <p14:creationId xmlns:p14="http://schemas.microsoft.com/office/powerpoint/2010/main" val="15336120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6BBA69-03BC-4590-9555-AB7AAE16D79C}"/>
              </a:ext>
            </a:extLst>
          </p:cNvPr>
          <p:cNvSpPr>
            <a:spLocks noGrp="1"/>
          </p:cNvSpPr>
          <p:nvPr>
            <p:ph sz="quarter" idx="13"/>
          </p:nvPr>
        </p:nvSpPr>
        <p:spPr>
          <a:xfrm>
            <a:off x="556953" y="1015667"/>
            <a:ext cx="10003097" cy="5013714"/>
          </a:xfrm>
        </p:spPr>
        <p:txBody>
          <a:bodyPr/>
          <a:lstStyle/>
          <a:p>
            <a:pPr marL="0" indent="0">
              <a:buNone/>
            </a:pPr>
            <a:endParaRPr lang="sv-SE" b="1" i="1" dirty="0"/>
          </a:p>
          <a:p>
            <a:pPr marL="0" indent="0">
              <a:buNone/>
            </a:pPr>
            <a:r>
              <a:rPr lang="sv-SE" b="1" i="1" dirty="0"/>
              <a:t>En försäkringsdistributör får inte ta emot ersättning i samband med försäkringsdistributionen från någon annan än kunden, om ersättningen kan motverka att distributören</a:t>
            </a:r>
            <a:endParaRPr lang="sv-SE" b="1" dirty="0"/>
          </a:p>
          <a:p>
            <a:pPr marL="342900" indent="-342900">
              <a:buFont typeface="+mj-lt"/>
              <a:buAutoNum type="arabicPeriod"/>
            </a:pPr>
            <a:r>
              <a:rPr lang="sv-SE" dirty="0">
                <a:solidFill>
                  <a:schemeClr val="accent2">
                    <a:lumMod val="50000"/>
                  </a:schemeClr>
                </a:solidFill>
              </a:rPr>
              <a:t>bedriver verksamheten enligt </a:t>
            </a:r>
            <a:r>
              <a:rPr lang="sv-SE" b="1" dirty="0">
                <a:solidFill>
                  <a:schemeClr val="accent2">
                    <a:lumMod val="50000"/>
                  </a:schemeClr>
                </a:solidFill>
              </a:rPr>
              <a:t>god försäkringsdistributionssed</a:t>
            </a:r>
          </a:p>
          <a:p>
            <a:pPr marL="342900" indent="-342900">
              <a:buFont typeface="+mj-lt"/>
              <a:buAutoNum type="arabicPeriod"/>
            </a:pPr>
            <a:r>
              <a:rPr lang="sv-SE" dirty="0">
                <a:solidFill>
                  <a:schemeClr val="accent2">
                    <a:lumMod val="50000"/>
                  </a:schemeClr>
                </a:solidFill>
              </a:rPr>
              <a:t>med tillbörlig </a:t>
            </a:r>
            <a:r>
              <a:rPr lang="sv-SE" b="1" dirty="0">
                <a:solidFill>
                  <a:schemeClr val="accent2">
                    <a:lumMod val="50000"/>
                  </a:schemeClr>
                </a:solidFill>
              </a:rPr>
              <a:t>omsorg </a:t>
            </a:r>
            <a:r>
              <a:rPr lang="sv-SE" dirty="0">
                <a:solidFill>
                  <a:schemeClr val="accent2">
                    <a:lumMod val="50000"/>
                  </a:schemeClr>
                </a:solidFill>
              </a:rPr>
              <a:t>tar till vara kundens intressen och</a:t>
            </a:r>
          </a:p>
          <a:p>
            <a:pPr marL="342900" indent="-342900">
              <a:buFont typeface="+mj-lt"/>
              <a:buAutoNum type="arabicPeriod"/>
            </a:pPr>
            <a:r>
              <a:rPr lang="sv-SE" dirty="0">
                <a:solidFill>
                  <a:schemeClr val="accent2">
                    <a:lumMod val="50000"/>
                  </a:schemeClr>
                </a:solidFill>
              </a:rPr>
              <a:t>handlar </a:t>
            </a:r>
            <a:r>
              <a:rPr lang="sv-SE" b="1" dirty="0">
                <a:solidFill>
                  <a:schemeClr val="accent2">
                    <a:lumMod val="50000"/>
                  </a:schemeClr>
                </a:solidFill>
              </a:rPr>
              <a:t>hederligt, rättvist och professionellt </a:t>
            </a:r>
            <a:r>
              <a:rPr lang="sv-SE" dirty="0">
                <a:solidFill>
                  <a:schemeClr val="accent2">
                    <a:lumMod val="50000"/>
                  </a:schemeClr>
                </a:solidFill>
              </a:rPr>
              <a:t>(4 kap. 3 §)</a:t>
            </a:r>
          </a:p>
        </p:txBody>
      </p:sp>
      <p:sp>
        <p:nvSpPr>
          <p:cNvPr id="4" name="Date Placeholder 3">
            <a:extLst>
              <a:ext uri="{FF2B5EF4-FFF2-40B4-BE49-F238E27FC236}">
                <a16:creationId xmlns:a16="http://schemas.microsoft.com/office/drawing/2014/main" id="{2C4445C8-5A0B-4287-BB4F-8DCF494071D1}"/>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EE90AF03-CF8D-4511-8071-A2AB703967A7}"/>
              </a:ext>
            </a:extLst>
          </p:cNvPr>
          <p:cNvSpPr>
            <a:spLocks noGrp="1"/>
          </p:cNvSpPr>
          <p:nvPr>
            <p:ph type="sldNum" sz="quarter" idx="17"/>
          </p:nvPr>
        </p:nvSpPr>
        <p:spPr/>
        <p:txBody>
          <a:bodyPr/>
          <a:lstStyle/>
          <a:p>
            <a:fld id="{68468C2E-472A-43C3-926E-5A5CF00B7762}" type="slidenum">
              <a:rPr lang="sv-SE" smtClean="0"/>
              <a:pPr/>
              <a:t>58</a:t>
            </a:fld>
            <a:endParaRPr lang="sv-SE" dirty="0"/>
          </a:p>
        </p:txBody>
      </p:sp>
      <p:sp>
        <p:nvSpPr>
          <p:cNvPr id="6" name="Title 5">
            <a:extLst>
              <a:ext uri="{FF2B5EF4-FFF2-40B4-BE49-F238E27FC236}">
                <a16:creationId xmlns:a16="http://schemas.microsoft.com/office/drawing/2014/main" id="{688A463C-1AD8-4212-9AB3-1448CFBE9EDA}"/>
              </a:ext>
            </a:extLst>
          </p:cNvPr>
          <p:cNvSpPr>
            <a:spLocks noGrp="1"/>
          </p:cNvSpPr>
          <p:nvPr>
            <p:ph type="title"/>
          </p:nvPr>
        </p:nvSpPr>
        <p:spPr>
          <a:xfrm>
            <a:off x="888768" y="362739"/>
            <a:ext cx="9670588" cy="561661"/>
          </a:xfrm>
        </p:spPr>
        <p:txBody>
          <a:bodyPr>
            <a:normAutofit fontScale="90000"/>
          </a:bodyPr>
          <a:lstStyle/>
          <a:p>
            <a:r>
              <a:rPr lang="sv-SE" dirty="0"/>
              <a:t>Ersättning från tredje part vid distribution </a:t>
            </a:r>
            <a:r>
              <a:rPr lang="sv-SE" sz="3600" i="1" dirty="0">
                <a:solidFill>
                  <a:srgbClr val="C00000"/>
                </a:solidFill>
              </a:rPr>
              <a:t>utan</a:t>
            </a:r>
            <a:r>
              <a:rPr lang="sv-SE" dirty="0">
                <a:solidFill>
                  <a:srgbClr val="C00000"/>
                </a:solidFill>
              </a:rPr>
              <a:t> </a:t>
            </a:r>
            <a:r>
              <a:rPr lang="sv-SE" dirty="0"/>
              <a:t>rådgivning</a:t>
            </a:r>
          </a:p>
        </p:txBody>
      </p:sp>
      <p:pic>
        <p:nvPicPr>
          <p:cNvPr id="7" name="irc_mi" descr="Bildresultat för försäkringsförmedlare">
            <a:hlinkClick r:id="rId2"/>
            <a:extLst>
              <a:ext uri="{FF2B5EF4-FFF2-40B4-BE49-F238E27FC236}">
                <a16:creationId xmlns:a16="http://schemas.microsoft.com/office/drawing/2014/main" id="{3AF88CC1-6E30-4491-BF41-54077B0BE03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630090" y="1753985"/>
            <a:ext cx="4390114" cy="4457931"/>
          </a:xfrm>
          <a:prstGeom prst="rect">
            <a:avLst/>
          </a:prstGeom>
          <a:noFill/>
          <a:ln>
            <a:noFill/>
          </a:ln>
        </p:spPr>
      </p:pic>
    </p:spTree>
    <p:extLst>
      <p:ext uri="{BB962C8B-B14F-4D97-AF65-F5344CB8AC3E}">
        <p14:creationId xmlns:p14="http://schemas.microsoft.com/office/powerpoint/2010/main" val="16408493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6BBA69-03BC-4590-9555-AB7AAE16D79C}"/>
              </a:ext>
            </a:extLst>
          </p:cNvPr>
          <p:cNvSpPr>
            <a:spLocks noGrp="1"/>
          </p:cNvSpPr>
          <p:nvPr>
            <p:ph sz="quarter" idx="13"/>
          </p:nvPr>
        </p:nvSpPr>
        <p:spPr>
          <a:xfrm>
            <a:off x="556953" y="1015667"/>
            <a:ext cx="10003097" cy="5013714"/>
          </a:xfrm>
        </p:spPr>
        <p:txBody>
          <a:bodyPr/>
          <a:lstStyle/>
          <a:p>
            <a:pPr marL="0" indent="0">
              <a:buNone/>
            </a:pPr>
            <a:endParaRPr lang="sv-SE" b="1" i="1" dirty="0"/>
          </a:p>
          <a:p>
            <a:pPr marL="0" indent="0">
              <a:buNone/>
            </a:pPr>
            <a:r>
              <a:rPr lang="sv-SE" b="1" i="1" dirty="0"/>
              <a:t>En försäkringsdistributör får inte ta emot ersättning i samband med försäkringsdistributionen från någon annan än kunden, om ersättningen kan motverka att distributören</a:t>
            </a:r>
            <a:endParaRPr lang="sv-SE" b="1" dirty="0"/>
          </a:p>
          <a:p>
            <a:pPr marL="342900" indent="-342900">
              <a:buFont typeface="+mj-lt"/>
              <a:buAutoNum type="arabicPeriod"/>
            </a:pPr>
            <a:r>
              <a:rPr lang="sv-SE" dirty="0">
                <a:solidFill>
                  <a:schemeClr val="accent2">
                    <a:lumMod val="50000"/>
                  </a:schemeClr>
                </a:solidFill>
              </a:rPr>
              <a:t>bedriver verksamheten enligt </a:t>
            </a:r>
            <a:r>
              <a:rPr lang="sv-SE" b="1" dirty="0">
                <a:solidFill>
                  <a:schemeClr val="accent2">
                    <a:lumMod val="50000"/>
                  </a:schemeClr>
                </a:solidFill>
              </a:rPr>
              <a:t>god försäkringsdistributionssed</a:t>
            </a:r>
          </a:p>
          <a:p>
            <a:pPr marL="342900" indent="-342900">
              <a:buFont typeface="+mj-lt"/>
              <a:buAutoNum type="arabicPeriod"/>
            </a:pPr>
            <a:r>
              <a:rPr lang="sv-SE" dirty="0">
                <a:solidFill>
                  <a:schemeClr val="accent2">
                    <a:lumMod val="50000"/>
                  </a:schemeClr>
                </a:solidFill>
              </a:rPr>
              <a:t>med tillbörlig </a:t>
            </a:r>
            <a:r>
              <a:rPr lang="sv-SE" b="1" dirty="0">
                <a:solidFill>
                  <a:schemeClr val="accent2">
                    <a:lumMod val="50000"/>
                  </a:schemeClr>
                </a:solidFill>
              </a:rPr>
              <a:t>omsorg </a:t>
            </a:r>
            <a:r>
              <a:rPr lang="sv-SE" dirty="0">
                <a:solidFill>
                  <a:schemeClr val="accent2">
                    <a:lumMod val="50000"/>
                  </a:schemeClr>
                </a:solidFill>
              </a:rPr>
              <a:t>tar till vara kundens intressen, och</a:t>
            </a:r>
          </a:p>
          <a:p>
            <a:pPr marL="342900" indent="-342900">
              <a:buFont typeface="+mj-lt"/>
              <a:buAutoNum type="arabicPeriod"/>
            </a:pPr>
            <a:r>
              <a:rPr lang="sv-SE" dirty="0">
                <a:solidFill>
                  <a:schemeClr val="accent2">
                    <a:lumMod val="50000"/>
                  </a:schemeClr>
                </a:solidFill>
              </a:rPr>
              <a:t>handlar </a:t>
            </a:r>
            <a:r>
              <a:rPr lang="sv-SE" b="1" dirty="0">
                <a:solidFill>
                  <a:schemeClr val="accent2">
                    <a:lumMod val="50000"/>
                  </a:schemeClr>
                </a:solidFill>
              </a:rPr>
              <a:t>hederligt, rättvist och professionellt</a:t>
            </a:r>
            <a:r>
              <a:rPr lang="sv-SE" dirty="0">
                <a:solidFill>
                  <a:schemeClr val="accent2">
                    <a:lumMod val="50000"/>
                  </a:schemeClr>
                </a:solidFill>
              </a:rPr>
              <a:t> </a:t>
            </a:r>
          </a:p>
          <a:p>
            <a:pPr marL="342900" indent="-342900">
              <a:buFont typeface="+mj-lt"/>
              <a:buAutoNum type="arabicPeriod"/>
            </a:pPr>
            <a:r>
              <a:rPr lang="sv-SE" b="1" dirty="0">
                <a:solidFill>
                  <a:schemeClr val="accent2">
                    <a:lumMod val="25000"/>
                  </a:schemeClr>
                </a:solidFill>
              </a:rPr>
              <a:t>anpassar rådgivningen </a:t>
            </a:r>
            <a:r>
              <a:rPr lang="sv-SE" dirty="0">
                <a:solidFill>
                  <a:schemeClr val="accent2">
                    <a:lumMod val="25000"/>
                  </a:schemeClr>
                </a:solidFill>
              </a:rPr>
              <a:t>efter kundens önskemål och behov samt</a:t>
            </a:r>
          </a:p>
          <a:p>
            <a:pPr marL="342900" indent="-342900">
              <a:buFont typeface="+mj-lt"/>
              <a:buAutoNum type="arabicPeriod"/>
            </a:pPr>
            <a:r>
              <a:rPr lang="sv-SE" b="1" dirty="0">
                <a:solidFill>
                  <a:schemeClr val="accent2">
                    <a:lumMod val="25000"/>
                  </a:schemeClr>
                </a:solidFill>
              </a:rPr>
              <a:t>rekommenderar lämpliga lösningar </a:t>
            </a:r>
            <a:r>
              <a:rPr lang="sv-SE" dirty="0">
                <a:solidFill>
                  <a:schemeClr val="accent2">
                    <a:lumMod val="25000"/>
                  </a:schemeClr>
                </a:solidFill>
              </a:rPr>
              <a:t>och </a:t>
            </a:r>
            <a:r>
              <a:rPr lang="sv-SE" b="1" dirty="0">
                <a:solidFill>
                  <a:schemeClr val="accent2">
                    <a:lumMod val="25000"/>
                  </a:schemeClr>
                </a:solidFill>
              </a:rPr>
              <a:t>avråder från olämpliga </a:t>
            </a:r>
            <a:r>
              <a:rPr lang="sv-SE" dirty="0">
                <a:solidFill>
                  <a:schemeClr val="accent2">
                    <a:lumMod val="25000"/>
                  </a:schemeClr>
                </a:solidFill>
              </a:rPr>
              <a:t>(4 kap. 1 och 3 §§)</a:t>
            </a:r>
          </a:p>
          <a:p>
            <a:pPr marL="0" indent="0">
              <a:buNone/>
            </a:pPr>
            <a:endParaRPr lang="sv-SE" dirty="0"/>
          </a:p>
        </p:txBody>
      </p:sp>
      <p:sp>
        <p:nvSpPr>
          <p:cNvPr id="4" name="Date Placeholder 3">
            <a:extLst>
              <a:ext uri="{FF2B5EF4-FFF2-40B4-BE49-F238E27FC236}">
                <a16:creationId xmlns:a16="http://schemas.microsoft.com/office/drawing/2014/main" id="{2C4445C8-5A0B-4287-BB4F-8DCF494071D1}"/>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EE90AF03-CF8D-4511-8071-A2AB703967A7}"/>
              </a:ext>
            </a:extLst>
          </p:cNvPr>
          <p:cNvSpPr>
            <a:spLocks noGrp="1"/>
          </p:cNvSpPr>
          <p:nvPr>
            <p:ph type="sldNum" sz="quarter" idx="17"/>
          </p:nvPr>
        </p:nvSpPr>
        <p:spPr/>
        <p:txBody>
          <a:bodyPr/>
          <a:lstStyle/>
          <a:p>
            <a:fld id="{68468C2E-472A-43C3-926E-5A5CF00B7762}" type="slidenum">
              <a:rPr lang="sv-SE" smtClean="0"/>
              <a:pPr/>
              <a:t>59</a:t>
            </a:fld>
            <a:endParaRPr lang="sv-SE" dirty="0"/>
          </a:p>
        </p:txBody>
      </p:sp>
      <p:sp>
        <p:nvSpPr>
          <p:cNvPr id="6" name="Title 5">
            <a:extLst>
              <a:ext uri="{FF2B5EF4-FFF2-40B4-BE49-F238E27FC236}">
                <a16:creationId xmlns:a16="http://schemas.microsoft.com/office/drawing/2014/main" id="{688A463C-1AD8-4212-9AB3-1448CFBE9EDA}"/>
              </a:ext>
            </a:extLst>
          </p:cNvPr>
          <p:cNvSpPr>
            <a:spLocks noGrp="1"/>
          </p:cNvSpPr>
          <p:nvPr>
            <p:ph type="title"/>
          </p:nvPr>
        </p:nvSpPr>
        <p:spPr>
          <a:xfrm>
            <a:off x="888768" y="362739"/>
            <a:ext cx="9670588" cy="561661"/>
          </a:xfrm>
        </p:spPr>
        <p:txBody>
          <a:bodyPr>
            <a:normAutofit fontScale="90000"/>
          </a:bodyPr>
          <a:lstStyle/>
          <a:p>
            <a:r>
              <a:rPr lang="sv-SE" dirty="0"/>
              <a:t>Ersättning från tredje part vid distribution </a:t>
            </a:r>
            <a:r>
              <a:rPr lang="sv-SE" sz="3600" i="1" dirty="0">
                <a:solidFill>
                  <a:srgbClr val="C00000"/>
                </a:solidFill>
              </a:rPr>
              <a:t>med</a:t>
            </a:r>
            <a:r>
              <a:rPr lang="sv-SE" dirty="0">
                <a:solidFill>
                  <a:srgbClr val="C00000"/>
                </a:solidFill>
              </a:rPr>
              <a:t> </a:t>
            </a:r>
            <a:r>
              <a:rPr lang="sv-SE" dirty="0"/>
              <a:t>rådgivning</a:t>
            </a:r>
          </a:p>
        </p:txBody>
      </p:sp>
      <p:pic>
        <p:nvPicPr>
          <p:cNvPr id="7" name="irc_mi" descr="Bildresultat för försäkringsförmedlare">
            <a:hlinkClick r:id="rId2"/>
            <a:extLst>
              <a:ext uri="{FF2B5EF4-FFF2-40B4-BE49-F238E27FC236}">
                <a16:creationId xmlns:a16="http://schemas.microsoft.com/office/drawing/2014/main" id="{3AF88CC1-6E30-4491-BF41-54077B0BE03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630090" y="1753985"/>
            <a:ext cx="4390114" cy="4457931"/>
          </a:xfrm>
          <a:prstGeom prst="rect">
            <a:avLst/>
          </a:prstGeom>
          <a:noFill/>
          <a:ln>
            <a:noFill/>
          </a:ln>
        </p:spPr>
      </p:pic>
    </p:spTree>
    <p:extLst>
      <p:ext uri="{BB962C8B-B14F-4D97-AF65-F5344CB8AC3E}">
        <p14:creationId xmlns:p14="http://schemas.microsoft.com/office/powerpoint/2010/main" val="15254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E45DD-6E1E-4A98-B49E-2BD0B2CD69D7}"/>
              </a:ext>
            </a:extLst>
          </p:cNvPr>
          <p:cNvSpPr>
            <a:spLocks noGrp="1"/>
          </p:cNvSpPr>
          <p:nvPr>
            <p:ph type="title"/>
          </p:nvPr>
        </p:nvSpPr>
        <p:spPr>
          <a:xfrm>
            <a:off x="1631950" y="183133"/>
            <a:ext cx="8928100" cy="714893"/>
          </a:xfrm>
        </p:spPr>
        <p:txBody>
          <a:bodyPr/>
          <a:lstStyle/>
          <a:p>
            <a:r>
              <a:rPr lang="sv-SE" dirty="0"/>
              <a:t>Försäkringsföretagens tillgångar</a:t>
            </a:r>
          </a:p>
        </p:txBody>
      </p:sp>
      <p:sp>
        <p:nvSpPr>
          <p:cNvPr id="4" name="Content Placeholder 3">
            <a:extLst>
              <a:ext uri="{FF2B5EF4-FFF2-40B4-BE49-F238E27FC236}">
                <a16:creationId xmlns:a16="http://schemas.microsoft.com/office/drawing/2014/main" id="{E3E5A3C5-AACB-4362-8C9A-9A21595C55FD}"/>
              </a:ext>
            </a:extLst>
          </p:cNvPr>
          <p:cNvSpPr>
            <a:spLocks noGrp="1"/>
          </p:cNvSpPr>
          <p:nvPr>
            <p:ph sz="quarter" idx="13"/>
          </p:nvPr>
        </p:nvSpPr>
        <p:spPr>
          <a:xfrm>
            <a:off x="1977544" y="1022465"/>
            <a:ext cx="8582952" cy="5294955"/>
          </a:xfrm>
        </p:spPr>
        <p:txBody>
          <a:bodyPr>
            <a:normAutofit/>
          </a:bodyPr>
          <a:lstStyle/>
          <a:p>
            <a:pPr marL="0" indent="0">
              <a:buNone/>
            </a:pPr>
            <a:r>
              <a:rPr lang="sv-SE" b="1" dirty="0"/>
              <a:t>Tillgångar </a:t>
            </a:r>
          </a:p>
          <a:p>
            <a:r>
              <a:rPr lang="sv-SE" dirty="0"/>
              <a:t>Livförsäkringsföretagen: 		6 000 miljarder kronor </a:t>
            </a:r>
          </a:p>
          <a:p>
            <a:r>
              <a:rPr lang="sv-SE" dirty="0"/>
              <a:t>Skadeförsäkringsföretagen:	                    700 miljarder kronor</a:t>
            </a:r>
          </a:p>
          <a:p>
            <a:r>
              <a:rPr lang="sv-SE" u="sng" dirty="0"/>
              <a:t>Totalt </a:t>
            </a:r>
            <a:r>
              <a:rPr lang="sv-SE" dirty="0"/>
              <a:t>      			</a:t>
            </a:r>
            <a:r>
              <a:rPr lang="sv-SE" u="sng" dirty="0"/>
              <a:t>6 700 miljarder kronor</a:t>
            </a:r>
          </a:p>
          <a:p>
            <a:pPr marL="0" indent="0">
              <a:buNone/>
            </a:pPr>
            <a:endParaRPr lang="sv-SE" b="1" dirty="0"/>
          </a:p>
          <a:p>
            <a:pPr marL="0" indent="0">
              <a:buNone/>
            </a:pPr>
            <a:r>
              <a:rPr lang="sv-SE" b="1" dirty="0"/>
              <a:t>Placeringar </a:t>
            </a:r>
          </a:p>
          <a:p>
            <a:r>
              <a:rPr lang="sv-SE" dirty="0"/>
              <a:t>Aktier och fonder		3 500 miljarder  kronor = </a:t>
            </a:r>
            <a:r>
              <a:rPr lang="sv-SE" b="1" dirty="0"/>
              <a:t>42 % av Stockholmsbörsens totala värde</a:t>
            </a:r>
            <a:endParaRPr lang="sv-SE" dirty="0"/>
          </a:p>
          <a:p>
            <a:r>
              <a:rPr lang="sv-SE" dirty="0"/>
              <a:t>Räntepapper   		2 000 miljarder kronor</a:t>
            </a:r>
          </a:p>
          <a:p>
            <a:r>
              <a:rPr lang="sv-SE" dirty="0"/>
              <a:t>Övrigt (fastigheter m.m.)	1 200 miljarder kronor</a:t>
            </a:r>
          </a:p>
          <a:p>
            <a:pPr marL="0" indent="0">
              <a:buNone/>
            </a:pPr>
            <a:endParaRPr lang="sv-SE" dirty="0"/>
          </a:p>
          <a:p>
            <a:pPr marL="0" indent="0">
              <a:buNone/>
            </a:pPr>
            <a:r>
              <a:rPr lang="sv-SE" dirty="0"/>
              <a:t>Källa: Svensk Försäkring</a:t>
            </a:r>
          </a:p>
        </p:txBody>
      </p:sp>
      <p:sp>
        <p:nvSpPr>
          <p:cNvPr id="5" name="Slide Number Placeholder 4">
            <a:extLst>
              <a:ext uri="{FF2B5EF4-FFF2-40B4-BE49-F238E27FC236}">
                <a16:creationId xmlns:a16="http://schemas.microsoft.com/office/drawing/2014/main" id="{159DD085-3908-40D8-996D-8A83AB95C7D7}"/>
              </a:ext>
            </a:extLst>
          </p:cNvPr>
          <p:cNvSpPr>
            <a:spLocks noGrp="1"/>
          </p:cNvSpPr>
          <p:nvPr>
            <p:ph type="sldNum" sz="quarter" idx="12"/>
          </p:nvPr>
        </p:nvSpPr>
        <p:spPr>
          <a:xfrm>
            <a:off x="4255200" y="6622753"/>
            <a:ext cx="612000" cy="162000"/>
          </a:xfrm>
          <a:prstGeom prst="rect">
            <a:avLst/>
          </a:prstGeom>
        </p:spPr>
        <p:txBody>
          <a:bodyPr vert="horz" lIns="0" tIns="0" rIns="0" bIns="0" rtlCol="0" anchor="ctr"/>
          <a:lstStyle>
            <a:defPPr>
              <a:defRPr lang="sv-SE"/>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68C2E-472A-43C3-926E-5A5CF00B7762}" type="slidenum">
              <a:rPr lang="en-GB" smtClean="0"/>
              <a:pPr/>
              <a:t>6</a:t>
            </a:fld>
            <a:endParaRPr lang="sv-SE" noProof="0" dirty="0"/>
          </a:p>
        </p:txBody>
      </p:sp>
      <p:sp>
        <p:nvSpPr>
          <p:cNvPr id="6" name="Date Placeholder 5">
            <a:extLst>
              <a:ext uri="{FF2B5EF4-FFF2-40B4-BE49-F238E27FC236}">
                <a16:creationId xmlns:a16="http://schemas.microsoft.com/office/drawing/2014/main" id="{3E8709CF-5536-41FE-ADCA-D94D32EE4E6E}"/>
              </a:ext>
            </a:extLst>
          </p:cNvPr>
          <p:cNvSpPr>
            <a:spLocks noGrp="1"/>
          </p:cNvSpPr>
          <p:nvPr>
            <p:ph type="dt" sz="half" idx="10"/>
          </p:nvPr>
        </p:nvSpPr>
        <p:spPr>
          <a:xfrm>
            <a:off x="457200" y="6622753"/>
            <a:ext cx="1044000" cy="162000"/>
          </a:xfrm>
          <a:prstGeom prst="rect">
            <a:avLst/>
          </a:prstGeom>
        </p:spPr>
        <p:txBody>
          <a:bodyPr vert="horz" lIns="0" tIns="0" rIns="91440" bIns="0" rtlCol="0" anchor="ctr"/>
          <a:lstStyle>
            <a:defPPr>
              <a:defRPr lang="sv-S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19 februari 2024</a:t>
            </a:r>
          </a:p>
          <a:p>
            <a:endParaRPr lang="sv-SE" noProof="0" dirty="0"/>
          </a:p>
        </p:txBody>
      </p:sp>
    </p:spTree>
    <p:extLst>
      <p:ext uri="{BB962C8B-B14F-4D97-AF65-F5344CB8AC3E}">
        <p14:creationId xmlns:p14="http://schemas.microsoft.com/office/powerpoint/2010/main" val="2060480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6BBA69-03BC-4590-9555-AB7AAE16D79C}"/>
              </a:ext>
            </a:extLst>
          </p:cNvPr>
          <p:cNvSpPr>
            <a:spLocks noGrp="1"/>
          </p:cNvSpPr>
          <p:nvPr>
            <p:ph sz="quarter" idx="13"/>
          </p:nvPr>
        </p:nvSpPr>
        <p:spPr>
          <a:xfrm>
            <a:off x="556953" y="1388225"/>
            <a:ext cx="10003097" cy="4641156"/>
          </a:xfrm>
        </p:spPr>
        <p:txBody>
          <a:bodyPr/>
          <a:lstStyle/>
          <a:p>
            <a:pPr marL="0" indent="0">
              <a:buNone/>
            </a:pPr>
            <a:r>
              <a:rPr lang="sv-SE" dirty="0"/>
              <a:t>I följande fall gäller ytterligare krav för att ersättning från tredje part ska vara tillåten:</a:t>
            </a:r>
          </a:p>
          <a:p>
            <a:pPr marL="285750" indent="-285750">
              <a:buFont typeface="Arial" panose="020B0604020202020204" pitchFamily="34" charset="0"/>
              <a:buChar char="•"/>
            </a:pPr>
            <a:r>
              <a:rPr lang="sv-SE" dirty="0"/>
              <a:t>rådgivning baserad på en </a:t>
            </a:r>
            <a:r>
              <a:rPr lang="sv-SE" b="1" i="1" dirty="0"/>
              <a:t>opartisk och personlig analys</a:t>
            </a:r>
            <a:endParaRPr lang="sv-SE" dirty="0"/>
          </a:p>
          <a:p>
            <a:pPr marL="285750" indent="-285750">
              <a:buFont typeface="Arial" panose="020B0604020202020204" pitchFamily="34" charset="0"/>
              <a:buChar char="•"/>
            </a:pPr>
            <a:r>
              <a:rPr lang="sv-SE" dirty="0"/>
              <a:t>distribution av </a:t>
            </a:r>
            <a:r>
              <a:rPr lang="sv-SE" b="1" i="1" dirty="0"/>
              <a:t>avgiftsbestämda pensionsförsäkringar</a:t>
            </a:r>
            <a:r>
              <a:rPr lang="sv-SE" dirty="0"/>
              <a:t> och </a:t>
            </a:r>
          </a:p>
          <a:p>
            <a:pPr marL="285750" indent="-285750">
              <a:buFont typeface="Arial" panose="020B0604020202020204" pitchFamily="34" charset="0"/>
              <a:buChar char="•"/>
            </a:pPr>
            <a:r>
              <a:rPr lang="sv-SE" dirty="0"/>
              <a:t>distribution av </a:t>
            </a:r>
            <a:r>
              <a:rPr lang="sv-SE" b="1" i="1" dirty="0"/>
              <a:t>försäkringsbaserade investeringsprodukter </a:t>
            </a:r>
          </a:p>
          <a:p>
            <a:endParaRPr lang="sv-SE" dirty="0"/>
          </a:p>
        </p:txBody>
      </p:sp>
      <p:sp>
        <p:nvSpPr>
          <p:cNvPr id="4" name="Date Placeholder 3">
            <a:extLst>
              <a:ext uri="{FF2B5EF4-FFF2-40B4-BE49-F238E27FC236}">
                <a16:creationId xmlns:a16="http://schemas.microsoft.com/office/drawing/2014/main" id="{2C4445C8-5A0B-4287-BB4F-8DCF494071D1}"/>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EE90AF03-CF8D-4511-8071-A2AB703967A7}"/>
              </a:ext>
            </a:extLst>
          </p:cNvPr>
          <p:cNvSpPr>
            <a:spLocks noGrp="1"/>
          </p:cNvSpPr>
          <p:nvPr>
            <p:ph type="sldNum" sz="quarter" idx="17"/>
          </p:nvPr>
        </p:nvSpPr>
        <p:spPr/>
        <p:txBody>
          <a:bodyPr/>
          <a:lstStyle/>
          <a:p>
            <a:fld id="{68468C2E-472A-43C3-926E-5A5CF00B7762}" type="slidenum">
              <a:rPr lang="sv-SE" smtClean="0"/>
              <a:pPr/>
              <a:t>60</a:t>
            </a:fld>
            <a:endParaRPr lang="sv-SE" dirty="0"/>
          </a:p>
        </p:txBody>
      </p:sp>
      <p:sp>
        <p:nvSpPr>
          <p:cNvPr id="6" name="Title 5">
            <a:extLst>
              <a:ext uri="{FF2B5EF4-FFF2-40B4-BE49-F238E27FC236}">
                <a16:creationId xmlns:a16="http://schemas.microsoft.com/office/drawing/2014/main" id="{688A463C-1AD8-4212-9AB3-1448CFBE9EDA}"/>
              </a:ext>
            </a:extLst>
          </p:cNvPr>
          <p:cNvSpPr>
            <a:spLocks noGrp="1"/>
          </p:cNvSpPr>
          <p:nvPr>
            <p:ph type="title"/>
          </p:nvPr>
        </p:nvSpPr>
        <p:spPr>
          <a:xfrm>
            <a:off x="946957" y="365678"/>
            <a:ext cx="9612399" cy="561661"/>
          </a:xfrm>
        </p:spPr>
        <p:txBody>
          <a:bodyPr>
            <a:normAutofit/>
          </a:bodyPr>
          <a:lstStyle/>
          <a:p>
            <a:r>
              <a:rPr lang="sv-SE" dirty="0"/>
              <a:t>Särskilda regler om ersättning från tredje part</a:t>
            </a:r>
          </a:p>
        </p:txBody>
      </p:sp>
      <p:pic>
        <p:nvPicPr>
          <p:cNvPr id="7" name="irc_mi" descr="Bildresultat för försäkringsförmedlare">
            <a:hlinkClick r:id="rId2"/>
            <a:extLst>
              <a:ext uri="{FF2B5EF4-FFF2-40B4-BE49-F238E27FC236}">
                <a16:creationId xmlns:a16="http://schemas.microsoft.com/office/drawing/2014/main" id="{3AF88CC1-6E30-4491-BF41-54077B0BE03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7630090" y="1753985"/>
            <a:ext cx="4390114" cy="4457931"/>
          </a:xfrm>
          <a:prstGeom prst="rect">
            <a:avLst/>
          </a:prstGeom>
          <a:noFill/>
          <a:ln>
            <a:noFill/>
          </a:ln>
        </p:spPr>
      </p:pic>
    </p:spTree>
    <p:extLst>
      <p:ext uri="{BB962C8B-B14F-4D97-AF65-F5344CB8AC3E}">
        <p14:creationId xmlns:p14="http://schemas.microsoft.com/office/powerpoint/2010/main" val="39077690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E49693DD-7779-4FD1-B03E-0FE38C974CBE}"/>
              </a:ext>
            </a:extLst>
          </p:cNvPr>
          <p:cNvPicPr>
            <a:picLocks noGrp="1" noChangeAspect="1"/>
          </p:cNvPicPr>
          <p:nvPr>
            <p:ph type="pic" sz="quarter" idx="13"/>
          </p:nvPr>
        </p:nvPicPr>
        <p:blipFill>
          <a:blip r:embed="rId2"/>
          <a:srcRect l="29823" r="29823"/>
          <a:stretch>
            <a:fillRect/>
          </a:stretch>
        </p:blipFill>
        <p:spPr/>
      </p:pic>
      <p:sp>
        <p:nvSpPr>
          <p:cNvPr id="3" name="Date Placeholder 2">
            <a:extLst>
              <a:ext uri="{FF2B5EF4-FFF2-40B4-BE49-F238E27FC236}">
                <a16:creationId xmlns:a16="http://schemas.microsoft.com/office/drawing/2014/main" id="{4BF50DC0-A7A5-4796-8B00-34AEED08C3B0}"/>
              </a:ext>
            </a:extLst>
          </p:cNvPr>
          <p:cNvSpPr>
            <a:spLocks noGrp="1"/>
          </p:cNvSpPr>
          <p:nvPr>
            <p:ph type="dt" sz="half" idx="19"/>
          </p:nvPr>
        </p:nvSpPr>
        <p:spPr/>
        <p:txBody>
          <a:bodyPr/>
          <a:lstStyle/>
          <a:p>
            <a:r>
              <a:rPr lang="sv-SE" dirty="0"/>
              <a:t>19 februari 2024</a:t>
            </a:r>
          </a:p>
        </p:txBody>
      </p:sp>
      <p:sp>
        <p:nvSpPr>
          <p:cNvPr id="4" name="Slide Number Placeholder 3">
            <a:extLst>
              <a:ext uri="{FF2B5EF4-FFF2-40B4-BE49-F238E27FC236}">
                <a16:creationId xmlns:a16="http://schemas.microsoft.com/office/drawing/2014/main" id="{A8848FD7-DDA1-47ED-886C-A7DCDDD34080}"/>
              </a:ext>
            </a:extLst>
          </p:cNvPr>
          <p:cNvSpPr>
            <a:spLocks noGrp="1"/>
          </p:cNvSpPr>
          <p:nvPr>
            <p:ph type="sldNum" sz="quarter" idx="21"/>
          </p:nvPr>
        </p:nvSpPr>
        <p:spPr/>
        <p:txBody>
          <a:bodyPr/>
          <a:lstStyle/>
          <a:p>
            <a:fld id="{68468C2E-472A-43C3-926E-5A5CF00B7762}" type="slidenum">
              <a:rPr lang="sv-SE" smtClean="0"/>
              <a:pPr/>
              <a:t>61</a:t>
            </a:fld>
            <a:endParaRPr lang="sv-SE" dirty="0"/>
          </a:p>
        </p:txBody>
      </p:sp>
      <p:sp>
        <p:nvSpPr>
          <p:cNvPr id="5" name="Title 4">
            <a:extLst>
              <a:ext uri="{FF2B5EF4-FFF2-40B4-BE49-F238E27FC236}">
                <a16:creationId xmlns:a16="http://schemas.microsoft.com/office/drawing/2014/main" id="{78D3AE1C-2925-4929-9BA3-567C76654182}"/>
              </a:ext>
            </a:extLst>
          </p:cNvPr>
          <p:cNvSpPr>
            <a:spLocks noGrp="1"/>
          </p:cNvSpPr>
          <p:nvPr>
            <p:ph type="title"/>
          </p:nvPr>
        </p:nvSpPr>
        <p:spPr/>
        <p:txBody>
          <a:bodyPr>
            <a:normAutofit fontScale="90000"/>
          </a:bodyPr>
          <a:lstStyle/>
          <a:p>
            <a:r>
              <a:rPr lang="sv-SE" dirty="0"/>
              <a:t>Ersättning till egna anställda - Ersättningssystem</a:t>
            </a:r>
          </a:p>
        </p:txBody>
      </p:sp>
      <p:sp>
        <p:nvSpPr>
          <p:cNvPr id="7" name="Text Placeholder 6">
            <a:extLst>
              <a:ext uri="{FF2B5EF4-FFF2-40B4-BE49-F238E27FC236}">
                <a16:creationId xmlns:a16="http://schemas.microsoft.com/office/drawing/2014/main" id="{A995FF80-D59D-4AB6-9B27-11BFE85F179D}"/>
              </a:ext>
            </a:extLst>
          </p:cNvPr>
          <p:cNvSpPr>
            <a:spLocks noGrp="1"/>
          </p:cNvSpPr>
          <p:nvPr>
            <p:ph type="body" sz="quarter" idx="18"/>
          </p:nvPr>
        </p:nvSpPr>
        <p:spPr/>
        <p:txBody>
          <a:bodyPr/>
          <a:lstStyle/>
          <a:p>
            <a:pPr>
              <a:buFont typeface="Arial" panose="020B0604020202020204" pitchFamily="34" charset="0"/>
              <a:buChar char="•"/>
            </a:pPr>
            <a:r>
              <a:rPr lang="sv-SE" dirty="0"/>
              <a:t>Ersättningssystemet ska vara uppbyggt på ett sätt som </a:t>
            </a:r>
            <a:r>
              <a:rPr lang="sv-SE" b="1" dirty="0"/>
              <a:t>inte motverkar försäkringsdistributörens förmåga att uppfylla sina skyldigheter </a:t>
            </a:r>
            <a:r>
              <a:rPr lang="sv-SE" dirty="0"/>
              <a:t>enligt 4 kap 1 § LFD.</a:t>
            </a:r>
          </a:p>
          <a:p>
            <a:pPr>
              <a:buFont typeface="Arial" panose="020B0604020202020204" pitchFamily="34" charset="0"/>
              <a:buChar char="•"/>
            </a:pPr>
            <a:r>
              <a:rPr lang="sv-SE" dirty="0"/>
              <a:t>En försäkringsdistributör som betalar rörlig ersättning ska se till att det finns </a:t>
            </a:r>
            <a:r>
              <a:rPr lang="sv-SE" b="1" dirty="0"/>
              <a:t>en balans mellan fast och rörlig ersättning, </a:t>
            </a:r>
            <a:r>
              <a:rPr lang="sv-SE" dirty="0"/>
              <a:t>så att ersättningsstrukturen inte främjar distributörens intressen framför kundens intressen.</a:t>
            </a:r>
          </a:p>
          <a:p>
            <a:endParaRPr lang="sv-SE" dirty="0"/>
          </a:p>
        </p:txBody>
      </p:sp>
    </p:spTree>
    <p:extLst>
      <p:ext uri="{BB962C8B-B14F-4D97-AF65-F5344CB8AC3E}">
        <p14:creationId xmlns:p14="http://schemas.microsoft.com/office/powerpoint/2010/main" val="13503741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6BB5E6C-4DA4-452F-8C0F-8B7227E50485}"/>
              </a:ext>
            </a:extLst>
          </p:cNvPr>
          <p:cNvPicPr>
            <a:picLocks noGrp="1" noChangeAspect="1"/>
          </p:cNvPicPr>
          <p:nvPr>
            <p:ph type="pic" sz="quarter" idx="13"/>
          </p:nvPr>
        </p:nvPicPr>
        <p:blipFill>
          <a:blip r:embed="rId2"/>
          <a:srcRect l="29823" r="29823"/>
          <a:stretch>
            <a:fillRect/>
          </a:stretch>
        </p:blipFill>
        <p:spPr/>
      </p:pic>
      <p:sp>
        <p:nvSpPr>
          <p:cNvPr id="3" name="Date Placeholder 2">
            <a:extLst>
              <a:ext uri="{FF2B5EF4-FFF2-40B4-BE49-F238E27FC236}">
                <a16:creationId xmlns:a16="http://schemas.microsoft.com/office/drawing/2014/main" id="{8293DE79-F4DD-42C3-907C-5AC65E3971E8}"/>
              </a:ext>
            </a:extLst>
          </p:cNvPr>
          <p:cNvSpPr>
            <a:spLocks noGrp="1"/>
          </p:cNvSpPr>
          <p:nvPr>
            <p:ph type="dt" sz="half" idx="19"/>
          </p:nvPr>
        </p:nvSpPr>
        <p:spPr/>
        <p:txBody>
          <a:bodyPr/>
          <a:lstStyle/>
          <a:p>
            <a:r>
              <a:rPr lang="sv-SE" dirty="0"/>
              <a:t>19 februari 2024</a:t>
            </a:r>
          </a:p>
        </p:txBody>
      </p:sp>
      <p:sp>
        <p:nvSpPr>
          <p:cNvPr id="4" name="Slide Number Placeholder 3">
            <a:extLst>
              <a:ext uri="{FF2B5EF4-FFF2-40B4-BE49-F238E27FC236}">
                <a16:creationId xmlns:a16="http://schemas.microsoft.com/office/drawing/2014/main" id="{AF59B306-37EE-4941-9BC7-D23EADF4CBB6}"/>
              </a:ext>
            </a:extLst>
          </p:cNvPr>
          <p:cNvSpPr>
            <a:spLocks noGrp="1"/>
          </p:cNvSpPr>
          <p:nvPr>
            <p:ph type="sldNum" sz="quarter" idx="21"/>
          </p:nvPr>
        </p:nvSpPr>
        <p:spPr/>
        <p:txBody>
          <a:bodyPr/>
          <a:lstStyle/>
          <a:p>
            <a:fld id="{68468C2E-472A-43C3-926E-5A5CF00B7762}" type="slidenum">
              <a:rPr lang="sv-SE" smtClean="0"/>
              <a:pPr/>
              <a:t>62</a:t>
            </a:fld>
            <a:endParaRPr lang="sv-SE" dirty="0"/>
          </a:p>
        </p:txBody>
      </p:sp>
      <p:sp>
        <p:nvSpPr>
          <p:cNvPr id="5" name="Title 4">
            <a:extLst>
              <a:ext uri="{FF2B5EF4-FFF2-40B4-BE49-F238E27FC236}">
                <a16:creationId xmlns:a16="http://schemas.microsoft.com/office/drawing/2014/main" id="{44E4B9F0-27F1-4D61-8524-FF71C917EC26}"/>
              </a:ext>
            </a:extLst>
          </p:cNvPr>
          <p:cNvSpPr>
            <a:spLocks noGrp="1"/>
          </p:cNvSpPr>
          <p:nvPr>
            <p:ph type="title"/>
          </p:nvPr>
        </p:nvSpPr>
        <p:spPr>
          <a:xfrm>
            <a:off x="1208315" y="301550"/>
            <a:ext cx="5543550" cy="714893"/>
          </a:xfrm>
        </p:spPr>
        <p:txBody>
          <a:bodyPr>
            <a:normAutofit fontScale="90000"/>
          </a:bodyPr>
          <a:lstStyle/>
          <a:p>
            <a:r>
              <a:rPr lang="sv-SE" dirty="0" err="1"/>
              <a:t>Retail</a:t>
            </a:r>
            <a:r>
              <a:rPr lang="sv-SE" dirty="0"/>
              <a:t> Investment </a:t>
            </a:r>
            <a:r>
              <a:rPr lang="sv-SE" dirty="0" err="1"/>
              <a:t>Strategy</a:t>
            </a:r>
            <a:r>
              <a:rPr lang="sv-SE" dirty="0"/>
              <a:t> - RIS</a:t>
            </a:r>
            <a:br>
              <a:rPr lang="sv-SE" dirty="0"/>
            </a:br>
            <a:r>
              <a:rPr lang="sv-SE" b="0" dirty="0"/>
              <a:t>Provisionsförbud i hela EU?</a:t>
            </a:r>
          </a:p>
        </p:txBody>
      </p:sp>
      <p:sp>
        <p:nvSpPr>
          <p:cNvPr id="7" name="Text Placeholder 6">
            <a:extLst>
              <a:ext uri="{FF2B5EF4-FFF2-40B4-BE49-F238E27FC236}">
                <a16:creationId xmlns:a16="http://schemas.microsoft.com/office/drawing/2014/main" id="{14EDD9F6-C1FB-4681-865F-09D3A00F1190}"/>
              </a:ext>
            </a:extLst>
          </p:cNvPr>
          <p:cNvSpPr>
            <a:spLocks noGrp="1"/>
          </p:cNvSpPr>
          <p:nvPr>
            <p:ph type="body" sz="quarter" idx="18"/>
          </p:nvPr>
        </p:nvSpPr>
        <p:spPr>
          <a:xfrm>
            <a:off x="285751" y="1345177"/>
            <a:ext cx="7388678" cy="5323114"/>
          </a:xfrm>
        </p:spPr>
        <p:txBody>
          <a:bodyPr/>
          <a:lstStyle/>
          <a:p>
            <a:pPr marL="0" indent="0">
              <a:buNone/>
            </a:pPr>
            <a:r>
              <a:rPr lang="sv-SE" b="1" dirty="0" err="1"/>
              <a:t>Retail</a:t>
            </a:r>
            <a:r>
              <a:rPr lang="sv-SE" b="1" dirty="0"/>
              <a:t> Investment </a:t>
            </a:r>
            <a:r>
              <a:rPr lang="sv-SE" b="1" dirty="0" err="1"/>
              <a:t>Strategy</a:t>
            </a:r>
            <a:r>
              <a:rPr lang="sv-SE" dirty="0"/>
              <a:t> (</a:t>
            </a:r>
            <a:r>
              <a:rPr lang="sv-SE" b="1" dirty="0"/>
              <a:t>RIS</a:t>
            </a:r>
            <a:r>
              <a:rPr lang="sv-SE" dirty="0"/>
              <a:t>) = EU-kommissionens förslag till ny privatinvesteringsstrategi </a:t>
            </a:r>
          </a:p>
          <a:p>
            <a:pPr marL="0" indent="0">
              <a:buNone/>
            </a:pPr>
            <a:r>
              <a:rPr lang="sv-SE" b="1" dirty="0"/>
              <a:t>EU-kommissionen</a:t>
            </a:r>
            <a:r>
              <a:rPr lang="sv-SE" dirty="0"/>
              <a:t>:</a:t>
            </a:r>
          </a:p>
          <a:p>
            <a:pPr lvl="1">
              <a:buFont typeface="Arial" panose="020B0604020202020204" pitchFamily="34" charset="0"/>
              <a:buChar char="•"/>
            </a:pPr>
            <a:r>
              <a:rPr lang="sv-SE" dirty="0"/>
              <a:t>För närvarande föreslås inte ett rent provisionsförbud </a:t>
            </a:r>
            <a:r>
              <a:rPr lang="sv-SE" b="1" i="1" dirty="0"/>
              <a:t>men</a:t>
            </a:r>
            <a:r>
              <a:rPr lang="sv-SE" dirty="0"/>
              <a:t> </a:t>
            </a:r>
          </a:p>
          <a:p>
            <a:pPr lvl="1">
              <a:buFont typeface="Arial" panose="020B0604020202020204" pitchFamily="34" charset="0"/>
              <a:buChar char="•"/>
            </a:pPr>
            <a:r>
              <a:rPr lang="sv-SE" dirty="0"/>
              <a:t>ett förbud mot att ta ut provision på </a:t>
            </a:r>
            <a:r>
              <a:rPr lang="sv-SE" dirty="0" err="1"/>
              <a:t>kundordrar</a:t>
            </a:r>
            <a:r>
              <a:rPr lang="sv-SE" dirty="0"/>
              <a:t> som inte föregåtts av någon rådgivning (</a:t>
            </a:r>
            <a:r>
              <a:rPr lang="sv-SE" i="1" dirty="0" err="1"/>
              <a:t>execution</a:t>
            </a:r>
            <a:r>
              <a:rPr lang="sv-SE" i="1" dirty="0"/>
              <a:t> </a:t>
            </a:r>
            <a:r>
              <a:rPr lang="sv-SE" i="1" dirty="0" err="1"/>
              <a:t>only</a:t>
            </a:r>
            <a:r>
              <a:rPr lang="sv-SE" dirty="0"/>
              <a:t>) </a:t>
            </a:r>
            <a:r>
              <a:rPr lang="sv-SE" b="1" i="1" dirty="0"/>
              <a:t>och</a:t>
            </a:r>
            <a:r>
              <a:rPr lang="sv-SE" dirty="0"/>
              <a:t> </a:t>
            </a:r>
          </a:p>
          <a:p>
            <a:pPr lvl="1">
              <a:buFont typeface="Arial" panose="020B0604020202020204" pitchFamily="34" charset="0"/>
              <a:buChar char="•"/>
            </a:pPr>
            <a:r>
              <a:rPr lang="sv-SE" dirty="0"/>
              <a:t>ett mer standardiserat sätt att presentera information om investeringsprodukter och tjänster till icke-professionella investerare </a:t>
            </a:r>
          </a:p>
          <a:p>
            <a:pPr>
              <a:buFont typeface="Arial" panose="020B0604020202020204" pitchFamily="34" charset="0"/>
              <a:buChar char="•"/>
            </a:pPr>
            <a:r>
              <a:rPr lang="sv-SE" b="1" dirty="0"/>
              <a:t>Insurance </a:t>
            </a:r>
            <a:r>
              <a:rPr lang="sv-SE" b="1" dirty="0" err="1"/>
              <a:t>Europe</a:t>
            </a:r>
            <a:r>
              <a:rPr lang="sv-SE" b="1" dirty="0"/>
              <a:t>:</a:t>
            </a:r>
          </a:p>
          <a:p>
            <a:pPr lvl="1">
              <a:buFont typeface="Arial" panose="020B0604020202020204" pitchFamily="34" charset="0"/>
              <a:buChar char="•"/>
            </a:pPr>
            <a:r>
              <a:rPr lang="sv-SE" dirty="0"/>
              <a:t>Förslagen riskerar leda till för mycket information till investerare och till ett provisionsförbud i praktiken </a:t>
            </a:r>
          </a:p>
          <a:p>
            <a:pPr>
              <a:buFont typeface="Arial" panose="020B0604020202020204" pitchFamily="34" charset="0"/>
              <a:buChar char="•"/>
            </a:pPr>
            <a:r>
              <a:rPr lang="sv-SE" b="1" dirty="0"/>
              <a:t>Finansinspektionen:</a:t>
            </a:r>
          </a:p>
          <a:p>
            <a:pPr lvl="1">
              <a:buFont typeface="Arial" panose="020B0604020202020204" pitchFamily="34" charset="0"/>
              <a:buChar char="•"/>
            </a:pPr>
            <a:r>
              <a:rPr lang="sv-SE" dirty="0"/>
              <a:t>Det finns behov av en statlig utredning för att undersöka om det är lämpligt med ett provisionsförbud på svensk sparmarknad</a:t>
            </a:r>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30461452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BF51A29-C7CB-4E6B-9458-554E45FC709B}"/>
              </a:ext>
            </a:extLst>
          </p:cNvPr>
          <p:cNvPicPr>
            <a:picLocks noGrp="1" noChangeAspect="1"/>
          </p:cNvPicPr>
          <p:nvPr>
            <p:ph type="pic" sz="quarter" idx="21"/>
          </p:nvPr>
        </p:nvPicPr>
        <p:blipFill>
          <a:blip r:embed="rId2"/>
          <a:srcRect t="7796" b="7796"/>
          <a:stretch>
            <a:fillRect/>
          </a:stretch>
        </p:blipFill>
        <p:spPr>
          <a:prstGeom prst="rect">
            <a:avLst/>
          </a:prstGeom>
        </p:spPr>
      </p:pic>
      <p:sp>
        <p:nvSpPr>
          <p:cNvPr id="3" name="Title 2">
            <a:extLst>
              <a:ext uri="{FF2B5EF4-FFF2-40B4-BE49-F238E27FC236}">
                <a16:creationId xmlns:a16="http://schemas.microsoft.com/office/drawing/2014/main" id="{4BBDDDA3-29C6-46C6-909C-94DF11681D56}"/>
              </a:ext>
            </a:extLst>
          </p:cNvPr>
          <p:cNvSpPr>
            <a:spLocks noGrp="1"/>
          </p:cNvSpPr>
          <p:nvPr>
            <p:ph type="ctrTitle"/>
          </p:nvPr>
        </p:nvSpPr>
        <p:spPr>
          <a:xfrm>
            <a:off x="1631950" y="5374570"/>
            <a:ext cx="8928100" cy="4176712"/>
          </a:xfrm>
        </p:spPr>
        <p:txBody>
          <a:bodyPr/>
          <a:lstStyle/>
          <a:p>
            <a:r>
              <a:rPr lang="sv-SE" sz="3200" dirty="0">
                <a:solidFill>
                  <a:schemeClr val="bg1"/>
                </a:solidFill>
              </a:rPr>
              <a:t>XIII. SÄRSKILDA REGLER VID OPARTISK OCH PERSONLIG ANALYS</a:t>
            </a:r>
          </a:p>
        </p:txBody>
      </p:sp>
      <p:sp>
        <p:nvSpPr>
          <p:cNvPr id="4" name="Subtitle 3">
            <a:extLst>
              <a:ext uri="{FF2B5EF4-FFF2-40B4-BE49-F238E27FC236}">
                <a16:creationId xmlns:a16="http://schemas.microsoft.com/office/drawing/2014/main" id="{ABA9EFD7-5F04-40CE-80D9-4D07389F7F32}"/>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0905729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87DCED-57B1-4E63-AC06-8A9230A2A937}"/>
              </a:ext>
            </a:extLst>
          </p:cNvPr>
          <p:cNvSpPr>
            <a:spLocks noGrp="1"/>
          </p:cNvSpPr>
          <p:nvPr>
            <p:ph sz="quarter" idx="13"/>
          </p:nvPr>
        </p:nvSpPr>
        <p:spPr>
          <a:xfrm>
            <a:off x="1631950" y="1665287"/>
            <a:ext cx="8928100" cy="4891163"/>
          </a:xfrm>
        </p:spPr>
        <p:txBody>
          <a:bodyPr/>
          <a:lstStyle/>
          <a:p>
            <a:pPr>
              <a:buFont typeface="Arial" panose="020B0604020202020204" pitchFamily="34" charset="0"/>
              <a:buChar char="•"/>
            </a:pPr>
            <a:r>
              <a:rPr lang="sv-SE" dirty="0"/>
              <a:t>Rådgivningen </a:t>
            </a:r>
            <a:r>
              <a:rPr lang="sv-SE" b="1" i="1" dirty="0"/>
              <a:t>ska</a:t>
            </a:r>
            <a:r>
              <a:rPr lang="sv-SE" dirty="0"/>
              <a:t> </a:t>
            </a:r>
            <a:r>
              <a:rPr lang="sv-SE" sz="1400" dirty="0"/>
              <a:t>(4 kap 2 § LFD) </a:t>
            </a:r>
            <a:r>
              <a:rPr lang="sv-SE" dirty="0"/>
              <a:t>lämnas efter en analys av </a:t>
            </a:r>
          </a:p>
          <a:p>
            <a:pPr lvl="1"/>
            <a:r>
              <a:rPr lang="sv-SE" b="1" dirty="0"/>
              <a:t>Ett tillräckligt stort antal </a:t>
            </a:r>
            <a:r>
              <a:rPr lang="sv-SE" dirty="0"/>
              <a:t>försäkringsavtal på marknaden</a:t>
            </a:r>
          </a:p>
          <a:p>
            <a:pPr lvl="1"/>
            <a:r>
              <a:rPr lang="sv-SE" dirty="0"/>
              <a:t>vilka ska vara tillräckligt diversifierade med avseende på typ och produktleverantörer för att </a:t>
            </a:r>
            <a:r>
              <a:rPr lang="sv-SE" b="1" dirty="0"/>
              <a:t>säkerställa att kundens mål kan tillgodoses</a:t>
            </a:r>
            <a:r>
              <a:rPr lang="sv-SE" dirty="0"/>
              <a:t>.</a:t>
            </a:r>
          </a:p>
          <a:p>
            <a:pPr>
              <a:buFont typeface="Arial" panose="020B0604020202020204" pitchFamily="34" charset="0"/>
              <a:buChar char="•"/>
            </a:pPr>
            <a:r>
              <a:rPr lang="sv-SE" dirty="0"/>
              <a:t>Analysen </a:t>
            </a:r>
            <a:r>
              <a:rPr lang="sv-SE" b="1" i="1" dirty="0"/>
              <a:t>får inte </a:t>
            </a:r>
            <a:r>
              <a:rPr lang="sv-SE" dirty="0"/>
              <a:t>omfatta försäkringsprodukter som helt eller delvis utvecklats av </a:t>
            </a:r>
          </a:p>
          <a:p>
            <a:pPr lvl="1"/>
            <a:r>
              <a:rPr lang="sv-SE" dirty="0"/>
              <a:t>försäkringsförmedlaren själv, </a:t>
            </a:r>
          </a:p>
          <a:p>
            <a:pPr lvl="1"/>
            <a:r>
              <a:rPr lang="sv-SE" dirty="0"/>
              <a:t>av företag som försäkringsförmedlaren har nära förbindelser med eller </a:t>
            </a:r>
          </a:p>
          <a:p>
            <a:pPr lvl="1"/>
            <a:r>
              <a:rPr lang="sv-SE" dirty="0"/>
              <a:t>av andra företag som förmedlaren har ett sådant rättsligt eller ekonomiskt förhållande till att det finns risk för att rådgivningen inte grundar sig på en opartisk och personlig analys.</a:t>
            </a:r>
          </a:p>
          <a:p>
            <a:pPr>
              <a:buFont typeface="Arial" panose="020B0604020202020204" pitchFamily="34" charset="0"/>
              <a:buChar char="•"/>
            </a:pPr>
            <a:r>
              <a:rPr lang="sv-SE" dirty="0"/>
              <a:t>Förmedlaren </a:t>
            </a:r>
            <a:r>
              <a:rPr lang="sv-SE" b="1" i="1" dirty="0"/>
              <a:t>får inte </a:t>
            </a:r>
            <a:r>
              <a:rPr lang="sv-SE" sz="1400" dirty="0"/>
              <a:t>(4 kap 3 § LFD) </a:t>
            </a:r>
            <a:r>
              <a:rPr lang="sv-SE" i="1" dirty="0"/>
              <a:t>ta emot och behålla </a:t>
            </a:r>
            <a:r>
              <a:rPr lang="sv-SE" dirty="0"/>
              <a:t>ersättning i samband med distributionen från annan än kunden</a:t>
            </a:r>
          </a:p>
          <a:p>
            <a:pPr>
              <a:buFont typeface="Arial" panose="020B0604020202020204" pitchFamily="34" charset="0"/>
              <a:buChar char="•"/>
            </a:pPr>
            <a:r>
              <a:rPr lang="sv-SE" dirty="0"/>
              <a:t>Om grunden för rådgivningen är en opartisk och personlig analys ska information om det lämnas i god tid innan försäkringsavtal ingås (5 kap 6 § LFD)</a:t>
            </a:r>
          </a:p>
          <a:p>
            <a:pPr>
              <a:buFont typeface="Arial" panose="020B0604020202020204" pitchFamily="34" charset="0"/>
              <a:buChar char="•"/>
            </a:pPr>
            <a:r>
              <a:rPr lang="sv-SE" dirty="0"/>
              <a:t>LFD kompletteras av omfattande och detaljerade regler i 9 kap FFFS 2018:10</a:t>
            </a:r>
          </a:p>
          <a:p>
            <a:endParaRPr lang="sv-SE" dirty="0"/>
          </a:p>
        </p:txBody>
      </p:sp>
      <p:sp>
        <p:nvSpPr>
          <p:cNvPr id="4" name="Date Placeholder 3">
            <a:extLst>
              <a:ext uri="{FF2B5EF4-FFF2-40B4-BE49-F238E27FC236}">
                <a16:creationId xmlns:a16="http://schemas.microsoft.com/office/drawing/2014/main" id="{B830828E-2A3E-4DD4-8F04-3CD14ADDC0FC}"/>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9BC44CB4-0E7A-4BB5-ADBB-97A6A0A1F298}"/>
              </a:ext>
            </a:extLst>
          </p:cNvPr>
          <p:cNvSpPr>
            <a:spLocks noGrp="1"/>
          </p:cNvSpPr>
          <p:nvPr>
            <p:ph type="sldNum" sz="quarter" idx="17"/>
          </p:nvPr>
        </p:nvSpPr>
        <p:spPr/>
        <p:txBody>
          <a:bodyPr/>
          <a:lstStyle/>
          <a:p>
            <a:fld id="{68468C2E-472A-43C3-926E-5A5CF00B7762}" type="slidenum">
              <a:rPr lang="sv-SE" smtClean="0"/>
              <a:pPr/>
              <a:t>64</a:t>
            </a:fld>
            <a:endParaRPr lang="sv-SE" dirty="0"/>
          </a:p>
        </p:txBody>
      </p:sp>
      <p:sp>
        <p:nvSpPr>
          <p:cNvPr id="6" name="Title 5">
            <a:extLst>
              <a:ext uri="{FF2B5EF4-FFF2-40B4-BE49-F238E27FC236}">
                <a16:creationId xmlns:a16="http://schemas.microsoft.com/office/drawing/2014/main" id="{27E9F5D5-B679-49BA-918E-B6555AC1BFAA}"/>
              </a:ext>
            </a:extLst>
          </p:cNvPr>
          <p:cNvSpPr>
            <a:spLocks noGrp="1"/>
          </p:cNvSpPr>
          <p:nvPr>
            <p:ph type="title"/>
          </p:nvPr>
        </p:nvSpPr>
        <p:spPr>
          <a:xfrm>
            <a:off x="773083" y="576425"/>
            <a:ext cx="10648603" cy="714893"/>
          </a:xfrm>
        </p:spPr>
        <p:txBody>
          <a:bodyPr>
            <a:noAutofit/>
          </a:bodyPr>
          <a:lstStyle/>
          <a:p>
            <a:r>
              <a:rPr lang="sv-SE" dirty="0"/>
              <a:t>Särskilda regler om en försäkringsförmedlare </a:t>
            </a:r>
            <a:r>
              <a:rPr lang="sv-SE" i="1" dirty="0">
                <a:solidFill>
                  <a:srgbClr val="C00000"/>
                </a:solidFill>
              </a:rPr>
              <a:t>påstår</a:t>
            </a:r>
            <a:r>
              <a:rPr lang="sv-SE" dirty="0"/>
              <a:t> att rådgivningen är grundad på en </a:t>
            </a:r>
            <a:r>
              <a:rPr lang="sv-SE" i="1" dirty="0">
                <a:solidFill>
                  <a:srgbClr val="C00000"/>
                </a:solidFill>
              </a:rPr>
              <a:t>opartisk och personlig analys</a:t>
            </a:r>
          </a:p>
        </p:txBody>
      </p:sp>
    </p:spTree>
    <p:extLst>
      <p:ext uri="{BB962C8B-B14F-4D97-AF65-F5344CB8AC3E}">
        <p14:creationId xmlns:p14="http://schemas.microsoft.com/office/powerpoint/2010/main" val="2259513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a:extLst>
              <a:ext uri="{FF2B5EF4-FFF2-40B4-BE49-F238E27FC236}">
                <a16:creationId xmlns:a16="http://schemas.microsoft.com/office/drawing/2014/main" id="{1BCE0049-C804-48B8-A54A-6E82728C818C}"/>
              </a:ext>
            </a:extLst>
          </p:cNvPr>
          <p:cNvPicPr>
            <a:picLocks noGrp="1" noChangeAspect="1"/>
          </p:cNvPicPr>
          <p:nvPr>
            <p:ph type="pic" sz="quarter" idx="21"/>
          </p:nvPr>
        </p:nvPicPr>
        <p:blipFill>
          <a:blip r:embed="rId2"/>
          <a:srcRect t="7796" b="7796"/>
          <a:stretch>
            <a:fillRect/>
          </a:stretch>
        </p:blipFill>
        <p:spPr>
          <a:prstGeom prst="rect">
            <a:avLst/>
          </a:prstGeom>
        </p:spPr>
      </p:pic>
      <p:sp>
        <p:nvSpPr>
          <p:cNvPr id="3" name="Title 2">
            <a:extLst>
              <a:ext uri="{FF2B5EF4-FFF2-40B4-BE49-F238E27FC236}">
                <a16:creationId xmlns:a16="http://schemas.microsoft.com/office/drawing/2014/main" id="{744E9CFB-4A82-4D6F-8F51-ACA99ED06CA6}"/>
              </a:ext>
            </a:extLst>
          </p:cNvPr>
          <p:cNvSpPr>
            <a:spLocks noGrp="1"/>
          </p:cNvSpPr>
          <p:nvPr>
            <p:ph type="ctrTitle"/>
          </p:nvPr>
        </p:nvSpPr>
        <p:spPr>
          <a:xfrm>
            <a:off x="1533979" y="5284335"/>
            <a:ext cx="8928100" cy="4176712"/>
          </a:xfrm>
        </p:spPr>
        <p:txBody>
          <a:bodyPr/>
          <a:lstStyle/>
          <a:p>
            <a:r>
              <a:rPr lang="sv-SE" sz="3200" dirty="0">
                <a:solidFill>
                  <a:schemeClr val="bg1"/>
                </a:solidFill>
              </a:rPr>
              <a:t>XIV. SÄRSKILDA REGLER VID INVESTERINGSRÅDGIVNING</a:t>
            </a:r>
          </a:p>
        </p:txBody>
      </p:sp>
      <p:sp>
        <p:nvSpPr>
          <p:cNvPr id="4" name="Subtitle 3">
            <a:extLst>
              <a:ext uri="{FF2B5EF4-FFF2-40B4-BE49-F238E27FC236}">
                <a16:creationId xmlns:a16="http://schemas.microsoft.com/office/drawing/2014/main" id="{7249CBC4-4889-4383-AB66-C1C218E33ACF}"/>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1528669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E2D4D4-E822-4130-B760-DFE860297D4A}"/>
              </a:ext>
            </a:extLst>
          </p:cNvPr>
          <p:cNvSpPr>
            <a:spLocks noGrp="1"/>
          </p:cNvSpPr>
          <p:nvPr>
            <p:ph type="body" sz="quarter" idx="14"/>
          </p:nvPr>
        </p:nvSpPr>
        <p:spPr/>
        <p:txBody>
          <a:bodyPr/>
          <a:lstStyle/>
          <a:p>
            <a:endParaRPr lang="sv-SE"/>
          </a:p>
        </p:txBody>
      </p:sp>
      <p:sp>
        <p:nvSpPr>
          <p:cNvPr id="3" name="Content Placeholder 2">
            <a:extLst>
              <a:ext uri="{FF2B5EF4-FFF2-40B4-BE49-F238E27FC236}">
                <a16:creationId xmlns:a16="http://schemas.microsoft.com/office/drawing/2014/main" id="{F6CC9E88-2A2B-4E27-87EB-1B8328342D3A}"/>
              </a:ext>
            </a:extLst>
          </p:cNvPr>
          <p:cNvSpPr>
            <a:spLocks noGrp="1"/>
          </p:cNvSpPr>
          <p:nvPr>
            <p:ph sz="quarter" idx="13"/>
          </p:nvPr>
        </p:nvSpPr>
        <p:spPr/>
        <p:txBody>
          <a:bodyPr/>
          <a:lstStyle/>
          <a:p>
            <a:pPr>
              <a:buFont typeface="Arial" panose="020B0604020202020204" pitchFamily="34" charset="0"/>
              <a:buChar char="•"/>
            </a:pPr>
            <a:r>
              <a:rPr lang="sv-SE" b="1" i="1" dirty="0">
                <a:solidFill>
                  <a:srgbClr val="C00000"/>
                </a:solidFill>
              </a:rPr>
              <a:t>Investeringsrådgivning</a:t>
            </a:r>
            <a:r>
              <a:rPr lang="sv-SE" dirty="0"/>
              <a:t>: tillhandahållande av </a:t>
            </a:r>
            <a:r>
              <a:rPr lang="sv-SE" b="1" i="1" dirty="0"/>
              <a:t>personliga rekommendationer </a:t>
            </a:r>
            <a:r>
              <a:rPr lang="sv-SE" dirty="0"/>
              <a:t>till en kund i fråga om en eller flera transaktioner som avser </a:t>
            </a:r>
            <a:r>
              <a:rPr lang="sv-SE" b="1" i="1" dirty="0"/>
              <a:t>finansiella instrument</a:t>
            </a:r>
          </a:p>
          <a:p>
            <a:pPr>
              <a:buFont typeface="Arial" panose="020B0604020202020204" pitchFamily="34" charset="0"/>
              <a:buChar char="•"/>
            </a:pPr>
            <a:r>
              <a:rPr lang="sv-SE" b="1" i="1" dirty="0">
                <a:solidFill>
                  <a:srgbClr val="C00000"/>
                </a:solidFill>
              </a:rPr>
              <a:t>Personlig rekommendation</a:t>
            </a:r>
            <a:r>
              <a:rPr lang="sv-SE" b="1" i="1" dirty="0"/>
              <a:t>: </a:t>
            </a:r>
            <a:r>
              <a:rPr lang="sv-SE" dirty="0"/>
              <a:t>en rekommendation till en person att köpa, sälja, teckna sig för, byta, behålla eller garantera ett speciellt </a:t>
            </a:r>
            <a:r>
              <a:rPr lang="sv-SE" b="1" i="1" dirty="0"/>
              <a:t>finansiellt instrument </a:t>
            </a:r>
            <a:r>
              <a:rPr lang="sv-SE" dirty="0"/>
              <a:t>eller att utnyttja eller inte utnyttja en sådan rätt, och som presenteras som lämplig för personen ifråga eller är baserad på en bedömning av den berörda personens omständigheter </a:t>
            </a:r>
            <a:r>
              <a:rPr lang="sv-SE" sz="1400" dirty="0"/>
              <a:t>(art. 9 2014/65/EG)</a:t>
            </a:r>
            <a:endParaRPr lang="sv-SE" dirty="0"/>
          </a:p>
          <a:p>
            <a:pPr>
              <a:buFont typeface="Arial" panose="020B0604020202020204" pitchFamily="34" charset="0"/>
              <a:buChar char="•"/>
            </a:pPr>
            <a:r>
              <a:rPr lang="sv-SE" b="1" i="1" dirty="0">
                <a:solidFill>
                  <a:srgbClr val="C00000"/>
                </a:solidFill>
              </a:rPr>
              <a:t>Finansiella instrument</a:t>
            </a:r>
            <a:r>
              <a:rPr lang="sv-SE" dirty="0"/>
              <a:t>: överlåtbara värdepapper, penningmarknadsinstrument, andelar i företag för kollektiva investeringar, finansiella derivatinstrument och utsläppsrätter</a:t>
            </a:r>
          </a:p>
        </p:txBody>
      </p:sp>
      <p:sp>
        <p:nvSpPr>
          <p:cNvPr id="4" name="Date Placeholder 3">
            <a:extLst>
              <a:ext uri="{FF2B5EF4-FFF2-40B4-BE49-F238E27FC236}">
                <a16:creationId xmlns:a16="http://schemas.microsoft.com/office/drawing/2014/main" id="{E5AC04E1-3B2C-4B31-AFE9-6669C09801CE}"/>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2632365F-9D30-482A-8BDD-74609410CEC3}"/>
              </a:ext>
            </a:extLst>
          </p:cNvPr>
          <p:cNvSpPr>
            <a:spLocks noGrp="1"/>
          </p:cNvSpPr>
          <p:nvPr>
            <p:ph type="sldNum" sz="quarter" idx="17"/>
          </p:nvPr>
        </p:nvSpPr>
        <p:spPr/>
        <p:txBody>
          <a:bodyPr/>
          <a:lstStyle/>
          <a:p>
            <a:fld id="{68468C2E-472A-43C3-926E-5A5CF00B7762}" type="slidenum">
              <a:rPr lang="sv-SE" smtClean="0"/>
              <a:pPr/>
              <a:t>66</a:t>
            </a:fld>
            <a:endParaRPr lang="sv-SE" dirty="0"/>
          </a:p>
        </p:txBody>
      </p:sp>
      <p:sp>
        <p:nvSpPr>
          <p:cNvPr id="6" name="Title 5">
            <a:extLst>
              <a:ext uri="{FF2B5EF4-FFF2-40B4-BE49-F238E27FC236}">
                <a16:creationId xmlns:a16="http://schemas.microsoft.com/office/drawing/2014/main" id="{3FE95ECA-395C-4D90-8F86-3010F9CF0272}"/>
              </a:ext>
            </a:extLst>
          </p:cNvPr>
          <p:cNvSpPr>
            <a:spLocks noGrp="1"/>
          </p:cNvSpPr>
          <p:nvPr>
            <p:ph type="title"/>
          </p:nvPr>
        </p:nvSpPr>
        <p:spPr/>
        <p:txBody>
          <a:bodyPr>
            <a:normAutofit fontScale="90000"/>
          </a:bodyPr>
          <a:lstStyle/>
          <a:p>
            <a:br>
              <a:rPr lang="sv-SE" dirty="0"/>
            </a:br>
            <a:br>
              <a:rPr lang="sv-SE" dirty="0"/>
            </a:br>
            <a:br>
              <a:rPr lang="sv-SE" dirty="0"/>
            </a:br>
            <a:r>
              <a:rPr lang="sv-SE" dirty="0"/>
              <a:t>Investeringsrådgivning </a:t>
            </a:r>
          </a:p>
        </p:txBody>
      </p:sp>
    </p:spTree>
    <p:extLst>
      <p:ext uri="{BB962C8B-B14F-4D97-AF65-F5344CB8AC3E}">
        <p14:creationId xmlns:p14="http://schemas.microsoft.com/office/powerpoint/2010/main" val="37532684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180A8A-76E8-4EF7-BC9F-AB863A8C1B7C}"/>
              </a:ext>
            </a:extLst>
          </p:cNvPr>
          <p:cNvSpPr>
            <a:spLocks noGrp="1"/>
          </p:cNvSpPr>
          <p:nvPr>
            <p:ph type="body" sz="quarter" idx="14"/>
          </p:nvPr>
        </p:nvSpPr>
        <p:spPr/>
        <p:txBody>
          <a:bodyPr/>
          <a:lstStyle/>
          <a:p>
            <a:endParaRPr lang="sv-SE"/>
          </a:p>
        </p:txBody>
      </p:sp>
      <p:sp>
        <p:nvSpPr>
          <p:cNvPr id="3" name="Content Placeholder 2">
            <a:extLst>
              <a:ext uri="{FF2B5EF4-FFF2-40B4-BE49-F238E27FC236}">
                <a16:creationId xmlns:a16="http://schemas.microsoft.com/office/drawing/2014/main" id="{0D49A70F-3690-4A75-A5EA-49F699BF06DC}"/>
              </a:ext>
            </a:extLst>
          </p:cNvPr>
          <p:cNvSpPr>
            <a:spLocks noGrp="1"/>
          </p:cNvSpPr>
          <p:nvPr>
            <p:ph sz="quarter" idx="13"/>
          </p:nvPr>
        </p:nvSpPr>
        <p:spPr/>
        <p:txBody>
          <a:bodyPr/>
          <a:lstStyle/>
          <a:p>
            <a:pPr>
              <a:buFont typeface="Arial" panose="020B0604020202020204" pitchFamily="34" charset="0"/>
              <a:buChar char="•"/>
            </a:pPr>
            <a:r>
              <a:rPr lang="sv-SE" b="1" dirty="0"/>
              <a:t>Försäkringsföretag</a:t>
            </a:r>
            <a:r>
              <a:rPr lang="sv-SE" dirty="0"/>
              <a:t> och f</a:t>
            </a:r>
            <a:r>
              <a:rPr lang="sv-SE" b="1" dirty="0"/>
              <a:t>örsäkringsförmedlare</a:t>
            </a:r>
            <a:r>
              <a:rPr lang="sv-SE" dirty="0"/>
              <a:t> får bedriva investeringsrådgivning </a:t>
            </a:r>
            <a:r>
              <a:rPr lang="sv-SE" b="1" i="1" dirty="0"/>
              <a:t>med </a:t>
            </a:r>
            <a:r>
              <a:rPr lang="sv-SE" dirty="0"/>
              <a:t>anknytning till försäkring utan särskilt tillstånd</a:t>
            </a:r>
          </a:p>
          <a:p>
            <a:pPr>
              <a:buFont typeface="Arial" panose="020B0604020202020204" pitchFamily="34" charset="0"/>
              <a:buChar char="•"/>
            </a:pPr>
            <a:r>
              <a:rPr lang="sv-SE" dirty="0"/>
              <a:t>Ett </a:t>
            </a:r>
            <a:r>
              <a:rPr lang="sv-SE" b="1" dirty="0"/>
              <a:t>värdepappersinstitut</a:t>
            </a:r>
            <a:r>
              <a:rPr lang="sv-SE" dirty="0"/>
              <a:t>, som </a:t>
            </a:r>
            <a:r>
              <a:rPr lang="sv-SE" b="1" i="1" dirty="0"/>
              <a:t>inte</a:t>
            </a:r>
            <a:r>
              <a:rPr lang="sv-SE" dirty="0"/>
              <a:t> har tillstånd till försäkringsförmedling, </a:t>
            </a:r>
          </a:p>
          <a:p>
            <a:pPr marL="555500" lvl="1" indent="-285750"/>
            <a:r>
              <a:rPr lang="sv-SE" b="1" i="1" dirty="0"/>
              <a:t>får inte </a:t>
            </a:r>
            <a:r>
              <a:rPr lang="sv-SE" dirty="0"/>
              <a:t>bedriva investeringsrådgivning </a:t>
            </a:r>
            <a:r>
              <a:rPr lang="sv-SE" b="1" i="1" dirty="0"/>
              <a:t>med</a:t>
            </a:r>
            <a:r>
              <a:rPr lang="sv-SE" dirty="0"/>
              <a:t> anknytning till försäkring </a:t>
            </a:r>
            <a:r>
              <a:rPr lang="sv-SE" b="1" i="1" dirty="0"/>
              <a:t>i samband med </a:t>
            </a:r>
            <a:r>
              <a:rPr lang="sv-SE" dirty="0"/>
              <a:t>ingående av försäkringsavtal </a:t>
            </a:r>
            <a:r>
              <a:rPr lang="sv-SE" sz="1200" dirty="0"/>
              <a:t>(NJA 2019:638 ”Mattssonmålet”)</a:t>
            </a:r>
          </a:p>
          <a:p>
            <a:pPr marL="555500" lvl="1" indent="-285750"/>
            <a:r>
              <a:rPr lang="sv-SE" b="1" i="1" dirty="0"/>
              <a:t>får</a:t>
            </a:r>
            <a:r>
              <a:rPr lang="sv-SE" dirty="0"/>
              <a:t> bedriva investeringsrådgivning vid </a:t>
            </a:r>
            <a:r>
              <a:rPr lang="sv-SE" b="1" i="1" dirty="0"/>
              <a:t>omplacering</a:t>
            </a:r>
            <a:r>
              <a:rPr lang="sv-SE" dirty="0"/>
              <a:t> av kapital inom en försäkring, dvs. investeringsrådgivning </a:t>
            </a:r>
            <a:r>
              <a:rPr lang="sv-SE" b="1" i="1" dirty="0"/>
              <a:t>med</a:t>
            </a:r>
            <a:r>
              <a:rPr lang="sv-SE" dirty="0"/>
              <a:t> anknytning till försäkring men </a:t>
            </a:r>
            <a:r>
              <a:rPr lang="sv-SE" b="1" i="1" dirty="0"/>
              <a:t>utan samband med </a:t>
            </a:r>
            <a:r>
              <a:rPr lang="sv-SE" dirty="0"/>
              <a:t>ingående av försäkringsavtal </a:t>
            </a:r>
            <a:r>
              <a:rPr lang="sv-SE" sz="1200" dirty="0"/>
              <a:t>(prop. 2017/18:216 s. 161)</a:t>
            </a:r>
          </a:p>
          <a:p>
            <a:endParaRPr lang="sv-SE" dirty="0"/>
          </a:p>
        </p:txBody>
      </p:sp>
      <p:sp>
        <p:nvSpPr>
          <p:cNvPr id="4" name="Date Placeholder 3">
            <a:extLst>
              <a:ext uri="{FF2B5EF4-FFF2-40B4-BE49-F238E27FC236}">
                <a16:creationId xmlns:a16="http://schemas.microsoft.com/office/drawing/2014/main" id="{5FA80963-6FAF-461C-B673-5FD771E9E46D}"/>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472DD026-F13B-4FA5-82B7-0D38F8B7DF47}"/>
              </a:ext>
            </a:extLst>
          </p:cNvPr>
          <p:cNvSpPr>
            <a:spLocks noGrp="1"/>
          </p:cNvSpPr>
          <p:nvPr>
            <p:ph type="sldNum" sz="quarter" idx="17"/>
          </p:nvPr>
        </p:nvSpPr>
        <p:spPr/>
        <p:txBody>
          <a:bodyPr/>
          <a:lstStyle/>
          <a:p>
            <a:fld id="{68468C2E-472A-43C3-926E-5A5CF00B7762}" type="slidenum">
              <a:rPr lang="sv-SE" smtClean="0"/>
              <a:pPr/>
              <a:t>67</a:t>
            </a:fld>
            <a:endParaRPr lang="sv-SE" dirty="0"/>
          </a:p>
        </p:txBody>
      </p:sp>
      <p:sp>
        <p:nvSpPr>
          <p:cNvPr id="6" name="Title 5">
            <a:extLst>
              <a:ext uri="{FF2B5EF4-FFF2-40B4-BE49-F238E27FC236}">
                <a16:creationId xmlns:a16="http://schemas.microsoft.com/office/drawing/2014/main" id="{F0729D66-30E6-4D7E-AE4E-320EACF5B821}"/>
              </a:ext>
            </a:extLst>
          </p:cNvPr>
          <p:cNvSpPr>
            <a:spLocks noGrp="1"/>
          </p:cNvSpPr>
          <p:nvPr>
            <p:ph type="title"/>
          </p:nvPr>
        </p:nvSpPr>
        <p:spPr/>
        <p:txBody>
          <a:bodyPr>
            <a:normAutofit fontScale="90000"/>
          </a:bodyPr>
          <a:lstStyle/>
          <a:p>
            <a:r>
              <a:rPr lang="sv-SE" dirty="0"/>
              <a:t>Särskilda regler vid investeringsrådgivning </a:t>
            </a:r>
            <a:br>
              <a:rPr lang="sv-SE" dirty="0"/>
            </a:br>
            <a:r>
              <a:rPr lang="sv-SE" i="1" dirty="0">
                <a:solidFill>
                  <a:srgbClr val="FF0000"/>
                </a:solidFill>
              </a:rPr>
              <a:t>inom</a:t>
            </a:r>
            <a:r>
              <a:rPr lang="sv-SE" dirty="0"/>
              <a:t> ramen för en försäkring</a:t>
            </a:r>
          </a:p>
        </p:txBody>
      </p:sp>
    </p:spTree>
    <p:extLst>
      <p:ext uri="{BB962C8B-B14F-4D97-AF65-F5344CB8AC3E}">
        <p14:creationId xmlns:p14="http://schemas.microsoft.com/office/powerpoint/2010/main" val="4096971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EE4D9F-56CE-4A2D-90C7-D10A3C2A6D8C}"/>
              </a:ext>
            </a:extLst>
          </p:cNvPr>
          <p:cNvSpPr>
            <a:spLocks noGrp="1"/>
          </p:cNvSpPr>
          <p:nvPr>
            <p:ph type="body" sz="quarter" idx="14"/>
          </p:nvPr>
        </p:nvSpPr>
        <p:spPr/>
        <p:txBody>
          <a:bodyPr/>
          <a:lstStyle/>
          <a:p>
            <a:endParaRPr lang="sv-SE"/>
          </a:p>
        </p:txBody>
      </p:sp>
      <p:sp>
        <p:nvSpPr>
          <p:cNvPr id="3" name="Content Placeholder 2">
            <a:extLst>
              <a:ext uri="{FF2B5EF4-FFF2-40B4-BE49-F238E27FC236}">
                <a16:creationId xmlns:a16="http://schemas.microsoft.com/office/drawing/2014/main" id="{0DBD3F7B-CFF9-4CA7-AAFB-B44521B53FF4}"/>
              </a:ext>
            </a:extLst>
          </p:cNvPr>
          <p:cNvSpPr>
            <a:spLocks noGrp="1"/>
          </p:cNvSpPr>
          <p:nvPr>
            <p:ph sz="quarter" idx="13"/>
          </p:nvPr>
        </p:nvSpPr>
        <p:spPr>
          <a:xfrm>
            <a:off x="1631950" y="2349500"/>
            <a:ext cx="9315912" cy="3527425"/>
          </a:xfrm>
        </p:spPr>
        <p:txBody>
          <a:bodyPr/>
          <a:lstStyle/>
          <a:p>
            <a:pPr>
              <a:buFont typeface="Arial" panose="020B0604020202020204" pitchFamily="34" charset="0"/>
              <a:buChar char="•"/>
            </a:pPr>
            <a:r>
              <a:rPr lang="sv-SE" dirty="0"/>
              <a:t>För att bedriva investeringsrådgivning </a:t>
            </a:r>
            <a:r>
              <a:rPr lang="sv-SE" b="1" i="1" dirty="0"/>
              <a:t>utan</a:t>
            </a:r>
            <a:r>
              <a:rPr lang="sv-SE" dirty="0"/>
              <a:t> anknytning till försäkring krävs tillstånd från FI enligt LVM för att driva värdepappersrörelse = </a:t>
            </a:r>
            <a:r>
              <a:rPr lang="sv-SE" b="1" dirty="0"/>
              <a:t>värdepappersinstitut</a:t>
            </a:r>
            <a:endParaRPr lang="sv-SE" dirty="0"/>
          </a:p>
          <a:p>
            <a:pPr>
              <a:buFont typeface="Arial" panose="020B0604020202020204" pitchFamily="34" charset="0"/>
              <a:buChar char="•"/>
            </a:pPr>
            <a:r>
              <a:rPr lang="sv-SE" dirty="0"/>
              <a:t>Ett </a:t>
            </a:r>
            <a:r>
              <a:rPr lang="sv-SE" b="1" dirty="0"/>
              <a:t>försäkringsföretag</a:t>
            </a:r>
            <a:r>
              <a:rPr lang="sv-SE" dirty="0"/>
              <a:t> får endast bedriva investeringsrådgivning </a:t>
            </a:r>
            <a:r>
              <a:rPr lang="sv-SE" b="1" i="1" dirty="0"/>
              <a:t>utan</a:t>
            </a:r>
            <a:r>
              <a:rPr lang="sv-SE" dirty="0"/>
              <a:t> anknytning till försäkring om</a:t>
            </a:r>
          </a:p>
          <a:p>
            <a:pPr lvl="1">
              <a:buFont typeface="Arial" panose="020B0604020202020204" pitchFamily="34" charset="0"/>
              <a:buChar char="•"/>
            </a:pPr>
            <a:r>
              <a:rPr lang="sv-SE" dirty="0"/>
              <a:t>investeringsrådgivningen avser </a:t>
            </a:r>
            <a:r>
              <a:rPr lang="sv-SE" b="1" dirty="0"/>
              <a:t>fondandelar</a:t>
            </a:r>
            <a:r>
              <a:rPr lang="sv-SE" dirty="0"/>
              <a:t> eller</a:t>
            </a:r>
          </a:p>
          <a:p>
            <a:pPr lvl="1">
              <a:buFont typeface="Arial" panose="020B0604020202020204" pitchFamily="34" charset="0"/>
              <a:buChar char="•"/>
            </a:pPr>
            <a:r>
              <a:rPr lang="sv-SE" dirty="0"/>
              <a:t>om FI godkänner ett </a:t>
            </a:r>
            <a:r>
              <a:rPr lang="sv-SE" b="1" dirty="0"/>
              <a:t>undantag från förbudet mot försäkringsfrämmande verksamhet </a:t>
            </a:r>
            <a:r>
              <a:rPr lang="sv-SE" dirty="0"/>
              <a:t>(4 kap 4 § FRL , se prop. 2017/18:216 s. 167)</a:t>
            </a:r>
          </a:p>
          <a:p>
            <a:pPr>
              <a:buFont typeface="Arial" panose="020B0604020202020204" pitchFamily="34" charset="0"/>
              <a:buChar char="•"/>
            </a:pPr>
            <a:r>
              <a:rPr lang="sv-SE" dirty="0"/>
              <a:t>En </a:t>
            </a:r>
            <a:r>
              <a:rPr lang="sv-SE" b="1" dirty="0"/>
              <a:t>försäkringsförmedlare</a:t>
            </a:r>
            <a:r>
              <a:rPr lang="sv-SE" dirty="0"/>
              <a:t> får endast bedriva investeringsrådgivning </a:t>
            </a:r>
            <a:r>
              <a:rPr lang="sv-SE" b="1" i="1" dirty="0"/>
              <a:t>utan</a:t>
            </a:r>
            <a:r>
              <a:rPr lang="sv-SE" dirty="0"/>
              <a:t> anknytning till försäkring efter tillstånd från FI enligt LVM för att driva värdepappersrörelse som värdepappersinstitut</a:t>
            </a:r>
          </a:p>
        </p:txBody>
      </p:sp>
      <p:sp>
        <p:nvSpPr>
          <p:cNvPr id="4" name="Date Placeholder 3">
            <a:extLst>
              <a:ext uri="{FF2B5EF4-FFF2-40B4-BE49-F238E27FC236}">
                <a16:creationId xmlns:a16="http://schemas.microsoft.com/office/drawing/2014/main" id="{942A4366-D7D3-453D-8650-854B64B67373}"/>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FD8D33A9-D84B-4373-9FCF-632527FF9BCD}"/>
              </a:ext>
            </a:extLst>
          </p:cNvPr>
          <p:cNvSpPr>
            <a:spLocks noGrp="1"/>
          </p:cNvSpPr>
          <p:nvPr>
            <p:ph type="sldNum" sz="quarter" idx="17"/>
          </p:nvPr>
        </p:nvSpPr>
        <p:spPr/>
        <p:txBody>
          <a:bodyPr/>
          <a:lstStyle/>
          <a:p>
            <a:fld id="{68468C2E-472A-43C3-926E-5A5CF00B7762}" type="slidenum">
              <a:rPr lang="sv-SE" smtClean="0"/>
              <a:pPr/>
              <a:t>68</a:t>
            </a:fld>
            <a:endParaRPr lang="sv-SE" dirty="0"/>
          </a:p>
        </p:txBody>
      </p:sp>
      <p:sp>
        <p:nvSpPr>
          <p:cNvPr id="6" name="Title 5">
            <a:extLst>
              <a:ext uri="{FF2B5EF4-FFF2-40B4-BE49-F238E27FC236}">
                <a16:creationId xmlns:a16="http://schemas.microsoft.com/office/drawing/2014/main" id="{6C2A811D-2197-4EE0-88C8-129708C64E4E}"/>
              </a:ext>
            </a:extLst>
          </p:cNvPr>
          <p:cNvSpPr>
            <a:spLocks noGrp="1"/>
          </p:cNvSpPr>
          <p:nvPr>
            <p:ph type="title"/>
          </p:nvPr>
        </p:nvSpPr>
        <p:spPr/>
        <p:txBody>
          <a:bodyPr>
            <a:normAutofit fontScale="90000"/>
          </a:bodyPr>
          <a:lstStyle/>
          <a:p>
            <a:r>
              <a:rPr lang="sv-SE" dirty="0"/>
              <a:t>Särskilda regler vid investeringsrådgivning </a:t>
            </a:r>
            <a:br>
              <a:rPr lang="sv-SE" dirty="0"/>
            </a:br>
            <a:r>
              <a:rPr lang="sv-SE" i="1" dirty="0">
                <a:solidFill>
                  <a:srgbClr val="FF0000"/>
                </a:solidFill>
              </a:rPr>
              <a:t>utanför</a:t>
            </a:r>
            <a:r>
              <a:rPr lang="sv-SE" dirty="0"/>
              <a:t> ramen för en försäkring</a:t>
            </a:r>
          </a:p>
        </p:txBody>
      </p:sp>
    </p:spTree>
    <p:extLst>
      <p:ext uri="{BB962C8B-B14F-4D97-AF65-F5344CB8AC3E}">
        <p14:creationId xmlns:p14="http://schemas.microsoft.com/office/powerpoint/2010/main" val="42436412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a:extLst>
              <a:ext uri="{FF2B5EF4-FFF2-40B4-BE49-F238E27FC236}">
                <a16:creationId xmlns:a16="http://schemas.microsoft.com/office/drawing/2014/main" id="{81206F6A-E871-4811-B2C0-6F7B513C7725}"/>
              </a:ext>
            </a:extLst>
          </p:cNvPr>
          <p:cNvPicPr>
            <a:picLocks noGrp="1" noChangeAspect="1"/>
          </p:cNvPicPr>
          <p:nvPr>
            <p:ph type="pic" sz="quarter" idx="21"/>
          </p:nvPr>
        </p:nvPicPr>
        <p:blipFill>
          <a:blip r:embed="rId2"/>
          <a:srcRect t="7796" b="7796"/>
          <a:stretch>
            <a:fillRect/>
          </a:stretch>
        </p:blipFill>
        <p:spPr>
          <a:prstGeom prst="rect">
            <a:avLst/>
          </a:prstGeom>
        </p:spPr>
      </p:pic>
      <p:sp>
        <p:nvSpPr>
          <p:cNvPr id="3" name="Title 2">
            <a:extLst>
              <a:ext uri="{FF2B5EF4-FFF2-40B4-BE49-F238E27FC236}">
                <a16:creationId xmlns:a16="http://schemas.microsoft.com/office/drawing/2014/main" id="{8823F8E9-929D-45B8-B6A9-DBF1D2BF0CED}"/>
              </a:ext>
            </a:extLst>
          </p:cNvPr>
          <p:cNvSpPr>
            <a:spLocks noGrp="1"/>
          </p:cNvSpPr>
          <p:nvPr>
            <p:ph type="ctrTitle"/>
          </p:nvPr>
        </p:nvSpPr>
        <p:spPr>
          <a:xfrm>
            <a:off x="277586" y="5055735"/>
            <a:ext cx="11772900" cy="4176712"/>
          </a:xfrm>
        </p:spPr>
        <p:txBody>
          <a:bodyPr/>
          <a:lstStyle/>
          <a:p>
            <a:r>
              <a:rPr lang="sv-SE" sz="3200" dirty="0">
                <a:solidFill>
                  <a:schemeClr val="bg1"/>
                </a:solidFill>
              </a:rPr>
              <a:t>XV. SÄRSKILDA REGLER FÖR FÖRSÄKRINGSBASERADE INVESTERINGSPRODUKTER</a:t>
            </a:r>
          </a:p>
        </p:txBody>
      </p:sp>
      <p:sp>
        <p:nvSpPr>
          <p:cNvPr id="4" name="Subtitle 3">
            <a:extLst>
              <a:ext uri="{FF2B5EF4-FFF2-40B4-BE49-F238E27FC236}">
                <a16:creationId xmlns:a16="http://schemas.microsoft.com/office/drawing/2014/main" id="{D3522838-D012-403A-8CB2-BF61603CE89C}"/>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31980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E45DD-6E1E-4A98-B49E-2BD0B2CD69D7}"/>
              </a:ext>
            </a:extLst>
          </p:cNvPr>
          <p:cNvSpPr>
            <a:spLocks noGrp="1"/>
          </p:cNvSpPr>
          <p:nvPr>
            <p:ph type="title"/>
          </p:nvPr>
        </p:nvSpPr>
        <p:spPr>
          <a:xfrm>
            <a:off x="1631950" y="448376"/>
            <a:ext cx="8928100" cy="490623"/>
          </a:xfrm>
        </p:spPr>
        <p:txBody>
          <a:bodyPr/>
          <a:lstStyle/>
          <a:p>
            <a:r>
              <a:rPr lang="sv-SE" dirty="0"/>
              <a:t>Försäkringsföretagens premier och betalningar</a:t>
            </a:r>
          </a:p>
        </p:txBody>
      </p:sp>
      <p:sp>
        <p:nvSpPr>
          <p:cNvPr id="4" name="Content Placeholder 3">
            <a:extLst>
              <a:ext uri="{FF2B5EF4-FFF2-40B4-BE49-F238E27FC236}">
                <a16:creationId xmlns:a16="http://schemas.microsoft.com/office/drawing/2014/main" id="{E3E5A3C5-AACB-4362-8C9A-9A21595C55FD}"/>
              </a:ext>
            </a:extLst>
          </p:cNvPr>
          <p:cNvSpPr>
            <a:spLocks noGrp="1"/>
          </p:cNvSpPr>
          <p:nvPr>
            <p:ph sz="quarter" idx="13"/>
          </p:nvPr>
        </p:nvSpPr>
        <p:spPr>
          <a:xfrm>
            <a:off x="1992313" y="1255222"/>
            <a:ext cx="8207375" cy="4909090"/>
          </a:xfrm>
        </p:spPr>
        <p:txBody>
          <a:bodyPr>
            <a:normAutofit fontScale="92500" lnSpcReduction="20000"/>
          </a:bodyPr>
          <a:lstStyle/>
          <a:p>
            <a:pPr marL="0" indent="0">
              <a:buNone/>
            </a:pPr>
            <a:r>
              <a:rPr lang="sv-SE" b="1" dirty="0"/>
              <a:t>Inbetalda premier</a:t>
            </a:r>
          </a:p>
          <a:p>
            <a:r>
              <a:rPr lang="sv-SE" dirty="0"/>
              <a:t>Livförsäkringsföretagen: 		370 miljarder kronor</a:t>
            </a:r>
          </a:p>
          <a:p>
            <a:r>
              <a:rPr lang="sv-SE" dirty="0"/>
              <a:t>Skadeförsäkringsföretagen:		100 miljarder kronor</a:t>
            </a:r>
          </a:p>
          <a:p>
            <a:r>
              <a:rPr lang="sv-SE" u="sng" dirty="0"/>
              <a:t>Totalt       			470 miljarder kronor</a:t>
            </a:r>
          </a:p>
          <a:p>
            <a:pPr marL="0" indent="0">
              <a:buNone/>
            </a:pPr>
            <a:endParaRPr lang="sv-SE" b="1" dirty="0"/>
          </a:p>
          <a:p>
            <a:pPr marL="0" indent="0">
              <a:buNone/>
            </a:pPr>
            <a:r>
              <a:rPr lang="sv-SE" b="1" dirty="0"/>
              <a:t>Utbetalda försäkringsersättningar</a:t>
            </a:r>
          </a:p>
          <a:p>
            <a:r>
              <a:rPr lang="sv-SE" dirty="0"/>
              <a:t>Livförsäkringsföretagen: 		230 miljarder kronor</a:t>
            </a:r>
          </a:p>
          <a:p>
            <a:r>
              <a:rPr lang="sv-SE" dirty="0"/>
              <a:t>Skadeförsäkringsföretagen:		70 miljarder kronor</a:t>
            </a:r>
          </a:p>
          <a:p>
            <a:r>
              <a:rPr lang="sv-SE" u="sng" dirty="0"/>
              <a:t>Totalt       			300 miljarder kronor</a:t>
            </a:r>
          </a:p>
          <a:p>
            <a:pPr marL="0" indent="0">
              <a:buNone/>
            </a:pPr>
            <a:endParaRPr lang="sv-SE" b="1" dirty="0"/>
          </a:p>
          <a:p>
            <a:pPr marL="0" indent="0">
              <a:buNone/>
            </a:pPr>
            <a:r>
              <a:rPr lang="sv-SE" b="1" dirty="0"/>
              <a:t>Antal anställda : </a:t>
            </a:r>
            <a:r>
              <a:rPr lang="sv-SE" dirty="0"/>
              <a:t>22 000</a:t>
            </a:r>
          </a:p>
          <a:p>
            <a:pPr marL="0" indent="0">
              <a:buNone/>
            </a:pPr>
            <a:r>
              <a:rPr lang="sv-SE" dirty="0"/>
              <a:t>Källa: Svensk Försäkring, rullande årsvärden</a:t>
            </a:r>
          </a:p>
        </p:txBody>
      </p:sp>
      <p:sp>
        <p:nvSpPr>
          <p:cNvPr id="5" name="Slide Number Placeholder 4">
            <a:extLst>
              <a:ext uri="{FF2B5EF4-FFF2-40B4-BE49-F238E27FC236}">
                <a16:creationId xmlns:a16="http://schemas.microsoft.com/office/drawing/2014/main" id="{159DD085-3908-40D8-996D-8A83AB95C7D7}"/>
              </a:ext>
            </a:extLst>
          </p:cNvPr>
          <p:cNvSpPr>
            <a:spLocks noGrp="1"/>
          </p:cNvSpPr>
          <p:nvPr>
            <p:ph type="sldNum" sz="quarter" idx="12"/>
          </p:nvPr>
        </p:nvSpPr>
        <p:spPr>
          <a:xfrm>
            <a:off x="4255200" y="6622753"/>
            <a:ext cx="612000" cy="162000"/>
          </a:xfrm>
          <a:prstGeom prst="rect">
            <a:avLst/>
          </a:prstGeom>
        </p:spPr>
        <p:txBody>
          <a:bodyPr vert="horz" lIns="0" tIns="0" rIns="0" bIns="0" rtlCol="0" anchor="ctr"/>
          <a:lstStyle>
            <a:defPPr>
              <a:defRPr lang="sv-SE"/>
            </a:defPPr>
            <a:lvl1pPr marL="0" algn="ct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68C2E-472A-43C3-926E-5A5CF00B7762}" type="slidenum">
              <a:rPr lang="en-GB" smtClean="0"/>
              <a:pPr/>
              <a:t>7</a:t>
            </a:fld>
            <a:endParaRPr lang="sv-SE" noProof="0" dirty="0"/>
          </a:p>
        </p:txBody>
      </p:sp>
      <p:sp>
        <p:nvSpPr>
          <p:cNvPr id="6" name="Date Placeholder 5">
            <a:extLst>
              <a:ext uri="{FF2B5EF4-FFF2-40B4-BE49-F238E27FC236}">
                <a16:creationId xmlns:a16="http://schemas.microsoft.com/office/drawing/2014/main" id="{3E8709CF-5536-41FE-ADCA-D94D32EE4E6E}"/>
              </a:ext>
            </a:extLst>
          </p:cNvPr>
          <p:cNvSpPr>
            <a:spLocks noGrp="1"/>
          </p:cNvSpPr>
          <p:nvPr>
            <p:ph type="dt" sz="half" idx="10"/>
          </p:nvPr>
        </p:nvSpPr>
        <p:spPr>
          <a:xfrm>
            <a:off x="457200" y="6622753"/>
            <a:ext cx="1044000" cy="162000"/>
          </a:xfrm>
          <a:prstGeom prst="rect">
            <a:avLst/>
          </a:prstGeom>
        </p:spPr>
        <p:txBody>
          <a:bodyPr vert="horz" lIns="0" tIns="0" rIns="91440" bIns="0" rtlCol="0" anchor="ctr"/>
          <a:lstStyle>
            <a:defPPr>
              <a:defRPr lang="sv-S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dirty="0"/>
              <a:t>19 februari 2024</a:t>
            </a:r>
          </a:p>
          <a:p>
            <a:endParaRPr lang="sv-SE" noProof="0" dirty="0"/>
          </a:p>
        </p:txBody>
      </p:sp>
    </p:spTree>
    <p:extLst>
      <p:ext uri="{BB962C8B-B14F-4D97-AF65-F5344CB8AC3E}">
        <p14:creationId xmlns:p14="http://schemas.microsoft.com/office/powerpoint/2010/main" val="31496211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082C76-8134-4089-8A61-EF142B4BE019}"/>
              </a:ext>
            </a:extLst>
          </p:cNvPr>
          <p:cNvSpPr>
            <a:spLocks noGrp="1"/>
          </p:cNvSpPr>
          <p:nvPr>
            <p:ph sz="quarter" idx="13"/>
          </p:nvPr>
        </p:nvSpPr>
        <p:spPr>
          <a:xfrm>
            <a:off x="1631950" y="1529542"/>
            <a:ext cx="8928100" cy="4347383"/>
          </a:xfrm>
        </p:spPr>
        <p:txBody>
          <a:bodyPr/>
          <a:lstStyle/>
          <a:p>
            <a:pPr>
              <a:buFont typeface="Arial" panose="020B0604020202020204" pitchFamily="34" charset="0"/>
              <a:buChar char="•"/>
            </a:pPr>
            <a:r>
              <a:rPr lang="sv-SE" b="1" i="1" dirty="0">
                <a:solidFill>
                  <a:srgbClr val="C00000"/>
                </a:solidFill>
              </a:rPr>
              <a:t>Försäkringsbaserad investeringsprodukt</a:t>
            </a:r>
            <a:r>
              <a:rPr lang="sv-SE" dirty="0"/>
              <a:t>: en försäkring med ett förfallo- eller återköpsvärde som helt eller delvis är direkt eller indirekt exponerat mot marknadsvolatilitet </a:t>
            </a:r>
          </a:p>
          <a:p>
            <a:pPr>
              <a:buFont typeface="Arial" panose="020B0604020202020204" pitchFamily="34" charset="0"/>
              <a:buChar char="•"/>
            </a:pPr>
            <a:r>
              <a:rPr lang="sv-SE" dirty="0"/>
              <a:t>De flesta reglerna om försäkringsbaserade investeringsprodukter ska (se 7 kap. 1 §) tillämpas på </a:t>
            </a:r>
            <a:r>
              <a:rPr lang="sv-SE" b="1" i="1" dirty="0">
                <a:solidFill>
                  <a:srgbClr val="C00000"/>
                </a:solidFill>
              </a:rPr>
              <a:t>avgiftsbestämd</a:t>
            </a:r>
            <a:r>
              <a:rPr lang="sv-SE" b="1" dirty="0"/>
              <a:t> </a:t>
            </a:r>
            <a:r>
              <a:rPr lang="sv-SE" dirty="0"/>
              <a:t>pensionsförsäkring (t.ex. fondförsäkring och depåförsäkring) </a:t>
            </a:r>
          </a:p>
          <a:p>
            <a:pPr>
              <a:buFont typeface="Arial" panose="020B0604020202020204" pitchFamily="34" charset="0"/>
              <a:buChar char="•"/>
            </a:pPr>
            <a:r>
              <a:rPr lang="sv-SE" dirty="0"/>
              <a:t>Reglerna om försäkringsbaserade investeringsprodukter ska </a:t>
            </a:r>
            <a:r>
              <a:rPr lang="sv-SE" b="1" dirty="0"/>
              <a:t>inte </a:t>
            </a:r>
            <a:r>
              <a:rPr lang="sv-SE" dirty="0"/>
              <a:t>tillämpas på </a:t>
            </a:r>
            <a:br>
              <a:rPr lang="sv-SE" dirty="0"/>
            </a:br>
            <a:r>
              <a:rPr lang="sv-SE" dirty="0"/>
              <a:t>      a) skadeförsäkring,</a:t>
            </a:r>
            <a:br>
              <a:rPr lang="sv-SE" dirty="0"/>
            </a:br>
            <a:r>
              <a:rPr lang="sv-SE" dirty="0"/>
              <a:t>      b) livförsäkring där ersättning enligt avtalet endast betalas ut vid dödsfall eller vid invaliditet till följd av skada, sjukdom eller funktionsnedsättning, och</a:t>
            </a:r>
            <a:br>
              <a:rPr lang="sv-SE" dirty="0"/>
            </a:br>
            <a:r>
              <a:rPr lang="sv-SE" dirty="0"/>
              <a:t>      c) </a:t>
            </a:r>
            <a:r>
              <a:rPr lang="sv-SE" b="1" i="1" dirty="0">
                <a:solidFill>
                  <a:srgbClr val="C00000"/>
                </a:solidFill>
              </a:rPr>
              <a:t>förmånsbestämd</a:t>
            </a:r>
            <a:r>
              <a:rPr lang="sv-SE" b="1" dirty="0"/>
              <a:t> </a:t>
            </a:r>
            <a:r>
              <a:rPr lang="sv-SE" dirty="0"/>
              <a:t>pensionsförsäkring </a:t>
            </a:r>
          </a:p>
          <a:p>
            <a:pPr>
              <a:buFont typeface="Arial" panose="020B0604020202020204" pitchFamily="34" charset="0"/>
              <a:buChar char="•"/>
            </a:pPr>
            <a:r>
              <a:rPr lang="sv-SE" dirty="0"/>
              <a:t>Strängare regler gäller vid distribution av försäkringsbaserade investeringsprodukter för :</a:t>
            </a:r>
          </a:p>
          <a:p>
            <a:pPr lvl="1"/>
            <a:r>
              <a:rPr lang="sv-SE" dirty="0"/>
              <a:t>Ersättning från tredje part</a:t>
            </a:r>
          </a:p>
          <a:p>
            <a:pPr lvl="1"/>
            <a:r>
              <a:rPr lang="sv-SE" dirty="0"/>
              <a:t>Lämplighetsbedömning vid rådgivning</a:t>
            </a:r>
          </a:p>
          <a:p>
            <a:pPr lvl="1"/>
            <a:r>
              <a:rPr lang="sv-SE" dirty="0"/>
              <a:t>Passandebedömning när rådgivning inte tillhandahålls</a:t>
            </a:r>
          </a:p>
          <a:p>
            <a:endParaRPr lang="sv-SE" dirty="0"/>
          </a:p>
        </p:txBody>
      </p:sp>
      <p:sp>
        <p:nvSpPr>
          <p:cNvPr id="4" name="Date Placeholder 3">
            <a:extLst>
              <a:ext uri="{FF2B5EF4-FFF2-40B4-BE49-F238E27FC236}">
                <a16:creationId xmlns:a16="http://schemas.microsoft.com/office/drawing/2014/main" id="{287FCC76-CE16-41B0-8047-F9F6D6233DF9}"/>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1B677169-AB57-42BF-A571-DAECCFFAD761}"/>
              </a:ext>
            </a:extLst>
          </p:cNvPr>
          <p:cNvSpPr>
            <a:spLocks noGrp="1"/>
          </p:cNvSpPr>
          <p:nvPr>
            <p:ph type="sldNum" sz="quarter" idx="17"/>
          </p:nvPr>
        </p:nvSpPr>
        <p:spPr/>
        <p:txBody>
          <a:bodyPr/>
          <a:lstStyle/>
          <a:p>
            <a:fld id="{68468C2E-472A-43C3-926E-5A5CF00B7762}" type="slidenum">
              <a:rPr lang="sv-SE" smtClean="0"/>
              <a:pPr/>
              <a:t>70</a:t>
            </a:fld>
            <a:endParaRPr lang="sv-SE" dirty="0"/>
          </a:p>
        </p:txBody>
      </p:sp>
      <p:sp>
        <p:nvSpPr>
          <p:cNvPr id="6" name="Title 5">
            <a:extLst>
              <a:ext uri="{FF2B5EF4-FFF2-40B4-BE49-F238E27FC236}">
                <a16:creationId xmlns:a16="http://schemas.microsoft.com/office/drawing/2014/main" id="{4159DBBE-F8C5-4857-9E5B-8D71F9611831}"/>
              </a:ext>
            </a:extLst>
          </p:cNvPr>
          <p:cNvSpPr>
            <a:spLocks noGrp="1"/>
          </p:cNvSpPr>
          <p:nvPr>
            <p:ph type="title"/>
          </p:nvPr>
        </p:nvSpPr>
        <p:spPr>
          <a:xfrm>
            <a:off x="1631950" y="623628"/>
            <a:ext cx="8928100" cy="714893"/>
          </a:xfrm>
        </p:spPr>
        <p:txBody>
          <a:bodyPr>
            <a:normAutofit fontScale="90000"/>
          </a:bodyPr>
          <a:lstStyle/>
          <a:p>
            <a:r>
              <a:rPr lang="sv-SE" dirty="0"/>
              <a:t>Särskilda regler vid distribution av </a:t>
            </a:r>
            <a:br>
              <a:rPr lang="sv-SE" dirty="0"/>
            </a:br>
            <a:r>
              <a:rPr lang="sv-SE" dirty="0"/>
              <a:t>försäkringsbaserade investeringsprodukter</a:t>
            </a:r>
          </a:p>
        </p:txBody>
      </p:sp>
    </p:spTree>
    <p:extLst>
      <p:ext uri="{BB962C8B-B14F-4D97-AF65-F5344CB8AC3E}">
        <p14:creationId xmlns:p14="http://schemas.microsoft.com/office/powerpoint/2010/main" val="39021739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4CB000-7E4F-4469-BF6A-9A54BB6259E9}"/>
              </a:ext>
            </a:extLst>
          </p:cNvPr>
          <p:cNvSpPr>
            <a:spLocks noGrp="1"/>
          </p:cNvSpPr>
          <p:nvPr>
            <p:ph type="body" sz="quarter" idx="14"/>
          </p:nvPr>
        </p:nvSpPr>
        <p:spPr/>
        <p:txBody>
          <a:bodyPr/>
          <a:lstStyle/>
          <a:p>
            <a:r>
              <a:rPr lang="sv-SE" dirty="0"/>
              <a:t>ERSÄTTNING </a:t>
            </a:r>
            <a:r>
              <a:rPr lang="sv-SE" b="1" dirty="0">
                <a:solidFill>
                  <a:srgbClr val="C00000"/>
                </a:solidFill>
              </a:rPr>
              <a:t>FRÅN TREDJE PART</a:t>
            </a:r>
          </a:p>
        </p:txBody>
      </p:sp>
      <p:sp>
        <p:nvSpPr>
          <p:cNvPr id="3" name="Content Placeholder 2">
            <a:extLst>
              <a:ext uri="{FF2B5EF4-FFF2-40B4-BE49-F238E27FC236}">
                <a16:creationId xmlns:a16="http://schemas.microsoft.com/office/drawing/2014/main" id="{A77C374C-124F-43EC-A21A-DD5C974FC9F2}"/>
              </a:ext>
            </a:extLst>
          </p:cNvPr>
          <p:cNvSpPr>
            <a:spLocks noGrp="1"/>
          </p:cNvSpPr>
          <p:nvPr>
            <p:ph sz="quarter" idx="13"/>
          </p:nvPr>
        </p:nvSpPr>
        <p:spPr>
          <a:xfrm>
            <a:off x="241069" y="2349500"/>
            <a:ext cx="11615115" cy="4044950"/>
          </a:xfrm>
        </p:spPr>
        <p:txBody>
          <a:bodyPr/>
          <a:lstStyle/>
          <a:p>
            <a:pPr marL="431025" lvl="1" indent="0">
              <a:buNone/>
            </a:pPr>
            <a:r>
              <a:rPr lang="sv-SE" dirty="0"/>
              <a:t>Ersättning </a:t>
            </a:r>
            <a:r>
              <a:rPr lang="sv-SE" b="1" i="1" dirty="0">
                <a:solidFill>
                  <a:srgbClr val="C00000"/>
                </a:solidFill>
              </a:rPr>
              <a:t>får</a:t>
            </a:r>
            <a:r>
              <a:rPr lang="sv-SE" dirty="0"/>
              <a:t> tas emot från någon annan än kunden bara om ersättningen </a:t>
            </a:r>
          </a:p>
          <a:p>
            <a:pPr lvl="2">
              <a:buFont typeface="Arial" panose="020B0604020202020204" pitchFamily="34" charset="0"/>
              <a:buChar char="•"/>
            </a:pPr>
            <a:r>
              <a:rPr lang="sv-SE" sz="1600" dirty="0"/>
              <a:t>till storleken kan fastställas och jämföras med värdet på tjänsten eller produkten samt att detta dokumenteras (artikel 8 Informations- och uppförandeförordningen 2017/2359 och </a:t>
            </a:r>
            <a:r>
              <a:rPr lang="sv-SE" sz="1600" dirty="0" err="1"/>
              <a:t>Exceed</a:t>
            </a:r>
            <a:r>
              <a:rPr lang="sv-SE" sz="1600" dirty="0"/>
              <a:t> </a:t>
            </a:r>
            <a:r>
              <a:rPr lang="sv-SE" sz="1600" dirty="0" err="1"/>
              <a:t>Capital</a:t>
            </a:r>
            <a:r>
              <a:rPr lang="sv-SE" sz="1600" dirty="0"/>
              <a:t>-beslutet) </a:t>
            </a:r>
          </a:p>
          <a:p>
            <a:pPr lvl="2">
              <a:buFont typeface="Arial" panose="020B0604020202020204" pitchFamily="34" charset="0"/>
              <a:buChar char="•"/>
            </a:pPr>
            <a:r>
              <a:rPr lang="sv-SE" sz="1600" dirty="0"/>
              <a:t>inte har någon negativ inverkan på tjänsten eller produkten, och </a:t>
            </a:r>
          </a:p>
          <a:p>
            <a:pPr lvl="2">
              <a:buFont typeface="Arial" panose="020B0604020202020204" pitchFamily="34" charset="0"/>
              <a:buChar char="•"/>
            </a:pPr>
            <a:r>
              <a:rPr lang="sv-SE" sz="1600" dirty="0"/>
              <a:t>den inte försämrar försäkringsdistributörens förutsättningar att uppfylla sina skyldigheter att agera hederligt, rättvist och professionellt i enlighet med kundens bästa intresse (6 kap 8 § LFD)</a:t>
            </a:r>
            <a:br>
              <a:rPr lang="sv-SE" sz="1600" dirty="0"/>
            </a:br>
            <a:endParaRPr lang="sv-SE" sz="1600" dirty="0"/>
          </a:p>
          <a:p>
            <a:pPr marL="431025" lvl="1" indent="0">
              <a:buNone/>
            </a:pPr>
            <a:r>
              <a:rPr lang="sv-SE" dirty="0"/>
              <a:t>Ersättningen </a:t>
            </a:r>
            <a:r>
              <a:rPr lang="sv-SE" b="1" i="1" dirty="0">
                <a:solidFill>
                  <a:srgbClr val="C00000"/>
                </a:solidFill>
              </a:rPr>
              <a:t>får inte </a:t>
            </a:r>
            <a:r>
              <a:rPr lang="sv-SE" dirty="0"/>
              <a:t>tas emot om den </a:t>
            </a:r>
          </a:p>
          <a:p>
            <a:pPr lvl="2">
              <a:buFont typeface="Arial" panose="020B0604020202020204" pitchFamily="34" charset="0"/>
              <a:buChar char="•"/>
            </a:pPr>
            <a:r>
              <a:rPr lang="sv-SE" sz="1600" dirty="0"/>
              <a:t>skulle kunna uppmuntra distributören att erbjuda eller rekommendera en viss försäkringsprodukt eller tjänst trots att en annan försäkringsprodukt eller tjänst bättre motsvarar kundens behov (artikel 8 Informations- och uppförandeförordningen 2017/2359) eller</a:t>
            </a:r>
          </a:p>
          <a:p>
            <a:pPr lvl="2">
              <a:buFont typeface="Arial" panose="020B0604020202020204" pitchFamily="34" charset="0"/>
              <a:buChar char="•"/>
            </a:pPr>
            <a:r>
              <a:rPr lang="sv-SE" sz="1600" dirty="0"/>
              <a:t>avser tjänster som ännu inte utförts eller baseras på premier som ännu inte betalats (</a:t>
            </a:r>
            <a:r>
              <a:rPr lang="sv-SE" sz="1600" i="1" dirty="0" err="1"/>
              <a:t>up</a:t>
            </a:r>
            <a:r>
              <a:rPr lang="sv-SE" sz="1600" i="1" dirty="0"/>
              <a:t> front-ersättning</a:t>
            </a:r>
            <a:r>
              <a:rPr lang="sv-SE" sz="1600" dirty="0"/>
              <a:t>) (6 kap 9 § 1-2 LFD) eller</a:t>
            </a:r>
          </a:p>
          <a:p>
            <a:pPr lvl="2">
              <a:buFont typeface="Arial" panose="020B0604020202020204" pitchFamily="34" charset="0"/>
              <a:buChar char="•"/>
            </a:pPr>
            <a:r>
              <a:rPr lang="sv-SE" sz="1600" dirty="0"/>
              <a:t>är av en sådan storlek att den står i uppenbart missförhållande till de tjänster som utförs (6 kap 9 § 3 LFD)</a:t>
            </a:r>
          </a:p>
          <a:p>
            <a:pPr marL="0" indent="0">
              <a:buNone/>
            </a:pPr>
            <a:endParaRPr lang="sv-SE" dirty="0"/>
          </a:p>
        </p:txBody>
      </p:sp>
      <p:sp>
        <p:nvSpPr>
          <p:cNvPr id="4" name="Date Placeholder 3">
            <a:extLst>
              <a:ext uri="{FF2B5EF4-FFF2-40B4-BE49-F238E27FC236}">
                <a16:creationId xmlns:a16="http://schemas.microsoft.com/office/drawing/2014/main" id="{8E61B887-BEF3-4BDB-B71E-E2241F76CED3}"/>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A64D9697-67C8-4DD3-AA45-BF4365BE3E5D}"/>
              </a:ext>
            </a:extLst>
          </p:cNvPr>
          <p:cNvSpPr>
            <a:spLocks noGrp="1"/>
          </p:cNvSpPr>
          <p:nvPr>
            <p:ph type="sldNum" sz="quarter" idx="17"/>
          </p:nvPr>
        </p:nvSpPr>
        <p:spPr/>
        <p:txBody>
          <a:bodyPr/>
          <a:lstStyle/>
          <a:p>
            <a:fld id="{68468C2E-472A-43C3-926E-5A5CF00B7762}" type="slidenum">
              <a:rPr lang="sv-SE" smtClean="0"/>
              <a:pPr/>
              <a:t>71</a:t>
            </a:fld>
            <a:endParaRPr lang="sv-SE" dirty="0"/>
          </a:p>
        </p:txBody>
      </p:sp>
      <p:sp>
        <p:nvSpPr>
          <p:cNvPr id="6" name="Title 5">
            <a:extLst>
              <a:ext uri="{FF2B5EF4-FFF2-40B4-BE49-F238E27FC236}">
                <a16:creationId xmlns:a16="http://schemas.microsoft.com/office/drawing/2014/main" id="{5BD8FDC6-A61E-4037-8222-29C91E8418D0}"/>
              </a:ext>
            </a:extLst>
          </p:cNvPr>
          <p:cNvSpPr>
            <a:spLocks noGrp="1"/>
          </p:cNvSpPr>
          <p:nvPr>
            <p:ph type="title"/>
          </p:nvPr>
        </p:nvSpPr>
        <p:spPr/>
        <p:txBody>
          <a:bodyPr>
            <a:normAutofit fontScale="90000"/>
          </a:bodyPr>
          <a:lstStyle/>
          <a:p>
            <a:r>
              <a:rPr lang="sv-SE" dirty="0"/>
              <a:t>Särskilda regler vid distribution av försäkringsbaserade investeringsprodukter - </a:t>
            </a:r>
            <a:r>
              <a:rPr lang="sv-SE" i="1" dirty="0">
                <a:solidFill>
                  <a:srgbClr val="C00000"/>
                </a:solidFill>
              </a:rPr>
              <a:t>ERSÄTTNING</a:t>
            </a:r>
            <a:endParaRPr lang="sv-SE" dirty="0">
              <a:solidFill>
                <a:srgbClr val="C00000"/>
              </a:solidFill>
            </a:endParaRPr>
          </a:p>
        </p:txBody>
      </p:sp>
    </p:spTree>
    <p:extLst>
      <p:ext uri="{BB962C8B-B14F-4D97-AF65-F5344CB8AC3E}">
        <p14:creationId xmlns:p14="http://schemas.microsoft.com/office/powerpoint/2010/main" val="38477056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721D43-A958-47BC-B518-509980558919}"/>
              </a:ext>
            </a:extLst>
          </p:cNvPr>
          <p:cNvSpPr>
            <a:spLocks noGrp="1"/>
          </p:cNvSpPr>
          <p:nvPr>
            <p:ph type="body" sz="quarter" idx="14"/>
          </p:nvPr>
        </p:nvSpPr>
        <p:spPr/>
        <p:txBody>
          <a:bodyPr/>
          <a:lstStyle/>
          <a:p>
            <a:r>
              <a:rPr lang="sv-SE" b="1" dirty="0">
                <a:solidFill>
                  <a:srgbClr val="C00000"/>
                </a:solidFill>
              </a:rPr>
              <a:t>LÄMPLIGHETSBEDÖMNING</a:t>
            </a:r>
          </a:p>
        </p:txBody>
      </p:sp>
      <p:sp>
        <p:nvSpPr>
          <p:cNvPr id="3" name="Content Placeholder 2">
            <a:extLst>
              <a:ext uri="{FF2B5EF4-FFF2-40B4-BE49-F238E27FC236}">
                <a16:creationId xmlns:a16="http://schemas.microsoft.com/office/drawing/2014/main" id="{8076EF34-02D4-4216-83E4-13B5DCA76DD4}"/>
              </a:ext>
            </a:extLst>
          </p:cNvPr>
          <p:cNvSpPr>
            <a:spLocks noGrp="1"/>
          </p:cNvSpPr>
          <p:nvPr>
            <p:ph sz="quarter" idx="13"/>
          </p:nvPr>
        </p:nvSpPr>
        <p:spPr/>
        <p:txBody>
          <a:bodyPr/>
          <a:lstStyle/>
          <a:p>
            <a:pPr marL="0" indent="0">
              <a:buNone/>
            </a:pPr>
            <a:r>
              <a:rPr lang="sv-SE" dirty="0"/>
              <a:t>En försäkringsdistributör ska när den tillhandahåller rådgivning om en försäkringsbaserad investeringsprodukt (6 kap 10 § LFD):</a:t>
            </a:r>
          </a:p>
          <a:p>
            <a:pPr marL="612650" lvl="1" indent="-342900">
              <a:buAutoNum type="arabicParenR"/>
            </a:pPr>
            <a:r>
              <a:rPr lang="sv-SE" dirty="0"/>
              <a:t>inhämta nödvändiga uppgifter från kunden om dennes kunskaper om och erfarenheter av den specifika typen av produkt eller tjänst samt om dennes ekonomiska situation och mål med investeringen, så att distributören kan rekommendera kunden de försäkringsbaserade investeringsprodukter som är lämpliga för denne.</a:t>
            </a:r>
          </a:p>
          <a:p>
            <a:pPr marL="612650" lvl="1" indent="-342900">
              <a:buAutoNum type="arabicParenR"/>
            </a:pPr>
            <a:r>
              <a:rPr lang="sv-SE" dirty="0"/>
              <a:t>De uppgifter om kundens ekonomiska situation och investeringsmål som inhämtas ska kunna ligga till grund för försäkringsdistributörens bedömning av kundens risktolerans och möjlighet att klara av förluster.</a:t>
            </a:r>
          </a:p>
          <a:p>
            <a:pPr marL="612650" lvl="1" indent="-342900">
              <a:buAutoNum type="arabicParenR"/>
            </a:pPr>
            <a:r>
              <a:rPr lang="sv-SE" dirty="0"/>
              <a:t>Om en försäkringsdistributör tillhandahåller rådgivning om en försäkringsbaserad investeringsprodukt tillsammans med investeringsrådgivning enligt 1 kap. 4 c § lagen (2007:528) om värdepappersmarknaden, ska distributören bedöma lämpligheten av överenskommelsen eller paketet som helhet.</a:t>
            </a:r>
          </a:p>
          <a:p>
            <a:endParaRPr lang="sv-SE" dirty="0"/>
          </a:p>
        </p:txBody>
      </p:sp>
      <p:sp>
        <p:nvSpPr>
          <p:cNvPr id="4" name="Date Placeholder 3">
            <a:extLst>
              <a:ext uri="{FF2B5EF4-FFF2-40B4-BE49-F238E27FC236}">
                <a16:creationId xmlns:a16="http://schemas.microsoft.com/office/drawing/2014/main" id="{446F38EA-8BBD-4EBE-8357-E80F3F1068A8}"/>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91E25C51-8D41-4889-8789-2E9948BCC908}"/>
              </a:ext>
            </a:extLst>
          </p:cNvPr>
          <p:cNvSpPr>
            <a:spLocks noGrp="1"/>
          </p:cNvSpPr>
          <p:nvPr>
            <p:ph type="sldNum" sz="quarter" idx="17"/>
          </p:nvPr>
        </p:nvSpPr>
        <p:spPr/>
        <p:txBody>
          <a:bodyPr/>
          <a:lstStyle/>
          <a:p>
            <a:fld id="{68468C2E-472A-43C3-926E-5A5CF00B7762}" type="slidenum">
              <a:rPr lang="sv-SE" smtClean="0"/>
              <a:pPr/>
              <a:t>72</a:t>
            </a:fld>
            <a:endParaRPr lang="sv-SE" dirty="0"/>
          </a:p>
        </p:txBody>
      </p:sp>
      <p:sp>
        <p:nvSpPr>
          <p:cNvPr id="6" name="Title 5">
            <a:extLst>
              <a:ext uri="{FF2B5EF4-FFF2-40B4-BE49-F238E27FC236}">
                <a16:creationId xmlns:a16="http://schemas.microsoft.com/office/drawing/2014/main" id="{D3960E49-F2B6-469C-9D79-61CB60F85140}"/>
              </a:ext>
            </a:extLst>
          </p:cNvPr>
          <p:cNvSpPr>
            <a:spLocks noGrp="1"/>
          </p:cNvSpPr>
          <p:nvPr>
            <p:ph type="title"/>
          </p:nvPr>
        </p:nvSpPr>
        <p:spPr/>
        <p:txBody>
          <a:bodyPr>
            <a:normAutofit fontScale="90000"/>
          </a:bodyPr>
          <a:lstStyle/>
          <a:p>
            <a:r>
              <a:rPr lang="sv-SE" dirty="0"/>
              <a:t>Särskilda regler vid distribution av försäkringsbaserade investeringsprodukter – </a:t>
            </a:r>
            <a:r>
              <a:rPr lang="sv-SE" i="1" dirty="0">
                <a:solidFill>
                  <a:srgbClr val="C00000"/>
                </a:solidFill>
              </a:rPr>
              <a:t>MED RÅDGIVNING</a:t>
            </a:r>
            <a:endParaRPr lang="sv-SE" dirty="0">
              <a:solidFill>
                <a:srgbClr val="C00000"/>
              </a:solidFill>
            </a:endParaRPr>
          </a:p>
        </p:txBody>
      </p:sp>
    </p:spTree>
    <p:extLst>
      <p:ext uri="{BB962C8B-B14F-4D97-AF65-F5344CB8AC3E}">
        <p14:creationId xmlns:p14="http://schemas.microsoft.com/office/powerpoint/2010/main" val="20168221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8E1D9C-1490-494D-82AB-26D7318F413B}"/>
              </a:ext>
            </a:extLst>
          </p:cNvPr>
          <p:cNvSpPr>
            <a:spLocks noGrp="1"/>
          </p:cNvSpPr>
          <p:nvPr>
            <p:ph type="body" sz="quarter" idx="14"/>
          </p:nvPr>
        </p:nvSpPr>
        <p:spPr>
          <a:xfrm>
            <a:off x="1631950" y="993258"/>
            <a:ext cx="8928100" cy="505342"/>
          </a:xfrm>
        </p:spPr>
        <p:txBody>
          <a:bodyPr/>
          <a:lstStyle/>
          <a:p>
            <a:r>
              <a:rPr lang="sv-SE" b="1" dirty="0">
                <a:solidFill>
                  <a:srgbClr val="C00000"/>
                </a:solidFill>
              </a:rPr>
              <a:t>PASSANDEBEDÖMNING</a:t>
            </a:r>
          </a:p>
        </p:txBody>
      </p:sp>
      <p:sp>
        <p:nvSpPr>
          <p:cNvPr id="3" name="Content Placeholder 2">
            <a:extLst>
              <a:ext uri="{FF2B5EF4-FFF2-40B4-BE49-F238E27FC236}">
                <a16:creationId xmlns:a16="http://schemas.microsoft.com/office/drawing/2014/main" id="{10AE57C3-DD3E-4711-B957-5B68693E15BD}"/>
              </a:ext>
            </a:extLst>
          </p:cNvPr>
          <p:cNvSpPr>
            <a:spLocks noGrp="1"/>
          </p:cNvSpPr>
          <p:nvPr>
            <p:ph sz="quarter" idx="13"/>
          </p:nvPr>
        </p:nvSpPr>
        <p:spPr>
          <a:xfrm>
            <a:off x="1110344" y="1510783"/>
            <a:ext cx="10205357" cy="5110841"/>
          </a:xfrm>
        </p:spPr>
        <p:txBody>
          <a:bodyPr/>
          <a:lstStyle/>
          <a:p>
            <a:pPr marL="0" indent="0">
              <a:buNone/>
            </a:pPr>
            <a:r>
              <a:rPr lang="sv-SE" sz="1400" dirty="0"/>
              <a:t>En försäkringsdistributör ska när den tillhandahåller en försäkringsbaserad investeringsprodukt utan rådgivning (6 kap 11§ LFD):</a:t>
            </a:r>
          </a:p>
          <a:p>
            <a:pPr>
              <a:buFont typeface="Arial" panose="020B0604020202020204" pitchFamily="34" charset="0"/>
              <a:buChar char="•"/>
            </a:pPr>
            <a:r>
              <a:rPr lang="sv-SE" sz="1400" dirty="0"/>
              <a:t>begära att kunden lämnar uppgifter om sina kunskaper och erfarenheter av den erbjudna eller efterfrågade typen av produkt eller tjänst, så att distributören kan bedöma om den passar kunden. Om en tjänst avser en kombination av tjänster eller produkter ska bedömningen avse överenskommelsen eller paketet som helhet.</a:t>
            </a:r>
          </a:p>
          <a:p>
            <a:pPr>
              <a:buFont typeface="Arial" panose="020B0604020202020204" pitchFamily="34" charset="0"/>
              <a:buChar char="•"/>
            </a:pPr>
            <a:r>
              <a:rPr lang="sv-SE" sz="1400" dirty="0"/>
              <a:t>Om försäkringsdistributören anser att tjänsten eller produkten inte passar kunden, ska distributören varna kunden för det.</a:t>
            </a:r>
          </a:p>
          <a:p>
            <a:pPr>
              <a:buFont typeface="Arial" panose="020B0604020202020204" pitchFamily="34" charset="0"/>
              <a:buChar char="•"/>
            </a:pPr>
            <a:r>
              <a:rPr lang="sv-SE" sz="1400" dirty="0"/>
              <a:t>Om en kund inte lämnar uppgifter eller lämnar ofullständiga uppgifter, ska försäkringsdistributören varna kunden att distributören inte kan avgöra om produkten passar kunden.</a:t>
            </a:r>
          </a:p>
          <a:p>
            <a:pPr>
              <a:buFont typeface="Arial" panose="020B0604020202020204" pitchFamily="34" charset="0"/>
              <a:buChar char="•"/>
            </a:pPr>
            <a:r>
              <a:rPr lang="sv-SE" sz="1400" b="1" dirty="0"/>
              <a:t>Undantag från krav på passandebedömning får göras om</a:t>
            </a:r>
          </a:p>
          <a:p>
            <a:pPr marL="342900" indent="-342900">
              <a:buAutoNum type="arabicPeriod"/>
            </a:pPr>
            <a:r>
              <a:rPr lang="sv-SE" sz="1400" dirty="0"/>
              <a:t>distributionen avser vissa okomplicerade produkter</a:t>
            </a:r>
          </a:p>
          <a:p>
            <a:pPr marL="342900" indent="-342900">
              <a:buAutoNum type="arabicPeriod"/>
            </a:pPr>
            <a:r>
              <a:rPr lang="sv-SE" sz="1400" dirty="0"/>
              <a:t>försäkringsdistributionen tillhandahålls på kundens initiativ, och</a:t>
            </a:r>
          </a:p>
          <a:p>
            <a:pPr marL="342900" indent="-342900">
              <a:buAutoNum type="arabicPeriod"/>
            </a:pPr>
            <a:r>
              <a:rPr lang="sv-SE" sz="1400" dirty="0"/>
              <a:t>försäkringsdistributören har informerat kunden klart och tydligt om att distributören inte kommer att bedöma om den erbjudna eller tillhandahållna försäkringsbaserade investeringsprodukten eller den tillhandahållna eller erbjudna försäkringsdistributionen passar kunden.</a:t>
            </a:r>
          </a:p>
          <a:p>
            <a:pPr>
              <a:buFont typeface="Arial" panose="020B0604020202020204" pitchFamily="34" charset="0"/>
              <a:buChar char="•"/>
            </a:pPr>
            <a:r>
              <a:rPr lang="sv-SE" sz="1400" dirty="0"/>
              <a:t>Samtliga kriterier 1-3 måste vara uppfyllda (6 kap 12 § LFD och </a:t>
            </a:r>
            <a:r>
              <a:rPr lang="sv-SE" sz="1400" dirty="0" err="1"/>
              <a:t>prop</a:t>
            </a:r>
            <a:r>
              <a:rPr lang="sv-SE" sz="1400" dirty="0"/>
              <a:t> 2017/18:216 s. 505)</a:t>
            </a:r>
          </a:p>
          <a:p>
            <a:endParaRPr lang="sv-SE" sz="1400" dirty="0"/>
          </a:p>
        </p:txBody>
      </p:sp>
      <p:sp>
        <p:nvSpPr>
          <p:cNvPr id="4" name="Date Placeholder 3">
            <a:extLst>
              <a:ext uri="{FF2B5EF4-FFF2-40B4-BE49-F238E27FC236}">
                <a16:creationId xmlns:a16="http://schemas.microsoft.com/office/drawing/2014/main" id="{2459D8B7-BA56-4C96-B118-E2DEED8F4C92}"/>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67D1A93D-1B9D-4A53-A140-3AD3F451FF38}"/>
              </a:ext>
            </a:extLst>
          </p:cNvPr>
          <p:cNvSpPr>
            <a:spLocks noGrp="1"/>
          </p:cNvSpPr>
          <p:nvPr>
            <p:ph type="sldNum" sz="quarter" idx="17"/>
          </p:nvPr>
        </p:nvSpPr>
        <p:spPr/>
        <p:txBody>
          <a:bodyPr/>
          <a:lstStyle/>
          <a:p>
            <a:fld id="{68468C2E-472A-43C3-926E-5A5CF00B7762}" type="slidenum">
              <a:rPr lang="sv-SE" smtClean="0"/>
              <a:pPr/>
              <a:t>73</a:t>
            </a:fld>
            <a:endParaRPr lang="sv-SE" dirty="0"/>
          </a:p>
        </p:txBody>
      </p:sp>
      <p:sp>
        <p:nvSpPr>
          <p:cNvPr id="6" name="Title 5">
            <a:extLst>
              <a:ext uri="{FF2B5EF4-FFF2-40B4-BE49-F238E27FC236}">
                <a16:creationId xmlns:a16="http://schemas.microsoft.com/office/drawing/2014/main" id="{39050804-C26D-4D06-BCD1-849619EEC955}"/>
              </a:ext>
            </a:extLst>
          </p:cNvPr>
          <p:cNvSpPr>
            <a:spLocks noGrp="1"/>
          </p:cNvSpPr>
          <p:nvPr>
            <p:ph type="title"/>
          </p:nvPr>
        </p:nvSpPr>
        <p:spPr>
          <a:xfrm>
            <a:off x="1631950" y="266182"/>
            <a:ext cx="8928100" cy="714893"/>
          </a:xfrm>
        </p:spPr>
        <p:txBody>
          <a:bodyPr>
            <a:normAutofit fontScale="90000"/>
          </a:bodyPr>
          <a:lstStyle/>
          <a:p>
            <a:r>
              <a:rPr lang="sv-SE" dirty="0"/>
              <a:t>Särskilda regler vid distribution av försäkringsbaserade investeringsprodukter – </a:t>
            </a:r>
            <a:r>
              <a:rPr lang="sv-SE" i="1" dirty="0">
                <a:solidFill>
                  <a:srgbClr val="C00000"/>
                </a:solidFill>
              </a:rPr>
              <a:t>UTAN RÅDGIVNING</a:t>
            </a:r>
            <a:endParaRPr lang="sv-SE" dirty="0">
              <a:solidFill>
                <a:srgbClr val="C00000"/>
              </a:solidFill>
            </a:endParaRPr>
          </a:p>
        </p:txBody>
      </p:sp>
    </p:spTree>
    <p:extLst>
      <p:ext uri="{BB962C8B-B14F-4D97-AF65-F5344CB8AC3E}">
        <p14:creationId xmlns:p14="http://schemas.microsoft.com/office/powerpoint/2010/main" val="14774324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a:extLst>
              <a:ext uri="{FF2B5EF4-FFF2-40B4-BE49-F238E27FC236}">
                <a16:creationId xmlns:a16="http://schemas.microsoft.com/office/drawing/2014/main" id="{2F06B6AB-E143-4C87-8F18-9448831EABE5}"/>
              </a:ext>
            </a:extLst>
          </p:cNvPr>
          <p:cNvPicPr>
            <a:picLocks noGrp="1" noChangeAspect="1"/>
          </p:cNvPicPr>
          <p:nvPr>
            <p:ph type="pic" sz="quarter" idx="21"/>
          </p:nvPr>
        </p:nvPicPr>
        <p:blipFill>
          <a:blip r:embed="rId2"/>
          <a:srcRect t="7796" b="7796"/>
          <a:stretch>
            <a:fillRect/>
          </a:stretch>
        </p:blipFill>
        <p:spPr>
          <a:prstGeom prst="rect">
            <a:avLst/>
          </a:prstGeom>
        </p:spPr>
      </p:pic>
      <p:sp>
        <p:nvSpPr>
          <p:cNvPr id="3" name="Title 2">
            <a:extLst>
              <a:ext uri="{FF2B5EF4-FFF2-40B4-BE49-F238E27FC236}">
                <a16:creationId xmlns:a16="http://schemas.microsoft.com/office/drawing/2014/main" id="{00A16708-29D9-40E9-A97F-AC7A44354A12}"/>
              </a:ext>
            </a:extLst>
          </p:cNvPr>
          <p:cNvSpPr>
            <a:spLocks noGrp="1"/>
          </p:cNvSpPr>
          <p:nvPr>
            <p:ph type="ctrTitle"/>
          </p:nvPr>
        </p:nvSpPr>
        <p:spPr>
          <a:xfrm>
            <a:off x="-212270" y="5986463"/>
            <a:ext cx="12404270" cy="4176712"/>
          </a:xfrm>
        </p:spPr>
        <p:txBody>
          <a:bodyPr/>
          <a:lstStyle/>
          <a:p>
            <a:r>
              <a:rPr lang="sv-SE" sz="3200" dirty="0">
                <a:solidFill>
                  <a:schemeClr val="bg1"/>
                </a:solidFill>
              </a:rPr>
              <a:t>XVI. SÄRSKILDA REGLER FÖR PENSIONSFÖRSÄKRINGAR</a:t>
            </a:r>
          </a:p>
        </p:txBody>
      </p:sp>
      <p:sp>
        <p:nvSpPr>
          <p:cNvPr id="4" name="Subtitle 3">
            <a:extLst>
              <a:ext uri="{FF2B5EF4-FFF2-40B4-BE49-F238E27FC236}">
                <a16:creationId xmlns:a16="http://schemas.microsoft.com/office/drawing/2014/main" id="{2B61612B-CEC2-4471-803C-A0F38F27BB42}"/>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3716768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89AEDD-50C0-462B-B17C-BAD5B6FE19E5}"/>
              </a:ext>
            </a:extLst>
          </p:cNvPr>
          <p:cNvSpPr>
            <a:spLocks noGrp="1"/>
          </p:cNvSpPr>
          <p:nvPr>
            <p:ph sz="quarter" idx="13"/>
          </p:nvPr>
        </p:nvSpPr>
        <p:spPr>
          <a:xfrm>
            <a:off x="1631256" y="2281496"/>
            <a:ext cx="8928100" cy="3527425"/>
          </a:xfrm>
        </p:spPr>
        <p:txBody>
          <a:bodyPr/>
          <a:lstStyle/>
          <a:p>
            <a:pPr marL="0" indent="0">
              <a:buNone/>
            </a:pPr>
            <a:r>
              <a:rPr lang="sv-SE" b="1" i="1" dirty="0">
                <a:solidFill>
                  <a:srgbClr val="C00000"/>
                </a:solidFill>
              </a:rPr>
              <a:t>Pensionsförsäkring</a:t>
            </a:r>
            <a:r>
              <a:rPr lang="sv-SE" dirty="0">
                <a:solidFill>
                  <a:srgbClr val="C00000"/>
                </a:solidFill>
              </a:rPr>
              <a:t>: </a:t>
            </a:r>
            <a:r>
              <a:rPr lang="sv-SE" dirty="0"/>
              <a:t>	Försäkringsavtal som har som främsta syfte att ge inkomst vid pensionering och som 		berättigar den försäkrade till vissa ersättningar</a:t>
            </a:r>
          </a:p>
          <a:p>
            <a:pPr>
              <a:buFont typeface="Arial" panose="020B0604020202020204" pitchFamily="34" charset="0"/>
              <a:buChar char="•"/>
            </a:pPr>
            <a:r>
              <a:rPr lang="sv-SE" dirty="0"/>
              <a:t>Reglerna beror på om pensionsförsäkringen är  </a:t>
            </a:r>
          </a:p>
          <a:p>
            <a:pPr marL="0" indent="0">
              <a:buNone/>
            </a:pPr>
            <a:r>
              <a:rPr lang="sv-SE" dirty="0"/>
              <a:t>	1) en</a:t>
            </a:r>
            <a:r>
              <a:rPr lang="sv-SE" dirty="0">
                <a:solidFill>
                  <a:srgbClr val="C00000"/>
                </a:solidFill>
              </a:rPr>
              <a:t> </a:t>
            </a:r>
            <a:r>
              <a:rPr lang="sv-SE" b="1" i="1" dirty="0">
                <a:solidFill>
                  <a:srgbClr val="C00000"/>
                </a:solidFill>
              </a:rPr>
              <a:t>avgiftsbestämd</a:t>
            </a:r>
            <a:r>
              <a:rPr lang="sv-SE" dirty="0">
                <a:solidFill>
                  <a:srgbClr val="C00000"/>
                </a:solidFill>
              </a:rPr>
              <a:t> </a:t>
            </a:r>
            <a:r>
              <a:rPr lang="sv-SE" dirty="0"/>
              <a:t>försäkring, dvs. har ett förfallo- eller återköpsvärde som helt eller delvis </a:t>
            </a:r>
            <a:r>
              <a:rPr lang="sv-SE" b="1" i="1" dirty="0"/>
              <a:t>	</a:t>
            </a:r>
            <a:r>
              <a:rPr lang="sv-SE" dirty="0"/>
              <a:t>varierar beroende på utfallet av försäkringsföretagets kapitalförvaltning eller kundens 	investeringsval (</a:t>
            </a:r>
            <a:r>
              <a:rPr lang="sv-SE" sz="1400" dirty="0" err="1"/>
              <a:t>prop</a:t>
            </a:r>
            <a:r>
              <a:rPr lang="sv-SE" sz="1400" dirty="0"/>
              <a:t> 2017/18:216 s. 157)</a:t>
            </a:r>
            <a:r>
              <a:rPr lang="sv-SE" dirty="0"/>
              <a:t> eller </a:t>
            </a:r>
          </a:p>
          <a:p>
            <a:pPr marL="0" indent="0">
              <a:buNone/>
            </a:pPr>
            <a:r>
              <a:rPr lang="sv-SE" dirty="0"/>
              <a:t>	2) en </a:t>
            </a:r>
            <a:r>
              <a:rPr lang="sv-SE" b="1" i="1" dirty="0">
                <a:solidFill>
                  <a:srgbClr val="C00000"/>
                </a:solidFill>
              </a:rPr>
              <a:t>förmånsbestämd</a:t>
            </a:r>
            <a:r>
              <a:rPr lang="sv-SE" b="1" i="1" dirty="0"/>
              <a:t> </a:t>
            </a:r>
            <a:r>
              <a:rPr lang="sv-SE" dirty="0"/>
              <a:t>försäkring, dvs. har ett i förväg avtalat värde som </a:t>
            </a:r>
            <a:r>
              <a:rPr lang="sv-SE" b="1" i="1" dirty="0"/>
              <a:t>inte</a:t>
            </a:r>
            <a:r>
              <a:rPr lang="sv-SE" dirty="0"/>
              <a:t> varierar på det sättet</a:t>
            </a:r>
          </a:p>
          <a:p>
            <a:pPr>
              <a:buFont typeface="Arial" panose="020B0604020202020204" pitchFamily="34" charset="0"/>
              <a:buChar char="•"/>
            </a:pPr>
            <a:r>
              <a:rPr lang="sv-SE" dirty="0"/>
              <a:t>För pensionsförsäkringar enligt </a:t>
            </a:r>
            <a:r>
              <a:rPr lang="sv-SE" b="1" dirty="0"/>
              <a:t>kategori 1) </a:t>
            </a:r>
            <a:r>
              <a:rPr lang="sv-SE" dirty="0"/>
              <a:t>ska reglerna om försäkringsbaserade investeringsprodukter tillämpas (7 kap 1 § LFD)</a:t>
            </a:r>
          </a:p>
          <a:p>
            <a:pPr>
              <a:buFont typeface="Arial" panose="020B0604020202020204" pitchFamily="34" charset="0"/>
              <a:buChar char="•"/>
            </a:pPr>
            <a:r>
              <a:rPr lang="sv-SE" dirty="0"/>
              <a:t>För pensionsförsäkringar enligt </a:t>
            </a:r>
            <a:r>
              <a:rPr lang="sv-SE" b="1" dirty="0"/>
              <a:t>kategori 2)</a:t>
            </a:r>
            <a:r>
              <a:rPr lang="sv-SE" dirty="0"/>
              <a:t> gäller samma regler som för försäkringar i allmänhet</a:t>
            </a:r>
          </a:p>
        </p:txBody>
      </p:sp>
      <p:sp>
        <p:nvSpPr>
          <p:cNvPr id="4" name="Date Placeholder 3">
            <a:extLst>
              <a:ext uri="{FF2B5EF4-FFF2-40B4-BE49-F238E27FC236}">
                <a16:creationId xmlns:a16="http://schemas.microsoft.com/office/drawing/2014/main" id="{C64A50F1-5604-4237-A32B-AA9719676D94}"/>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BBE199AD-DF94-4FBB-B949-980FA8C20545}"/>
              </a:ext>
            </a:extLst>
          </p:cNvPr>
          <p:cNvSpPr>
            <a:spLocks noGrp="1"/>
          </p:cNvSpPr>
          <p:nvPr>
            <p:ph type="sldNum" sz="quarter" idx="17"/>
          </p:nvPr>
        </p:nvSpPr>
        <p:spPr/>
        <p:txBody>
          <a:bodyPr/>
          <a:lstStyle/>
          <a:p>
            <a:fld id="{68468C2E-472A-43C3-926E-5A5CF00B7762}" type="slidenum">
              <a:rPr lang="sv-SE" smtClean="0"/>
              <a:pPr/>
              <a:t>75</a:t>
            </a:fld>
            <a:endParaRPr lang="sv-SE" dirty="0"/>
          </a:p>
        </p:txBody>
      </p:sp>
      <p:sp>
        <p:nvSpPr>
          <p:cNvPr id="6" name="Title 5">
            <a:extLst>
              <a:ext uri="{FF2B5EF4-FFF2-40B4-BE49-F238E27FC236}">
                <a16:creationId xmlns:a16="http://schemas.microsoft.com/office/drawing/2014/main" id="{A949AA87-7575-430D-8F6A-686449E5FF49}"/>
              </a:ext>
            </a:extLst>
          </p:cNvPr>
          <p:cNvSpPr>
            <a:spLocks noGrp="1"/>
          </p:cNvSpPr>
          <p:nvPr>
            <p:ph type="title"/>
          </p:nvPr>
        </p:nvSpPr>
        <p:spPr/>
        <p:txBody>
          <a:bodyPr/>
          <a:lstStyle/>
          <a:p>
            <a:r>
              <a:rPr lang="sv-SE" dirty="0"/>
              <a:t>Särskilda regler för pensionsförsäkringar</a:t>
            </a:r>
          </a:p>
        </p:txBody>
      </p:sp>
    </p:spTree>
    <p:extLst>
      <p:ext uri="{BB962C8B-B14F-4D97-AF65-F5344CB8AC3E}">
        <p14:creationId xmlns:p14="http://schemas.microsoft.com/office/powerpoint/2010/main" val="41340234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a:extLst>
              <a:ext uri="{FF2B5EF4-FFF2-40B4-BE49-F238E27FC236}">
                <a16:creationId xmlns:a16="http://schemas.microsoft.com/office/drawing/2014/main" id="{B59BE73E-F70E-4154-BFA4-70A8085DC929}"/>
              </a:ext>
            </a:extLst>
          </p:cNvPr>
          <p:cNvPicPr>
            <a:picLocks noGrp="1" noChangeAspect="1"/>
          </p:cNvPicPr>
          <p:nvPr>
            <p:ph type="pic" sz="quarter" idx="21"/>
          </p:nvPr>
        </p:nvPicPr>
        <p:blipFill>
          <a:blip r:embed="rId2"/>
          <a:srcRect t="7796" b="7796"/>
          <a:stretch>
            <a:fillRect/>
          </a:stretch>
        </p:blipFill>
        <p:spPr>
          <a:prstGeom prst="rect">
            <a:avLst/>
          </a:prstGeom>
        </p:spPr>
      </p:pic>
      <p:sp>
        <p:nvSpPr>
          <p:cNvPr id="3" name="Title 2">
            <a:extLst>
              <a:ext uri="{FF2B5EF4-FFF2-40B4-BE49-F238E27FC236}">
                <a16:creationId xmlns:a16="http://schemas.microsoft.com/office/drawing/2014/main" id="{169F92D8-A658-477F-8E81-3D548474B757}"/>
              </a:ext>
            </a:extLst>
          </p:cNvPr>
          <p:cNvSpPr>
            <a:spLocks noGrp="1"/>
          </p:cNvSpPr>
          <p:nvPr>
            <p:ph type="ctrTitle"/>
          </p:nvPr>
        </p:nvSpPr>
        <p:spPr>
          <a:xfrm>
            <a:off x="1013279" y="5374570"/>
            <a:ext cx="10165442" cy="4176712"/>
          </a:xfrm>
        </p:spPr>
        <p:txBody>
          <a:bodyPr/>
          <a:lstStyle/>
          <a:p>
            <a:r>
              <a:rPr lang="sv-SE" sz="3200" dirty="0">
                <a:solidFill>
                  <a:schemeClr val="bg1"/>
                </a:solidFill>
              </a:rPr>
              <a:t>XVII. SAMMANFATTNING AV REGLERNA OM                 ERSÄTTNING FRÅN TREDJE PART</a:t>
            </a:r>
          </a:p>
        </p:txBody>
      </p:sp>
      <p:sp>
        <p:nvSpPr>
          <p:cNvPr id="4" name="Subtitle 3">
            <a:extLst>
              <a:ext uri="{FF2B5EF4-FFF2-40B4-BE49-F238E27FC236}">
                <a16:creationId xmlns:a16="http://schemas.microsoft.com/office/drawing/2014/main" id="{E9D98466-81C1-4450-8D88-9668A1655F43}"/>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2327431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2962CAF-42D2-437B-B4E7-C70B9B6D5364}"/>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D8F5B4FA-3120-4473-8684-DA434D8156CB}"/>
              </a:ext>
            </a:extLst>
          </p:cNvPr>
          <p:cNvSpPr>
            <a:spLocks noGrp="1"/>
          </p:cNvSpPr>
          <p:nvPr>
            <p:ph type="sldNum" sz="quarter" idx="17"/>
          </p:nvPr>
        </p:nvSpPr>
        <p:spPr/>
        <p:txBody>
          <a:bodyPr/>
          <a:lstStyle/>
          <a:p>
            <a:fld id="{68468C2E-472A-43C3-926E-5A5CF00B7762}" type="slidenum">
              <a:rPr lang="sv-SE" smtClean="0"/>
              <a:pPr/>
              <a:t>77</a:t>
            </a:fld>
            <a:endParaRPr lang="sv-SE" dirty="0"/>
          </a:p>
        </p:txBody>
      </p:sp>
      <p:sp>
        <p:nvSpPr>
          <p:cNvPr id="6" name="Title 5">
            <a:extLst>
              <a:ext uri="{FF2B5EF4-FFF2-40B4-BE49-F238E27FC236}">
                <a16:creationId xmlns:a16="http://schemas.microsoft.com/office/drawing/2014/main" id="{FE3607F5-B1D3-4CE9-866D-30B0BD588C80}"/>
              </a:ext>
            </a:extLst>
          </p:cNvPr>
          <p:cNvSpPr>
            <a:spLocks noGrp="1"/>
          </p:cNvSpPr>
          <p:nvPr>
            <p:ph type="title"/>
          </p:nvPr>
        </p:nvSpPr>
        <p:spPr>
          <a:xfrm>
            <a:off x="1631950" y="0"/>
            <a:ext cx="8928100" cy="714893"/>
          </a:xfrm>
        </p:spPr>
        <p:txBody>
          <a:bodyPr>
            <a:normAutofit fontScale="90000"/>
          </a:bodyPr>
          <a:lstStyle/>
          <a:p>
            <a:r>
              <a:rPr lang="sv-SE" dirty="0"/>
              <a:t>När är ersättning från tredje part tillåten enligt LFD?</a:t>
            </a:r>
          </a:p>
        </p:txBody>
      </p:sp>
      <p:graphicFrame>
        <p:nvGraphicFramePr>
          <p:cNvPr id="8" name="Content Placeholder 3">
            <a:extLst>
              <a:ext uri="{FF2B5EF4-FFF2-40B4-BE49-F238E27FC236}">
                <a16:creationId xmlns:a16="http://schemas.microsoft.com/office/drawing/2014/main" id="{ECF4EA55-8955-4207-8663-849B72AC6F3D}"/>
              </a:ext>
            </a:extLst>
          </p:cNvPr>
          <p:cNvGraphicFramePr>
            <a:graphicFrameLocks/>
          </p:cNvGraphicFramePr>
          <p:nvPr>
            <p:extLst>
              <p:ext uri="{D42A27DB-BD31-4B8C-83A1-F6EECF244321}">
                <p14:modId xmlns:p14="http://schemas.microsoft.com/office/powerpoint/2010/main" val="3338370329"/>
              </p:ext>
            </p:extLst>
          </p:nvPr>
        </p:nvGraphicFramePr>
        <p:xfrm>
          <a:off x="1631950" y="801699"/>
          <a:ext cx="9019889" cy="5723099"/>
        </p:xfrm>
        <a:graphic>
          <a:graphicData uri="http://schemas.openxmlformats.org/drawingml/2006/table">
            <a:tbl>
              <a:tblPr firstRow="1" bandRow="1">
                <a:tableStyleId>{5C22544A-7EE6-4342-B048-85BDC9FD1C3A}</a:tableStyleId>
              </a:tblPr>
              <a:tblGrid>
                <a:gridCol w="374467">
                  <a:extLst>
                    <a:ext uri="{9D8B030D-6E8A-4147-A177-3AD203B41FA5}">
                      <a16:colId xmlns:a16="http://schemas.microsoft.com/office/drawing/2014/main" val="770807211"/>
                    </a:ext>
                  </a:extLst>
                </a:gridCol>
                <a:gridCol w="2224957">
                  <a:extLst>
                    <a:ext uri="{9D8B030D-6E8A-4147-A177-3AD203B41FA5}">
                      <a16:colId xmlns:a16="http://schemas.microsoft.com/office/drawing/2014/main" val="2585878689"/>
                    </a:ext>
                  </a:extLst>
                </a:gridCol>
                <a:gridCol w="6420465">
                  <a:extLst>
                    <a:ext uri="{9D8B030D-6E8A-4147-A177-3AD203B41FA5}">
                      <a16:colId xmlns:a16="http://schemas.microsoft.com/office/drawing/2014/main" val="3318838381"/>
                    </a:ext>
                  </a:extLst>
                </a:gridCol>
              </a:tblGrid>
              <a:tr h="443558">
                <a:tc>
                  <a:txBody>
                    <a:bodyPr/>
                    <a:lstStyle/>
                    <a:p>
                      <a:endParaRPr lang="sv-SE" sz="1400" dirty="0"/>
                    </a:p>
                  </a:txBody>
                  <a:tcPr marL="68580" marR="68580" marT="34290" marB="34290">
                    <a:solidFill>
                      <a:schemeClr val="accent3">
                        <a:lumMod val="75000"/>
                      </a:schemeClr>
                    </a:solidFill>
                  </a:tcPr>
                </a:tc>
                <a:tc>
                  <a:txBody>
                    <a:bodyPr/>
                    <a:lstStyle/>
                    <a:p>
                      <a:r>
                        <a:rPr lang="sv-SE" sz="1400"/>
                        <a:t>Distributionstjänst</a:t>
                      </a:r>
                      <a:endParaRPr lang="sv-SE" sz="1400" dirty="0"/>
                    </a:p>
                  </a:txBody>
                  <a:tcPr marL="68580" marR="68580" marT="34290" marB="34290" anchor="ctr">
                    <a:solidFill>
                      <a:schemeClr val="accent3">
                        <a:lumMod val="75000"/>
                      </a:schemeClr>
                    </a:solidFill>
                  </a:tcPr>
                </a:tc>
                <a:tc>
                  <a:txBody>
                    <a:bodyPr/>
                    <a:lstStyle/>
                    <a:p>
                      <a:r>
                        <a:rPr lang="sv-SE" sz="1400"/>
                        <a:t>Lagen om försäkringsdistribution (LFD)</a:t>
                      </a:r>
                      <a:endParaRPr lang="sv-SE" sz="1400" dirty="0"/>
                    </a:p>
                  </a:txBody>
                  <a:tcPr marL="68580" marR="68580" marT="34290" marB="34290" anchor="ctr">
                    <a:solidFill>
                      <a:schemeClr val="accent3">
                        <a:lumMod val="75000"/>
                      </a:schemeClr>
                    </a:solidFill>
                  </a:tcPr>
                </a:tc>
                <a:extLst>
                  <a:ext uri="{0D108BD9-81ED-4DB2-BD59-A6C34878D82A}">
                    <a16:rowId xmlns:a16="http://schemas.microsoft.com/office/drawing/2014/main" val="958058965"/>
                  </a:ext>
                </a:extLst>
              </a:tr>
              <a:tr h="674143">
                <a:tc>
                  <a:txBody>
                    <a:bodyPr/>
                    <a:lstStyle/>
                    <a:p>
                      <a:r>
                        <a:rPr lang="sv-SE" sz="1400"/>
                        <a:t>1</a:t>
                      </a:r>
                      <a:endParaRPr lang="sv-SE" sz="1400" dirty="0"/>
                    </a:p>
                  </a:txBody>
                  <a:tcPr marL="68580" marR="68580" marT="34290" marB="34290">
                    <a:solidFill>
                      <a:srgbClr val="DCDCDC"/>
                    </a:solidFill>
                  </a:tcPr>
                </a:tc>
                <a:tc>
                  <a:txBody>
                    <a:bodyPr/>
                    <a:lstStyle/>
                    <a:p>
                      <a:r>
                        <a:rPr lang="sv-SE" sz="1400" dirty="0"/>
                        <a:t>Distribution </a:t>
                      </a:r>
                      <a:r>
                        <a:rPr lang="sv-SE" sz="1400" b="1" i="1" dirty="0"/>
                        <a:t>utan </a:t>
                      </a:r>
                      <a:r>
                        <a:rPr lang="sv-SE" sz="1400" dirty="0"/>
                        <a:t>rådgivning</a:t>
                      </a:r>
                    </a:p>
                  </a:txBody>
                  <a:tcPr marL="68580" marR="68580" marT="34290" marB="34290">
                    <a:solidFill>
                      <a:srgbClr val="DCDCDC"/>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400" dirty="0"/>
                        <a:t>Ersättning från tredje part är inte tillåten om ersättningen kan motverka att distributören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sv-SE" sz="1400" dirty="0"/>
                        <a:t>bedriver verksamheten enligt god försäkringsdistributionssed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sv-SE" sz="1400" dirty="0"/>
                        <a:t>med tillbörlig omsorg tar till vara kundens intressen och</a:t>
                      </a:r>
                    </a:p>
                    <a:p>
                      <a:pPr marL="342900" indent="-342900">
                        <a:buFont typeface="+mj-lt"/>
                        <a:buAutoNum type="arabicPeriod"/>
                      </a:pPr>
                      <a:r>
                        <a:rPr lang="sv-SE" sz="1400" dirty="0"/>
                        <a:t>handlar hederligt, rättvist och professionellt (4 kap 3 §)</a:t>
                      </a:r>
                      <a:endParaRPr lang="sv-SE" sz="1400" b="1" i="1" dirty="0"/>
                    </a:p>
                  </a:txBody>
                  <a:tcPr marL="68580" marR="68580" marT="34290" marB="34290">
                    <a:solidFill>
                      <a:srgbClr val="DCDCDC"/>
                    </a:solidFill>
                  </a:tcPr>
                </a:tc>
                <a:extLst>
                  <a:ext uri="{0D108BD9-81ED-4DB2-BD59-A6C34878D82A}">
                    <a16:rowId xmlns:a16="http://schemas.microsoft.com/office/drawing/2014/main" val="3116397372"/>
                  </a:ext>
                </a:extLst>
              </a:tr>
              <a:tr h="674143">
                <a:tc>
                  <a:txBody>
                    <a:bodyPr/>
                    <a:lstStyle/>
                    <a:p>
                      <a:r>
                        <a:rPr lang="sv-SE" sz="1400"/>
                        <a:t>2 </a:t>
                      </a:r>
                      <a:endParaRPr lang="sv-SE" sz="1400" dirty="0"/>
                    </a:p>
                  </a:txBody>
                  <a:tcPr marL="68580" marR="68580" marT="34290" marB="34290">
                    <a:solidFill>
                      <a:srgbClr val="F1F1F1"/>
                    </a:solidFill>
                  </a:tcPr>
                </a:tc>
                <a:tc>
                  <a:txBody>
                    <a:bodyPr/>
                    <a:lstStyle/>
                    <a:p>
                      <a:r>
                        <a:rPr lang="sv-SE" sz="1400" dirty="0"/>
                        <a:t>Distribution </a:t>
                      </a:r>
                      <a:r>
                        <a:rPr lang="sv-SE" sz="1400" b="1" i="1" dirty="0"/>
                        <a:t>med </a:t>
                      </a:r>
                      <a:r>
                        <a:rPr lang="sv-SE" sz="1400" dirty="0"/>
                        <a:t>rådgivning</a:t>
                      </a:r>
                    </a:p>
                  </a:txBody>
                  <a:tcPr marL="68580" marR="68580" marT="34290" marB="34290">
                    <a:solidFill>
                      <a:srgbClr val="F1F1F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400" dirty="0"/>
                        <a:t>Ersättning från tredje part är inte tillåten om ersättningen kan motverka att distributören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400" dirty="0"/>
                        <a:t>1-3. ovan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400" dirty="0"/>
                        <a:t>4. anpassar rådgivningen efter kundens önskemål och behov samt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400" dirty="0"/>
                        <a:t>5.  Rekommenderar lämpliga lösningar och avråder från olämpliga (4 kap 1 och 3 §§)</a:t>
                      </a:r>
                      <a:endParaRPr lang="sv-SE" sz="1400" b="1" i="1" dirty="0"/>
                    </a:p>
                  </a:txBody>
                  <a:tcPr marL="68580" marR="68580" marT="34290" marB="34290">
                    <a:solidFill>
                      <a:srgbClr val="F1F1F1"/>
                    </a:solidFill>
                  </a:tcPr>
                </a:tc>
                <a:extLst>
                  <a:ext uri="{0D108BD9-81ED-4DB2-BD59-A6C34878D82A}">
                    <a16:rowId xmlns:a16="http://schemas.microsoft.com/office/drawing/2014/main" val="320107898"/>
                  </a:ext>
                </a:extLst>
              </a:tr>
              <a:tr h="593241">
                <a:tc>
                  <a:txBody>
                    <a:bodyPr/>
                    <a:lstStyle/>
                    <a:p>
                      <a:r>
                        <a:rPr lang="sv-SE" sz="1400"/>
                        <a:t>3 </a:t>
                      </a:r>
                      <a:endParaRPr lang="sv-SE" sz="1400" dirty="0"/>
                    </a:p>
                  </a:txBody>
                  <a:tcPr marL="68580" marR="68580" marT="34290" marB="34290">
                    <a:solidFill>
                      <a:srgbClr val="DC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Rådgivning grundad på en </a:t>
                      </a:r>
                      <a:r>
                        <a:rPr lang="sv-SE" sz="1400" b="0" dirty="0"/>
                        <a:t>opartisk och personlig analys</a:t>
                      </a:r>
                    </a:p>
                  </a:txBody>
                  <a:tcPr marL="68580" marR="68580" marT="34290" marB="34290">
                    <a:solidFill>
                      <a:srgbClr val="DCDCDC"/>
                    </a:solidFill>
                  </a:tcPr>
                </a:tc>
                <a:tc>
                  <a:txBody>
                    <a:bodyPr/>
                    <a:lstStyle/>
                    <a:p>
                      <a:r>
                        <a:rPr lang="sv-SE" sz="1400" dirty="0"/>
                        <a:t>Ersättning från tredje part är inte tillåten (4 kap 3 §)</a:t>
                      </a:r>
                    </a:p>
                  </a:txBody>
                  <a:tcPr marL="68580" marR="68580" marT="34290" marB="34290">
                    <a:solidFill>
                      <a:srgbClr val="DCDCDC"/>
                    </a:solidFill>
                  </a:tcPr>
                </a:tc>
                <a:extLst>
                  <a:ext uri="{0D108BD9-81ED-4DB2-BD59-A6C34878D82A}">
                    <a16:rowId xmlns:a16="http://schemas.microsoft.com/office/drawing/2014/main" val="2592804338"/>
                  </a:ext>
                </a:extLst>
              </a:tr>
              <a:tr h="1238884">
                <a:tc>
                  <a:txBody>
                    <a:bodyPr/>
                    <a:lstStyle/>
                    <a:p>
                      <a:r>
                        <a:rPr lang="sv-SE" sz="1400"/>
                        <a:t>4</a:t>
                      </a:r>
                      <a:endParaRPr lang="sv-SE" sz="1400" dirty="0"/>
                    </a:p>
                  </a:txBody>
                  <a:tcPr marL="68580" marR="68580" marT="34290" marB="34290">
                    <a:solidFill>
                      <a:srgbClr val="F1F1F1"/>
                    </a:solidFill>
                  </a:tcPr>
                </a:tc>
                <a:tc>
                  <a:txBody>
                    <a:bodyPr/>
                    <a:lstStyle/>
                    <a:p>
                      <a:r>
                        <a:rPr lang="sv-SE" sz="1400" dirty="0"/>
                        <a:t>Distribution av </a:t>
                      </a:r>
                    </a:p>
                    <a:p>
                      <a:pPr marL="285750" indent="-285750">
                        <a:buFont typeface="Arial" panose="020B0604020202020204" pitchFamily="34" charset="0"/>
                        <a:buChar char="•"/>
                      </a:pPr>
                      <a:r>
                        <a:rPr lang="sv-SE" sz="1400" dirty="0"/>
                        <a:t>Försäkringsbaserade investeringsprodukter</a:t>
                      </a:r>
                    </a:p>
                    <a:p>
                      <a:pPr marL="285750" indent="-285750">
                        <a:buFont typeface="Arial" panose="020B0604020202020204" pitchFamily="34" charset="0"/>
                        <a:buChar char="•"/>
                      </a:pPr>
                      <a:r>
                        <a:rPr lang="sv-SE" sz="1400" dirty="0"/>
                        <a:t>Avgiftsbestämd pensionsförsäkring</a:t>
                      </a:r>
                    </a:p>
                  </a:txBody>
                  <a:tcPr marL="68580" marR="68580" marT="34290" marB="34290">
                    <a:solidFill>
                      <a:srgbClr val="F1F1F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400" dirty="0"/>
                        <a:t>Ersättning från tredje part är inte tillåten om ersättningen kan motverka att distributören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400" dirty="0"/>
                        <a:t>1-3. ovan vid distribution </a:t>
                      </a:r>
                      <a:r>
                        <a:rPr lang="sv-SE" sz="1400" i="1" dirty="0"/>
                        <a:t>utan </a:t>
                      </a:r>
                      <a:r>
                        <a:rPr lang="sv-SE" sz="1400" dirty="0"/>
                        <a:t>rådgivning</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sv-SE" sz="1400" dirty="0"/>
                        <a:t>1-5. ovan vid distribution </a:t>
                      </a:r>
                      <a:r>
                        <a:rPr lang="sv-SE" sz="1400" i="1" dirty="0"/>
                        <a:t>med</a:t>
                      </a:r>
                      <a:r>
                        <a:rPr lang="sv-SE" sz="1400" dirty="0"/>
                        <a:t> rådgivning</a:t>
                      </a:r>
                    </a:p>
                    <a:p>
                      <a:r>
                        <a:rPr lang="sv-SE" sz="1400" dirty="0"/>
                        <a:t>eller om ersättningen kan</a:t>
                      </a:r>
                    </a:p>
                    <a:p>
                      <a:r>
                        <a:rPr lang="sv-SE" sz="1400" dirty="0"/>
                        <a:t>6. negativt inverka på tjänsten eller produkten eller</a:t>
                      </a:r>
                    </a:p>
                    <a:p>
                      <a:r>
                        <a:rPr lang="sv-SE" sz="1400" kern="1200" dirty="0">
                          <a:solidFill>
                            <a:schemeClr val="dk1"/>
                          </a:solidFill>
                          <a:latin typeface="+mn-lt"/>
                          <a:ea typeface="+mn-ea"/>
                          <a:cs typeface="+mn-cs"/>
                        </a:rPr>
                        <a:t>7. Försämra distributörens förutsättningar att agera </a:t>
                      </a:r>
                      <a:r>
                        <a:rPr lang="sv-SE" sz="1400" dirty="0"/>
                        <a:t>hederligt, rättvist och professionellt i enlighet med kundens bästa intresse (6 kap 8 § LFD)</a:t>
                      </a:r>
                    </a:p>
                    <a:p>
                      <a:endParaRPr lang="sv-SE" sz="1400" dirty="0"/>
                    </a:p>
                    <a:p>
                      <a:r>
                        <a:rPr lang="sv-SE" sz="1400" i="1" dirty="0" err="1"/>
                        <a:t>Up</a:t>
                      </a:r>
                      <a:r>
                        <a:rPr lang="sv-SE" sz="1400" i="1" dirty="0"/>
                        <a:t> front-provision </a:t>
                      </a:r>
                      <a:r>
                        <a:rPr lang="sv-SE" sz="1400" dirty="0"/>
                        <a:t>är inte tillåten (6 kap 9 § LFD)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a:t>Ersättning från tredje part är inte tillåten vid rådgivning grundad på en </a:t>
                      </a:r>
                      <a:r>
                        <a:rPr lang="sv-SE" sz="1400" i="1" dirty="0"/>
                        <a:t>opartisk och personlig analys</a:t>
                      </a:r>
                      <a:r>
                        <a:rPr lang="sv-SE" sz="1400" dirty="0"/>
                        <a:t> (4 kap 3 § 2 </a:t>
                      </a:r>
                      <a:r>
                        <a:rPr lang="sv-SE" sz="1400" dirty="0" err="1"/>
                        <a:t>st</a:t>
                      </a:r>
                      <a:r>
                        <a:rPr lang="sv-SE" sz="1400" dirty="0"/>
                        <a:t> LFD)</a:t>
                      </a:r>
                    </a:p>
                    <a:p>
                      <a:pPr marL="342900" indent="-342900">
                        <a:buFont typeface="+mj-lt"/>
                        <a:buAutoNum type="arabicPeriod"/>
                      </a:pPr>
                      <a:endParaRPr lang="sv-SE" sz="1400" b="1" i="1" dirty="0"/>
                    </a:p>
                  </a:txBody>
                  <a:tcPr marL="68580" marR="68580" marT="34290" marB="34290">
                    <a:solidFill>
                      <a:srgbClr val="F1F1F1"/>
                    </a:solidFill>
                  </a:tcPr>
                </a:tc>
                <a:extLst>
                  <a:ext uri="{0D108BD9-81ED-4DB2-BD59-A6C34878D82A}">
                    <a16:rowId xmlns:a16="http://schemas.microsoft.com/office/drawing/2014/main" val="604525687"/>
                  </a:ext>
                </a:extLst>
              </a:tr>
            </a:tbl>
          </a:graphicData>
        </a:graphic>
      </p:graphicFrame>
    </p:spTree>
    <p:extLst>
      <p:ext uri="{BB962C8B-B14F-4D97-AF65-F5344CB8AC3E}">
        <p14:creationId xmlns:p14="http://schemas.microsoft.com/office/powerpoint/2010/main" val="36186767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a:extLst>
              <a:ext uri="{FF2B5EF4-FFF2-40B4-BE49-F238E27FC236}">
                <a16:creationId xmlns:a16="http://schemas.microsoft.com/office/drawing/2014/main" id="{10044AA5-BCE6-4CD8-B5EC-FDA58D75F271}"/>
              </a:ext>
            </a:extLst>
          </p:cNvPr>
          <p:cNvPicPr>
            <a:picLocks noGrp="1" noChangeAspect="1"/>
          </p:cNvPicPr>
          <p:nvPr>
            <p:ph type="pic" sz="quarter" idx="21"/>
          </p:nvPr>
        </p:nvPicPr>
        <p:blipFill>
          <a:blip r:embed="rId2"/>
          <a:srcRect t="7796" b="7796"/>
          <a:stretch>
            <a:fillRect/>
          </a:stretch>
        </p:blipFill>
        <p:spPr>
          <a:prstGeom prst="rect">
            <a:avLst/>
          </a:prstGeom>
        </p:spPr>
      </p:pic>
      <p:sp>
        <p:nvSpPr>
          <p:cNvPr id="3" name="Title 2">
            <a:extLst>
              <a:ext uri="{FF2B5EF4-FFF2-40B4-BE49-F238E27FC236}">
                <a16:creationId xmlns:a16="http://schemas.microsoft.com/office/drawing/2014/main" id="{A9B43A8D-86AA-44E8-92CF-0C33A404C202}"/>
              </a:ext>
            </a:extLst>
          </p:cNvPr>
          <p:cNvSpPr>
            <a:spLocks noGrp="1"/>
          </p:cNvSpPr>
          <p:nvPr>
            <p:ph type="ctrTitle"/>
          </p:nvPr>
        </p:nvSpPr>
        <p:spPr>
          <a:xfrm>
            <a:off x="1631950" y="5904820"/>
            <a:ext cx="8928100" cy="4176712"/>
          </a:xfrm>
        </p:spPr>
        <p:txBody>
          <a:bodyPr/>
          <a:lstStyle/>
          <a:p>
            <a:r>
              <a:rPr lang="sv-SE" sz="3200" dirty="0">
                <a:solidFill>
                  <a:schemeClr val="bg1"/>
                </a:solidFill>
              </a:rPr>
              <a:t>XVIII. SJÄLVREGLERING</a:t>
            </a:r>
          </a:p>
        </p:txBody>
      </p:sp>
      <p:sp>
        <p:nvSpPr>
          <p:cNvPr id="4" name="Subtitle 3">
            <a:extLst>
              <a:ext uri="{FF2B5EF4-FFF2-40B4-BE49-F238E27FC236}">
                <a16:creationId xmlns:a16="http://schemas.microsoft.com/office/drawing/2014/main" id="{4B6FA20C-B7AF-4AFB-BB51-4C9762F652E0}"/>
              </a:ext>
            </a:extLst>
          </p:cNvPr>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34252806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286A5E-F103-4866-B057-793051977DDA}"/>
              </a:ext>
            </a:extLst>
          </p:cNvPr>
          <p:cNvSpPr>
            <a:spLocks noGrp="1"/>
          </p:cNvSpPr>
          <p:nvPr>
            <p:ph type="body" sz="quarter" idx="14"/>
          </p:nvPr>
        </p:nvSpPr>
        <p:spPr/>
        <p:txBody>
          <a:bodyPr/>
          <a:lstStyle/>
          <a:p>
            <a:endParaRPr lang="sv-SE"/>
          </a:p>
        </p:txBody>
      </p:sp>
      <p:sp>
        <p:nvSpPr>
          <p:cNvPr id="3" name="Content Placeholder 2">
            <a:extLst>
              <a:ext uri="{FF2B5EF4-FFF2-40B4-BE49-F238E27FC236}">
                <a16:creationId xmlns:a16="http://schemas.microsoft.com/office/drawing/2014/main" id="{1E038D0C-C98D-4056-BD6A-BAA5584B830B}"/>
              </a:ext>
            </a:extLst>
          </p:cNvPr>
          <p:cNvSpPr>
            <a:spLocks noGrp="1"/>
          </p:cNvSpPr>
          <p:nvPr>
            <p:ph sz="quarter" idx="13"/>
          </p:nvPr>
        </p:nvSpPr>
        <p:spPr/>
        <p:txBody>
          <a:bodyPr/>
          <a:lstStyle/>
          <a:p>
            <a:pPr marL="0" indent="0">
              <a:buNone/>
            </a:pPr>
            <a:r>
              <a:rPr lang="sv-SE" b="1" dirty="0"/>
              <a:t>4 kap 1 § LFD</a:t>
            </a:r>
          </a:p>
          <a:p>
            <a:pPr marL="0" indent="0">
              <a:buNone/>
            </a:pPr>
            <a:r>
              <a:rPr lang="sv-SE" b="1" dirty="0"/>
              <a:t>En försäkringsdistributör ska bedriva sin verksamhet enligt </a:t>
            </a:r>
            <a:r>
              <a:rPr lang="sv-SE" b="1" dirty="0">
                <a:solidFill>
                  <a:srgbClr val="FF0000"/>
                </a:solidFill>
              </a:rPr>
              <a:t>god försäkringsdistributionssed </a:t>
            </a:r>
            <a:r>
              <a:rPr lang="sv-SE" b="1" dirty="0"/>
              <a:t>och med tillbörlig omsorg ta till vara kundens intressen. </a:t>
            </a:r>
          </a:p>
          <a:p>
            <a:pPr marL="0" indent="0">
              <a:buNone/>
            </a:pPr>
            <a:r>
              <a:rPr lang="sv-SE" dirty="0"/>
              <a:t>”</a:t>
            </a:r>
            <a:r>
              <a:rPr lang="sv-SE" i="1" dirty="0"/>
              <a:t>Med god sed bör i detta sammanhang avses ett dynamiskt begrepp vars innebörd bl.a. får bero av utvecklingen i branschen, branschorganens riktlinjer och rekommendationer till sina medlemmar, överenskommelser mellan branschorgan och berörda myndigheter, allmänna råd från berörda myndigheter samt avgöranden hos Finansinspektionen, domstolar samt organ för utomrättslig tvistlösning</a:t>
            </a:r>
            <a:r>
              <a:rPr lang="sv-SE" dirty="0"/>
              <a:t>”                </a:t>
            </a:r>
            <a:r>
              <a:rPr lang="sv-SE" sz="1400" dirty="0"/>
              <a:t>(prop. 2017/18:216) </a:t>
            </a:r>
            <a:endParaRPr lang="sv-SE" sz="1800" b="1" dirty="0"/>
          </a:p>
        </p:txBody>
      </p:sp>
      <p:sp>
        <p:nvSpPr>
          <p:cNvPr id="4" name="Date Placeholder 3">
            <a:extLst>
              <a:ext uri="{FF2B5EF4-FFF2-40B4-BE49-F238E27FC236}">
                <a16:creationId xmlns:a16="http://schemas.microsoft.com/office/drawing/2014/main" id="{4057ECC3-3751-4F3B-9101-D36D835FDFF9}"/>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8288AB09-372A-4A5B-92D1-FC08DDC00740}"/>
              </a:ext>
            </a:extLst>
          </p:cNvPr>
          <p:cNvSpPr>
            <a:spLocks noGrp="1"/>
          </p:cNvSpPr>
          <p:nvPr>
            <p:ph type="sldNum" sz="quarter" idx="17"/>
          </p:nvPr>
        </p:nvSpPr>
        <p:spPr/>
        <p:txBody>
          <a:bodyPr/>
          <a:lstStyle/>
          <a:p>
            <a:fld id="{68468C2E-472A-43C3-926E-5A5CF00B7762}" type="slidenum">
              <a:rPr lang="sv-SE" smtClean="0"/>
              <a:pPr/>
              <a:t>79</a:t>
            </a:fld>
            <a:endParaRPr lang="sv-SE" dirty="0"/>
          </a:p>
        </p:txBody>
      </p:sp>
      <p:sp>
        <p:nvSpPr>
          <p:cNvPr id="6" name="Title 5">
            <a:extLst>
              <a:ext uri="{FF2B5EF4-FFF2-40B4-BE49-F238E27FC236}">
                <a16:creationId xmlns:a16="http://schemas.microsoft.com/office/drawing/2014/main" id="{049FD136-A0AE-40CC-AF4A-771935C8B3C4}"/>
              </a:ext>
            </a:extLst>
          </p:cNvPr>
          <p:cNvSpPr>
            <a:spLocks noGrp="1"/>
          </p:cNvSpPr>
          <p:nvPr>
            <p:ph type="title"/>
          </p:nvPr>
        </p:nvSpPr>
        <p:spPr/>
        <p:txBody>
          <a:bodyPr/>
          <a:lstStyle/>
          <a:p>
            <a:r>
              <a:rPr lang="sv-SE" i="1" dirty="0"/>
              <a:t>God försäkringsdistributionssed = </a:t>
            </a:r>
            <a:r>
              <a:rPr lang="sv-SE" i="1" dirty="0">
                <a:solidFill>
                  <a:srgbClr val="C00000"/>
                </a:solidFill>
              </a:rPr>
              <a:t>självreglering</a:t>
            </a:r>
            <a:endParaRPr lang="sv-SE" dirty="0">
              <a:solidFill>
                <a:srgbClr val="C00000"/>
              </a:solidFill>
            </a:endParaRPr>
          </a:p>
        </p:txBody>
      </p:sp>
    </p:spTree>
    <p:extLst>
      <p:ext uri="{BB962C8B-B14F-4D97-AF65-F5344CB8AC3E}">
        <p14:creationId xmlns:p14="http://schemas.microsoft.com/office/powerpoint/2010/main" val="646551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46EDE5A-1378-49EB-9903-72E235448FE9}"/>
              </a:ext>
            </a:extLst>
          </p:cNvPr>
          <p:cNvSpPr>
            <a:spLocks noGrp="1"/>
          </p:cNvSpPr>
          <p:nvPr>
            <p:ph type="dt" sz="half" idx="15"/>
          </p:nvPr>
        </p:nvSpPr>
        <p:spPr>
          <a:xfrm>
            <a:off x="9791978" y="6545844"/>
            <a:ext cx="1512690" cy="162000"/>
          </a:xfrm>
        </p:spPr>
        <p:txBody>
          <a:bodyPr/>
          <a:lstStyle/>
          <a:p>
            <a:r>
              <a:rPr lang="sv-SE" dirty="0"/>
              <a:t>19 februari 2024</a:t>
            </a:r>
          </a:p>
        </p:txBody>
      </p:sp>
      <p:sp>
        <p:nvSpPr>
          <p:cNvPr id="5" name="Slide Number Placeholder 4">
            <a:extLst>
              <a:ext uri="{FF2B5EF4-FFF2-40B4-BE49-F238E27FC236}">
                <a16:creationId xmlns:a16="http://schemas.microsoft.com/office/drawing/2014/main" id="{C993C24F-EA51-44AA-971C-6ACE1A0A24AC}"/>
              </a:ext>
            </a:extLst>
          </p:cNvPr>
          <p:cNvSpPr>
            <a:spLocks noGrp="1"/>
          </p:cNvSpPr>
          <p:nvPr>
            <p:ph type="sldNum" sz="quarter" idx="17"/>
          </p:nvPr>
        </p:nvSpPr>
        <p:spPr/>
        <p:txBody>
          <a:bodyPr/>
          <a:lstStyle/>
          <a:p>
            <a:fld id="{68468C2E-472A-43C3-926E-5A5CF00B7762}" type="slidenum">
              <a:rPr lang="sv-SE" smtClean="0"/>
              <a:pPr/>
              <a:t>8</a:t>
            </a:fld>
            <a:endParaRPr lang="sv-SE" dirty="0"/>
          </a:p>
        </p:txBody>
      </p:sp>
      <p:pic>
        <p:nvPicPr>
          <p:cNvPr id="7" name="Picture 2" descr="distributionskanaler">
            <a:extLst>
              <a:ext uri="{FF2B5EF4-FFF2-40B4-BE49-F238E27FC236}">
                <a16:creationId xmlns:a16="http://schemas.microsoft.com/office/drawing/2014/main" id="{2F348457-ECC6-4EDD-9E68-B3DE5EFD2AA1}"/>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427316" y="745064"/>
            <a:ext cx="8198541" cy="532475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4ECB176-C037-41E0-A6EA-1C4C724EDD52}"/>
              </a:ext>
            </a:extLst>
          </p:cNvPr>
          <p:cNvSpPr txBox="1"/>
          <p:nvPr/>
        </p:nvSpPr>
        <p:spPr>
          <a:xfrm>
            <a:off x="1505799" y="6235977"/>
            <a:ext cx="9462399" cy="640945"/>
          </a:xfrm>
          <a:prstGeom prst="rect">
            <a:avLst/>
          </a:prstGeom>
          <a:noFill/>
        </p:spPr>
        <p:txBody>
          <a:bodyPr wrap="none" rtlCol="0">
            <a:spAutoFit/>
          </a:bodyPr>
          <a:lstStyle/>
          <a:p>
            <a:pPr>
              <a:lnSpc>
                <a:spcPct val="95000"/>
              </a:lnSpc>
              <a:spcBef>
                <a:spcPts val="1200"/>
              </a:spcBef>
            </a:pPr>
            <a:r>
              <a:rPr lang="sv-SE" sz="1600" dirty="0">
                <a:solidFill>
                  <a:schemeClr val="tx2"/>
                </a:solidFill>
              </a:rPr>
              <a:t>De största valcentralerna är </a:t>
            </a:r>
            <a:r>
              <a:rPr lang="sv-SE" sz="1600" b="1" dirty="0" err="1">
                <a:solidFill>
                  <a:schemeClr val="tx2"/>
                </a:solidFill>
              </a:rPr>
              <a:t>Collectum</a:t>
            </a:r>
            <a:r>
              <a:rPr lang="sv-SE" sz="1600" dirty="0">
                <a:solidFill>
                  <a:schemeClr val="tx2"/>
                </a:solidFill>
              </a:rPr>
              <a:t> (ITP för privatanställda tjänstemän) och </a:t>
            </a:r>
            <a:r>
              <a:rPr lang="sv-SE" sz="1600" b="1" dirty="0">
                <a:solidFill>
                  <a:schemeClr val="tx2"/>
                </a:solidFill>
              </a:rPr>
              <a:t>FORA</a:t>
            </a:r>
            <a:r>
              <a:rPr lang="sv-SE" sz="1600" dirty="0">
                <a:solidFill>
                  <a:schemeClr val="tx2"/>
                </a:solidFill>
              </a:rPr>
              <a:t> (Avtalspension SAF-LO</a:t>
            </a:r>
            <a:r>
              <a:rPr lang="sv-SE" sz="1100" dirty="0">
                <a:solidFill>
                  <a:schemeClr val="tx2"/>
                </a:solidFill>
              </a:rPr>
              <a:t>)</a:t>
            </a:r>
          </a:p>
          <a:p>
            <a:pPr>
              <a:lnSpc>
                <a:spcPct val="95000"/>
              </a:lnSpc>
              <a:spcBef>
                <a:spcPts val="1200"/>
              </a:spcBef>
            </a:pPr>
            <a:endParaRPr lang="sv-SE" sz="1100" dirty="0">
              <a:solidFill>
                <a:schemeClr val="tx2"/>
              </a:solidFill>
            </a:endParaRPr>
          </a:p>
        </p:txBody>
      </p:sp>
    </p:spTree>
    <p:extLst>
      <p:ext uri="{BB962C8B-B14F-4D97-AF65-F5344CB8AC3E}">
        <p14:creationId xmlns:p14="http://schemas.microsoft.com/office/powerpoint/2010/main" val="5652682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7813B8-E2B9-43DC-B0FC-72BE62CF1612}"/>
              </a:ext>
            </a:extLst>
          </p:cNvPr>
          <p:cNvSpPr>
            <a:spLocks noGrp="1"/>
          </p:cNvSpPr>
          <p:nvPr>
            <p:ph type="body" sz="quarter" idx="13"/>
          </p:nvPr>
        </p:nvSpPr>
        <p:spPr/>
        <p:txBody>
          <a:bodyPr/>
          <a:lstStyle/>
          <a:p>
            <a:endParaRPr lang="sv-SE"/>
          </a:p>
        </p:txBody>
      </p:sp>
      <p:sp>
        <p:nvSpPr>
          <p:cNvPr id="4" name="Content Placeholder 3">
            <a:extLst>
              <a:ext uri="{FF2B5EF4-FFF2-40B4-BE49-F238E27FC236}">
                <a16:creationId xmlns:a16="http://schemas.microsoft.com/office/drawing/2014/main" id="{61262C4B-1C21-4AEB-A1B6-681788BAB07B}"/>
              </a:ext>
            </a:extLst>
          </p:cNvPr>
          <p:cNvSpPr>
            <a:spLocks noGrp="1"/>
          </p:cNvSpPr>
          <p:nvPr>
            <p:ph sz="quarter" idx="14"/>
          </p:nvPr>
        </p:nvSpPr>
        <p:spPr/>
        <p:txBody>
          <a:bodyPr/>
          <a:lstStyle/>
          <a:p>
            <a:pPr>
              <a:buFont typeface="Arial" panose="020B0604020202020204" pitchFamily="34" charset="0"/>
              <a:buChar char="•"/>
            </a:pPr>
            <a:r>
              <a:rPr lang="sv-SE" sz="1500" b="1" i="1" dirty="0"/>
              <a:t>Kompletterar</a:t>
            </a:r>
            <a:r>
              <a:rPr lang="sv-SE" sz="1500" dirty="0"/>
              <a:t> lagar, föreskrifter och tillsyn av försäkringsdistribution</a:t>
            </a:r>
          </a:p>
          <a:p>
            <a:pPr>
              <a:buFont typeface="Arial" panose="020B0604020202020204" pitchFamily="34" charset="0"/>
              <a:buChar char="•"/>
            </a:pPr>
            <a:r>
              <a:rPr lang="sv-SE" sz="1500" b="1" i="1" dirty="0"/>
              <a:t>Upprätthålls</a:t>
            </a:r>
            <a:r>
              <a:rPr lang="sv-SE" sz="1500" dirty="0"/>
              <a:t> av </a:t>
            </a:r>
            <a:r>
              <a:rPr lang="sv-SE" sz="1500" b="1" dirty="0" err="1">
                <a:solidFill>
                  <a:srgbClr val="0070C0"/>
                </a:solidFill>
              </a:rPr>
              <a:t>InsureSec</a:t>
            </a:r>
            <a:r>
              <a:rPr lang="sv-SE" sz="1500" dirty="0">
                <a:solidFill>
                  <a:srgbClr val="0070C0"/>
                </a:solidFill>
              </a:rPr>
              <a:t> </a:t>
            </a:r>
            <a:r>
              <a:rPr lang="sv-SE" sz="1500" dirty="0"/>
              <a:t>som</a:t>
            </a:r>
          </a:p>
          <a:p>
            <a:pPr lvl="1"/>
            <a:r>
              <a:rPr lang="sv-SE" sz="1500" b="1" dirty="0"/>
              <a:t>Ingår avtal </a:t>
            </a:r>
            <a:r>
              <a:rPr lang="sv-SE" sz="1500" dirty="0"/>
              <a:t>med förmedlare om regelefterlevnad (”registrering”)</a:t>
            </a:r>
          </a:p>
          <a:p>
            <a:pPr lvl="1"/>
            <a:r>
              <a:rPr lang="sv-SE" sz="1500" b="1" dirty="0"/>
              <a:t>Licensierar</a:t>
            </a:r>
            <a:r>
              <a:rPr lang="sv-SE" sz="1500" dirty="0"/>
              <a:t> förmedlare efter kontroll av lämplighet och kunskaper </a:t>
            </a:r>
          </a:p>
          <a:p>
            <a:pPr lvl="1"/>
            <a:r>
              <a:rPr lang="sv-SE" sz="1500" b="1" dirty="0"/>
              <a:t>Certifierar</a:t>
            </a:r>
            <a:r>
              <a:rPr lang="sv-SE" sz="1500" dirty="0"/>
              <a:t> anställda hos försäkringsföretag</a:t>
            </a:r>
          </a:p>
          <a:p>
            <a:pPr lvl="1"/>
            <a:r>
              <a:rPr lang="sv-SE" sz="1500" b="1" dirty="0"/>
              <a:t>Kontrollerar</a:t>
            </a:r>
            <a:r>
              <a:rPr lang="sv-SE" sz="1500" dirty="0"/>
              <a:t> regelefterlevnaden hos de registrerade förmedlarna</a:t>
            </a:r>
          </a:p>
          <a:p>
            <a:endParaRPr lang="sv-SE" dirty="0"/>
          </a:p>
        </p:txBody>
      </p:sp>
      <p:sp>
        <p:nvSpPr>
          <p:cNvPr id="6" name="Content Placeholder 5">
            <a:extLst>
              <a:ext uri="{FF2B5EF4-FFF2-40B4-BE49-F238E27FC236}">
                <a16:creationId xmlns:a16="http://schemas.microsoft.com/office/drawing/2014/main" id="{FE564843-B910-4D20-BA57-06FDB1F5925C}"/>
              </a:ext>
            </a:extLst>
          </p:cNvPr>
          <p:cNvSpPr>
            <a:spLocks noGrp="1"/>
          </p:cNvSpPr>
          <p:nvPr>
            <p:ph sz="quarter" idx="15"/>
          </p:nvPr>
        </p:nvSpPr>
        <p:spPr/>
        <p:txBody>
          <a:bodyPr/>
          <a:lstStyle/>
          <a:p>
            <a:pPr>
              <a:buFont typeface="Arial" panose="020B0604020202020204" pitchFamily="34" charset="0"/>
              <a:buChar char="•"/>
            </a:pPr>
            <a:r>
              <a:rPr lang="sv-SE" sz="1500" b="1" i="1" dirty="0"/>
              <a:t>Utvecklas</a:t>
            </a:r>
            <a:r>
              <a:rPr lang="sv-SE" sz="1500" dirty="0"/>
              <a:t> av </a:t>
            </a:r>
            <a:r>
              <a:rPr lang="sv-SE" sz="1500" b="1" dirty="0">
                <a:solidFill>
                  <a:srgbClr val="0070C0"/>
                </a:solidFill>
              </a:rPr>
              <a:t>Disciplinnämnden</a:t>
            </a:r>
            <a:r>
              <a:rPr lang="sv-SE" sz="1500" dirty="0"/>
              <a:t> som</a:t>
            </a:r>
          </a:p>
          <a:p>
            <a:pPr lvl="1"/>
            <a:r>
              <a:rPr lang="sv-SE" sz="1500" dirty="0"/>
              <a:t>Gör </a:t>
            </a:r>
            <a:r>
              <a:rPr lang="sv-SE" sz="1500" b="1" dirty="0"/>
              <a:t>uttalanden</a:t>
            </a:r>
            <a:r>
              <a:rPr lang="sv-SE" sz="1500" dirty="0"/>
              <a:t> om god försäkringsdistributionssed</a:t>
            </a:r>
          </a:p>
          <a:p>
            <a:pPr lvl="1"/>
            <a:r>
              <a:rPr lang="sv-SE" sz="1500" dirty="0"/>
              <a:t>Lämnar </a:t>
            </a:r>
            <a:r>
              <a:rPr lang="sv-SE" sz="1500" b="1" dirty="0"/>
              <a:t>förhandsbesked</a:t>
            </a:r>
          </a:p>
          <a:p>
            <a:pPr lvl="1"/>
            <a:r>
              <a:rPr lang="sv-SE" sz="1500" dirty="0"/>
              <a:t>Beslutar om </a:t>
            </a:r>
            <a:r>
              <a:rPr lang="sv-SE" sz="1500" b="1" dirty="0"/>
              <a:t>sanktioner</a:t>
            </a:r>
          </a:p>
          <a:p>
            <a:pPr>
              <a:buFont typeface="Arial" panose="020B0604020202020204" pitchFamily="34" charset="0"/>
              <a:buChar char="•"/>
            </a:pPr>
            <a:r>
              <a:rPr lang="sv-SE" sz="1500" dirty="0"/>
              <a:t>Disciplinnämndens beslut </a:t>
            </a:r>
            <a:r>
              <a:rPr lang="sv-SE" sz="1500" b="1" i="1" dirty="0"/>
              <a:t>publiceras </a:t>
            </a:r>
            <a:r>
              <a:rPr lang="sv-SE" sz="1500" dirty="0"/>
              <a:t>av </a:t>
            </a:r>
            <a:r>
              <a:rPr lang="sv-SE" sz="1500" b="1" dirty="0" err="1">
                <a:solidFill>
                  <a:srgbClr val="0070C0"/>
                </a:solidFill>
              </a:rPr>
              <a:t>InsureSec</a:t>
            </a:r>
            <a:r>
              <a:rPr lang="sv-SE" sz="1500" dirty="0"/>
              <a:t>:</a:t>
            </a:r>
          </a:p>
          <a:p>
            <a:pPr lvl="1"/>
            <a:r>
              <a:rPr lang="sv-SE" sz="1500" dirty="0"/>
              <a:t>på </a:t>
            </a:r>
            <a:r>
              <a:rPr lang="sv-SE" sz="1500" b="1" dirty="0"/>
              <a:t>insuresec.se</a:t>
            </a:r>
            <a:r>
              <a:rPr lang="sv-SE" sz="1500" dirty="0"/>
              <a:t> och i</a:t>
            </a:r>
          </a:p>
          <a:p>
            <a:pPr lvl="1"/>
            <a:r>
              <a:rPr lang="sv-SE" sz="1500" b="1" i="1" dirty="0"/>
              <a:t>God försäkringsdistributionssed – en handbok</a:t>
            </a:r>
            <a:endParaRPr lang="sv-SE" dirty="0"/>
          </a:p>
        </p:txBody>
      </p:sp>
      <p:sp>
        <p:nvSpPr>
          <p:cNvPr id="7" name="Title 6">
            <a:extLst>
              <a:ext uri="{FF2B5EF4-FFF2-40B4-BE49-F238E27FC236}">
                <a16:creationId xmlns:a16="http://schemas.microsoft.com/office/drawing/2014/main" id="{C18FCF00-FA7F-4CD7-8B56-86E791BF43F0}"/>
              </a:ext>
            </a:extLst>
          </p:cNvPr>
          <p:cNvSpPr>
            <a:spLocks noGrp="1"/>
          </p:cNvSpPr>
          <p:nvPr>
            <p:ph type="title"/>
          </p:nvPr>
        </p:nvSpPr>
        <p:spPr/>
        <p:txBody>
          <a:bodyPr>
            <a:normAutofit fontScale="90000"/>
          </a:bodyPr>
          <a:lstStyle/>
          <a:p>
            <a:r>
              <a:rPr lang="sv-SE" dirty="0"/>
              <a:t>Försäkringsdistributionsmarknadens självreglering av </a:t>
            </a:r>
            <a:br>
              <a:rPr lang="sv-SE" dirty="0"/>
            </a:br>
            <a:r>
              <a:rPr lang="sv-SE" sz="3600" i="1" dirty="0"/>
              <a:t>god försäkringsdistributionssed</a:t>
            </a:r>
            <a:endParaRPr lang="sv-SE" dirty="0"/>
          </a:p>
        </p:txBody>
      </p:sp>
      <p:sp>
        <p:nvSpPr>
          <p:cNvPr id="8" name="Date Placeholder 7">
            <a:extLst>
              <a:ext uri="{FF2B5EF4-FFF2-40B4-BE49-F238E27FC236}">
                <a16:creationId xmlns:a16="http://schemas.microsoft.com/office/drawing/2014/main" id="{AA7930CD-C068-46E3-84EE-976C9794A92A}"/>
              </a:ext>
            </a:extLst>
          </p:cNvPr>
          <p:cNvSpPr>
            <a:spLocks noGrp="1"/>
          </p:cNvSpPr>
          <p:nvPr>
            <p:ph type="dt" sz="half" idx="18"/>
          </p:nvPr>
        </p:nvSpPr>
        <p:spPr/>
        <p:txBody>
          <a:bodyPr/>
          <a:lstStyle/>
          <a:p>
            <a:r>
              <a:rPr lang="sv-SE" dirty="0"/>
              <a:t>19 februari 2024</a:t>
            </a:r>
          </a:p>
        </p:txBody>
      </p:sp>
      <p:sp>
        <p:nvSpPr>
          <p:cNvPr id="9" name="Slide Number Placeholder 8">
            <a:extLst>
              <a:ext uri="{FF2B5EF4-FFF2-40B4-BE49-F238E27FC236}">
                <a16:creationId xmlns:a16="http://schemas.microsoft.com/office/drawing/2014/main" id="{01D34127-9712-4E96-BC6A-9DAA6D003BFB}"/>
              </a:ext>
            </a:extLst>
          </p:cNvPr>
          <p:cNvSpPr>
            <a:spLocks noGrp="1"/>
          </p:cNvSpPr>
          <p:nvPr>
            <p:ph type="sldNum" sz="quarter" idx="20"/>
          </p:nvPr>
        </p:nvSpPr>
        <p:spPr/>
        <p:txBody>
          <a:bodyPr/>
          <a:lstStyle/>
          <a:p>
            <a:fld id="{68468C2E-472A-43C3-926E-5A5CF00B7762}" type="slidenum">
              <a:rPr lang="sv-SE" smtClean="0"/>
              <a:pPr/>
              <a:t>80</a:t>
            </a:fld>
            <a:endParaRPr lang="sv-SE" dirty="0"/>
          </a:p>
        </p:txBody>
      </p:sp>
    </p:spTree>
    <p:extLst>
      <p:ext uri="{BB962C8B-B14F-4D97-AF65-F5344CB8AC3E}">
        <p14:creationId xmlns:p14="http://schemas.microsoft.com/office/powerpoint/2010/main" val="30136788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935659-90FF-43CC-82B4-B125ACE061F7}"/>
              </a:ext>
            </a:extLst>
          </p:cNvPr>
          <p:cNvSpPr>
            <a:spLocks noGrp="1"/>
          </p:cNvSpPr>
          <p:nvPr>
            <p:ph type="body" sz="quarter" idx="14"/>
          </p:nvPr>
        </p:nvSpPr>
        <p:spPr/>
        <p:txBody>
          <a:bodyPr/>
          <a:lstStyle/>
          <a:p>
            <a:endParaRPr lang="sv-SE"/>
          </a:p>
        </p:txBody>
      </p:sp>
      <p:sp>
        <p:nvSpPr>
          <p:cNvPr id="3" name="Content Placeholder 2">
            <a:extLst>
              <a:ext uri="{FF2B5EF4-FFF2-40B4-BE49-F238E27FC236}">
                <a16:creationId xmlns:a16="http://schemas.microsoft.com/office/drawing/2014/main" id="{0CC4BA16-B0E0-4726-9611-ABC4A0942616}"/>
              </a:ext>
            </a:extLst>
          </p:cNvPr>
          <p:cNvSpPr>
            <a:spLocks noGrp="1"/>
          </p:cNvSpPr>
          <p:nvPr>
            <p:ph sz="quarter" idx="13"/>
          </p:nvPr>
        </p:nvSpPr>
        <p:spPr/>
        <p:txBody>
          <a:bodyPr/>
          <a:lstStyle/>
          <a:p>
            <a:pPr>
              <a:buFont typeface="Arial" panose="020B0604020202020204" pitchFamily="34" charset="0"/>
              <a:buChar char="•"/>
            </a:pPr>
            <a:r>
              <a:rPr lang="sv-SE" dirty="0"/>
              <a:t>Självregleringen genom </a:t>
            </a:r>
            <a:r>
              <a:rPr lang="sv-SE" dirty="0" err="1"/>
              <a:t>InsureSec</a:t>
            </a:r>
            <a:r>
              <a:rPr lang="sv-SE" dirty="0"/>
              <a:t> baseras på </a:t>
            </a:r>
            <a:r>
              <a:rPr lang="sv-SE" b="1" i="1" dirty="0"/>
              <a:t>individuella avtal </a:t>
            </a:r>
            <a:r>
              <a:rPr lang="sv-SE" dirty="0"/>
              <a:t>med var och en av förmedlarna</a:t>
            </a:r>
          </a:p>
          <a:p>
            <a:pPr>
              <a:buFont typeface="Arial" panose="020B0604020202020204" pitchFamily="34" charset="0"/>
              <a:buChar char="•"/>
            </a:pPr>
            <a:r>
              <a:rPr lang="sv-SE" dirty="0"/>
              <a:t>Förmedlarna har en </a:t>
            </a:r>
            <a:r>
              <a:rPr lang="sv-SE" b="1" i="1" dirty="0"/>
              <a:t>avtalsförpliktelse</a:t>
            </a:r>
            <a:r>
              <a:rPr lang="sv-SE" dirty="0"/>
              <a:t> att följa </a:t>
            </a:r>
            <a:r>
              <a:rPr lang="sv-SE" dirty="0" err="1"/>
              <a:t>InsureSecs</a:t>
            </a:r>
            <a:r>
              <a:rPr lang="sv-SE" dirty="0"/>
              <a:t> regelverk, däribland god försäkringsförmedlingssed</a:t>
            </a:r>
          </a:p>
          <a:p>
            <a:pPr>
              <a:buFont typeface="Arial" panose="020B0604020202020204" pitchFamily="34" charset="0"/>
              <a:buChar char="•"/>
            </a:pPr>
            <a:r>
              <a:rPr lang="sv-SE" dirty="0"/>
              <a:t>Den som inte följer </a:t>
            </a:r>
            <a:r>
              <a:rPr lang="sv-SE" dirty="0" err="1"/>
              <a:t>InsureSecs</a:t>
            </a:r>
            <a:r>
              <a:rPr lang="sv-SE" dirty="0"/>
              <a:t> regelverk begår ett </a:t>
            </a:r>
            <a:r>
              <a:rPr lang="sv-SE" b="1" i="1" dirty="0"/>
              <a:t>avtalsbrott</a:t>
            </a:r>
            <a:endParaRPr lang="sv-SE" dirty="0"/>
          </a:p>
          <a:p>
            <a:pPr marL="0" indent="0">
              <a:buNone/>
            </a:pPr>
            <a:endParaRPr lang="sv-SE" dirty="0"/>
          </a:p>
        </p:txBody>
      </p:sp>
      <p:sp>
        <p:nvSpPr>
          <p:cNvPr id="4" name="Date Placeholder 3">
            <a:extLst>
              <a:ext uri="{FF2B5EF4-FFF2-40B4-BE49-F238E27FC236}">
                <a16:creationId xmlns:a16="http://schemas.microsoft.com/office/drawing/2014/main" id="{61B47945-9C98-4277-9FFB-1F605C02818D}"/>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3B8AC9CA-B8D7-4A97-A5B4-416A50CB42FF}"/>
              </a:ext>
            </a:extLst>
          </p:cNvPr>
          <p:cNvSpPr>
            <a:spLocks noGrp="1"/>
          </p:cNvSpPr>
          <p:nvPr>
            <p:ph type="sldNum" sz="quarter" idx="17"/>
          </p:nvPr>
        </p:nvSpPr>
        <p:spPr/>
        <p:txBody>
          <a:bodyPr/>
          <a:lstStyle/>
          <a:p>
            <a:fld id="{68468C2E-472A-43C3-926E-5A5CF00B7762}" type="slidenum">
              <a:rPr lang="sv-SE" smtClean="0"/>
              <a:pPr/>
              <a:t>81</a:t>
            </a:fld>
            <a:endParaRPr lang="sv-SE" dirty="0"/>
          </a:p>
        </p:txBody>
      </p:sp>
      <p:sp>
        <p:nvSpPr>
          <p:cNvPr id="6" name="Title 5">
            <a:extLst>
              <a:ext uri="{FF2B5EF4-FFF2-40B4-BE49-F238E27FC236}">
                <a16:creationId xmlns:a16="http://schemas.microsoft.com/office/drawing/2014/main" id="{1B3C491E-E88A-4E76-B615-2BDD5E8F3BAE}"/>
              </a:ext>
            </a:extLst>
          </p:cNvPr>
          <p:cNvSpPr>
            <a:spLocks noGrp="1"/>
          </p:cNvSpPr>
          <p:nvPr>
            <p:ph type="title"/>
          </p:nvPr>
        </p:nvSpPr>
        <p:spPr/>
        <p:txBody>
          <a:bodyPr>
            <a:normAutofit fontScale="90000"/>
          </a:bodyPr>
          <a:lstStyle/>
          <a:p>
            <a:r>
              <a:rPr lang="sv-SE" dirty="0"/>
              <a:t>Grunden för </a:t>
            </a:r>
            <a:br>
              <a:rPr lang="sv-SE" dirty="0"/>
            </a:br>
            <a:r>
              <a:rPr lang="sv-SE" dirty="0"/>
              <a:t>självreglering genom </a:t>
            </a:r>
            <a:r>
              <a:rPr lang="sv-SE" dirty="0" err="1"/>
              <a:t>InsureSec</a:t>
            </a:r>
            <a:endParaRPr lang="sv-SE" dirty="0"/>
          </a:p>
        </p:txBody>
      </p:sp>
      <p:sp>
        <p:nvSpPr>
          <p:cNvPr id="7" name="Moln 9">
            <a:extLst>
              <a:ext uri="{FF2B5EF4-FFF2-40B4-BE49-F238E27FC236}">
                <a16:creationId xmlns:a16="http://schemas.microsoft.com/office/drawing/2014/main" id="{4F06BB77-B8F3-4FDF-AAAC-B07C2CF4BC1B}"/>
              </a:ext>
            </a:extLst>
          </p:cNvPr>
          <p:cNvSpPr/>
          <p:nvPr/>
        </p:nvSpPr>
        <p:spPr>
          <a:xfrm>
            <a:off x="7519307" y="3657956"/>
            <a:ext cx="2811449" cy="1705980"/>
          </a:xfrm>
          <a:prstGeom prst="cloud">
            <a:avLst/>
          </a:prstGeom>
          <a:solidFill>
            <a:srgbClr val="006A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a:solidFill>
                  <a:schemeClr val="bg1"/>
                </a:solidFill>
              </a:rPr>
              <a:t>InsureSecs självreglering är avtalsbaserad</a:t>
            </a:r>
          </a:p>
        </p:txBody>
      </p:sp>
    </p:spTree>
    <p:extLst>
      <p:ext uri="{BB962C8B-B14F-4D97-AF65-F5344CB8AC3E}">
        <p14:creationId xmlns:p14="http://schemas.microsoft.com/office/powerpoint/2010/main" val="34055627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2CF9C6-9302-45D8-9462-26CBB7EEA464}"/>
              </a:ext>
            </a:extLst>
          </p:cNvPr>
          <p:cNvSpPr>
            <a:spLocks noGrp="1"/>
          </p:cNvSpPr>
          <p:nvPr>
            <p:ph type="body" sz="quarter" idx="13"/>
          </p:nvPr>
        </p:nvSpPr>
        <p:spPr/>
        <p:txBody>
          <a:bodyPr/>
          <a:lstStyle/>
          <a:p>
            <a:endParaRPr lang="sv-SE"/>
          </a:p>
        </p:txBody>
      </p:sp>
      <p:sp>
        <p:nvSpPr>
          <p:cNvPr id="3" name="Text Placeholder 2">
            <a:extLst>
              <a:ext uri="{FF2B5EF4-FFF2-40B4-BE49-F238E27FC236}">
                <a16:creationId xmlns:a16="http://schemas.microsoft.com/office/drawing/2014/main" id="{7C7D4077-D40C-49CD-A1CC-5E16FDB3A9EF}"/>
              </a:ext>
            </a:extLst>
          </p:cNvPr>
          <p:cNvSpPr>
            <a:spLocks noGrp="1"/>
          </p:cNvSpPr>
          <p:nvPr>
            <p:ph type="body" sz="quarter" idx="16"/>
          </p:nvPr>
        </p:nvSpPr>
        <p:spPr/>
        <p:txBody>
          <a:bodyPr/>
          <a:lstStyle/>
          <a:p>
            <a:r>
              <a:rPr lang="sv-SE" dirty="0"/>
              <a:t>Finansinspektionen</a:t>
            </a:r>
          </a:p>
        </p:txBody>
      </p:sp>
      <p:sp>
        <p:nvSpPr>
          <p:cNvPr id="4" name="Content Placeholder 3">
            <a:extLst>
              <a:ext uri="{FF2B5EF4-FFF2-40B4-BE49-F238E27FC236}">
                <a16:creationId xmlns:a16="http://schemas.microsoft.com/office/drawing/2014/main" id="{58ADA2F4-6F3E-411F-B455-AB1B9D29CE4B}"/>
              </a:ext>
            </a:extLst>
          </p:cNvPr>
          <p:cNvSpPr>
            <a:spLocks noGrp="1"/>
          </p:cNvSpPr>
          <p:nvPr>
            <p:ph sz="quarter" idx="14"/>
          </p:nvPr>
        </p:nvSpPr>
        <p:spPr/>
        <p:txBody>
          <a:bodyPr/>
          <a:lstStyle/>
          <a:p>
            <a:pPr>
              <a:buFont typeface="Arial" panose="020B0604020202020204" pitchFamily="34" charset="0"/>
              <a:buChar char="•"/>
            </a:pPr>
            <a:r>
              <a:rPr lang="sv-SE" dirty="0"/>
              <a:t>Utfärdar tillstånd för </a:t>
            </a:r>
            <a:r>
              <a:rPr lang="sv-SE" b="1" dirty="0"/>
              <a:t>företag </a:t>
            </a:r>
            <a:r>
              <a:rPr lang="sv-SE" b="1" i="1" dirty="0"/>
              <a:t>eller</a:t>
            </a:r>
            <a:r>
              <a:rPr lang="sv-SE" b="1" dirty="0"/>
              <a:t> individer</a:t>
            </a:r>
          </a:p>
          <a:p>
            <a:pPr>
              <a:buFont typeface="Arial" panose="020B0604020202020204" pitchFamily="34" charset="0"/>
              <a:buChar char="•"/>
            </a:pPr>
            <a:r>
              <a:rPr lang="sv-SE" dirty="0"/>
              <a:t>Övervakar regelefterlevnad av försäkringsförmedling och rådgivning om fondandelar inom ramen för försäkring</a:t>
            </a:r>
          </a:p>
          <a:p>
            <a:pPr>
              <a:buFont typeface="Arial" panose="020B0604020202020204" pitchFamily="34" charset="0"/>
              <a:buChar char="•"/>
            </a:pPr>
            <a:r>
              <a:rPr lang="sv-SE" dirty="0"/>
              <a:t>Övervakar god sed inom ramen för </a:t>
            </a:r>
            <a:br>
              <a:rPr lang="sv-SE" dirty="0"/>
            </a:br>
            <a:r>
              <a:rPr lang="sv-SE" dirty="0"/>
              <a:t>LFD</a:t>
            </a:r>
          </a:p>
        </p:txBody>
      </p:sp>
      <p:sp>
        <p:nvSpPr>
          <p:cNvPr id="5" name="Text Placeholder 4">
            <a:extLst>
              <a:ext uri="{FF2B5EF4-FFF2-40B4-BE49-F238E27FC236}">
                <a16:creationId xmlns:a16="http://schemas.microsoft.com/office/drawing/2014/main" id="{F50B047C-D412-4FF1-908E-C4581FAACF16}"/>
              </a:ext>
            </a:extLst>
          </p:cNvPr>
          <p:cNvSpPr>
            <a:spLocks noGrp="1"/>
          </p:cNvSpPr>
          <p:nvPr>
            <p:ph type="body" sz="quarter" idx="17"/>
          </p:nvPr>
        </p:nvSpPr>
        <p:spPr/>
        <p:txBody>
          <a:bodyPr/>
          <a:lstStyle/>
          <a:p>
            <a:r>
              <a:rPr lang="sv-SE" dirty="0" err="1"/>
              <a:t>InsureSec</a:t>
            </a:r>
            <a:endParaRPr lang="sv-SE" dirty="0"/>
          </a:p>
        </p:txBody>
      </p:sp>
      <p:sp>
        <p:nvSpPr>
          <p:cNvPr id="6" name="Content Placeholder 5">
            <a:extLst>
              <a:ext uri="{FF2B5EF4-FFF2-40B4-BE49-F238E27FC236}">
                <a16:creationId xmlns:a16="http://schemas.microsoft.com/office/drawing/2014/main" id="{136565FC-8E0B-43BC-A581-FBC2DF1BC73C}"/>
              </a:ext>
            </a:extLst>
          </p:cNvPr>
          <p:cNvSpPr>
            <a:spLocks noGrp="1"/>
          </p:cNvSpPr>
          <p:nvPr>
            <p:ph sz="quarter" idx="15"/>
          </p:nvPr>
        </p:nvSpPr>
        <p:spPr/>
        <p:txBody>
          <a:bodyPr/>
          <a:lstStyle/>
          <a:p>
            <a:pPr>
              <a:buFont typeface="Arial" panose="020B0604020202020204" pitchFamily="34" charset="0"/>
              <a:buChar char="•"/>
            </a:pPr>
            <a:r>
              <a:rPr lang="sv-SE" dirty="0"/>
              <a:t>Registrerar och licensierar </a:t>
            </a:r>
            <a:r>
              <a:rPr lang="sv-SE" b="1" i="1" dirty="0"/>
              <a:t>endast</a:t>
            </a:r>
            <a:r>
              <a:rPr lang="sv-SE" dirty="0"/>
              <a:t> </a:t>
            </a:r>
            <a:r>
              <a:rPr lang="sv-SE" b="1" dirty="0"/>
              <a:t>fysiska personer</a:t>
            </a:r>
          </a:p>
          <a:p>
            <a:pPr>
              <a:buFont typeface="Arial" panose="020B0604020202020204" pitchFamily="34" charset="0"/>
              <a:buChar char="•"/>
            </a:pPr>
            <a:r>
              <a:rPr lang="sv-SE" dirty="0"/>
              <a:t>Övervakar efterlevnaden av </a:t>
            </a:r>
            <a:r>
              <a:rPr lang="sv-SE" b="1" i="1" dirty="0"/>
              <a:t>alla regler </a:t>
            </a:r>
            <a:r>
              <a:rPr lang="sv-SE" dirty="0"/>
              <a:t>som är relevanta för försäkringsdistribution</a:t>
            </a:r>
          </a:p>
          <a:p>
            <a:pPr>
              <a:buFont typeface="Arial" panose="020B0604020202020204" pitchFamily="34" charset="0"/>
              <a:buChar char="•"/>
            </a:pPr>
            <a:r>
              <a:rPr lang="sv-SE" dirty="0"/>
              <a:t>Övervakar god sed inom </a:t>
            </a:r>
            <a:r>
              <a:rPr lang="sv-SE" b="1" i="1" dirty="0"/>
              <a:t>alla områden </a:t>
            </a:r>
            <a:r>
              <a:rPr lang="sv-SE" dirty="0"/>
              <a:t>som allmänheten kan ha fog att uppfatta som försäkringsdistribution</a:t>
            </a:r>
          </a:p>
        </p:txBody>
      </p:sp>
      <p:sp>
        <p:nvSpPr>
          <p:cNvPr id="7" name="Title 6">
            <a:extLst>
              <a:ext uri="{FF2B5EF4-FFF2-40B4-BE49-F238E27FC236}">
                <a16:creationId xmlns:a16="http://schemas.microsoft.com/office/drawing/2014/main" id="{53BE35A1-B8CA-4A45-92CB-FEAB7E860F0E}"/>
              </a:ext>
            </a:extLst>
          </p:cNvPr>
          <p:cNvSpPr>
            <a:spLocks noGrp="1"/>
          </p:cNvSpPr>
          <p:nvPr>
            <p:ph type="title"/>
          </p:nvPr>
        </p:nvSpPr>
        <p:spPr/>
        <p:txBody>
          <a:bodyPr>
            <a:normAutofit fontScale="90000"/>
          </a:bodyPr>
          <a:lstStyle/>
          <a:p>
            <a:r>
              <a:rPr lang="sv-SE" dirty="0"/>
              <a:t>Skillnaden mellan FI:s tillsyn och</a:t>
            </a:r>
            <a:br>
              <a:rPr lang="sv-SE" dirty="0"/>
            </a:br>
            <a:r>
              <a:rPr lang="sv-SE" dirty="0" err="1"/>
              <a:t>InsureSecs</a:t>
            </a:r>
            <a:r>
              <a:rPr lang="sv-SE" dirty="0"/>
              <a:t> regelverk och tillsyn</a:t>
            </a:r>
          </a:p>
        </p:txBody>
      </p:sp>
      <p:sp>
        <p:nvSpPr>
          <p:cNvPr id="8" name="Date Placeholder 7">
            <a:extLst>
              <a:ext uri="{FF2B5EF4-FFF2-40B4-BE49-F238E27FC236}">
                <a16:creationId xmlns:a16="http://schemas.microsoft.com/office/drawing/2014/main" id="{DDEF9F7B-94BD-48F2-BFF1-A0B96479778D}"/>
              </a:ext>
            </a:extLst>
          </p:cNvPr>
          <p:cNvSpPr>
            <a:spLocks noGrp="1"/>
          </p:cNvSpPr>
          <p:nvPr>
            <p:ph type="dt" sz="half" idx="18"/>
          </p:nvPr>
        </p:nvSpPr>
        <p:spPr/>
        <p:txBody>
          <a:bodyPr/>
          <a:lstStyle/>
          <a:p>
            <a:r>
              <a:rPr lang="sv-SE" dirty="0"/>
              <a:t>19 februari 2024</a:t>
            </a:r>
          </a:p>
        </p:txBody>
      </p:sp>
      <p:sp>
        <p:nvSpPr>
          <p:cNvPr id="9" name="Slide Number Placeholder 8">
            <a:extLst>
              <a:ext uri="{FF2B5EF4-FFF2-40B4-BE49-F238E27FC236}">
                <a16:creationId xmlns:a16="http://schemas.microsoft.com/office/drawing/2014/main" id="{ABE7D34E-DDEF-48E4-A3B1-D836A900A3F7}"/>
              </a:ext>
            </a:extLst>
          </p:cNvPr>
          <p:cNvSpPr>
            <a:spLocks noGrp="1"/>
          </p:cNvSpPr>
          <p:nvPr>
            <p:ph type="sldNum" sz="quarter" idx="20"/>
          </p:nvPr>
        </p:nvSpPr>
        <p:spPr/>
        <p:txBody>
          <a:bodyPr/>
          <a:lstStyle/>
          <a:p>
            <a:fld id="{68468C2E-472A-43C3-926E-5A5CF00B7762}" type="slidenum">
              <a:rPr lang="sv-SE" smtClean="0"/>
              <a:pPr/>
              <a:t>82</a:t>
            </a:fld>
            <a:endParaRPr lang="sv-SE" dirty="0"/>
          </a:p>
        </p:txBody>
      </p:sp>
      <p:sp>
        <p:nvSpPr>
          <p:cNvPr id="10" name="Moln 9">
            <a:extLst>
              <a:ext uri="{FF2B5EF4-FFF2-40B4-BE49-F238E27FC236}">
                <a16:creationId xmlns:a16="http://schemas.microsoft.com/office/drawing/2014/main" id="{6AEFBD62-4ECE-4E96-9AB5-79191DFC5849}"/>
              </a:ext>
            </a:extLst>
          </p:cNvPr>
          <p:cNvSpPr/>
          <p:nvPr/>
        </p:nvSpPr>
        <p:spPr>
          <a:xfrm>
            <a:off x="9380764" y="385195"/>
            <a:ext cx="2367897" cy="1794669"/>
          </a:xfrm>
          <a:prstGeom prst="clou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dirty="0" err="1">
                <a:solidFill>
                  <a:schemeClr val="bg1"/>
                </a:solidFill>
              </a:rPr>
              <a:t>InsureSec</a:t>
            </a:r>
            <a:r>
              <a:rPr lang="sv-SE" sz="1600" dirty="0">
                <a:solidFill>
                  <a:schemeClr val="bg1"/>
                </a:solidFill>
              </a:rPr>
              <a:t> reglerar fysiska personer</a:t>
            </a:r>
          </a:p>
        </p:txBody>
      </p:sp>
    </p:spTree>
    <p:extLst>
      <p:ext uri="{BB962C8B-B14F-4D97-AF65-F5344CB8AC3E}">
        <p14:creationId xmlns:p14="http://schemas.microsoft.com/office/powerpoint/2010/main" val="12776032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102EEF-EEAD-442A-99E6-53852D6FC397}"/>
              </a:ext>
            </a:extLst>
          </p:cNvPr>
          <p:cNvSpPr>
            <a:spLocks noGrp="1"/>
          </p:cNvSpPr>
          <p:nvPr>
            <p:ph type="body" sz="quarter" idx="16"/>
          </p:nvPr>
        </p:nvSpPr>
        <p:spPr>
          <a:xfrm>
            <a:off x="1541961" y="1891053"/>
            <a:ext cx="4319769" cy="396000"/>
          </a:xfrm>
        </p:spPr>
        <p:txBody>
          <a:bodyPr/>
          <a:lstStyle/>
          <a:p>
            <a:r>
              <a:rPr lang="sv-SE" dirty="0"/>
              <a:t>1. Tillräcklig marknadsandel</a:t>
            </a:r>
          </a:p>
        </p:txBody>
      </p:sp>
      <p:sp>
        <p:nvSpPr>
          <p:cNvPr id="5" name="Text Placeholder 4">
            <a:extLst>
              <a:ext uri="{FF2B5EF4-FFF2-40B4-BE49-F238E27FC236}">
                <a16:creationId xmlns:a16="http://schemas.microsoft.com/office/drawing/2014/main" id="{1C71F306-527E-44FB-B8E9-221AAEF16BC1}"/>
              </a:ext>
            </a:extLst>
          </p:cNvPr>
          <p:cNvSpPr>
            <a:spLocks noGrp="1"/>
          </p:cNvSpPr>
          <p:nvPr>
            <p:ph type="body" sz="quarter" idx="17"/>
          </p:nvPr>
        </p:nvSpPr>
        <p:spPr>
          <a:xfrm>
            <a:off x="6150655" y="1891053"/>
            <a:ext cx="4319587" cy="396000"/>
          </a:xfrm>
        </p:spPr>
        <p:txBody>
          <a:bodyPr/>
          <a:lstStyle/>
          <a:p>
            <a:r>
              <a:rPr lang="sv-SE" dirty="0"/>
              <a:t>2. Rätt förutsättningar</a:t>
            </a:r>
          </a:p>
        </p:txBody>
      </p:sp>
      <p:sp>
        <p:nvSpPr>
          <p:cNvPr id="6" name="Content Placeholder 5">
            <a:extLst>
              <a:ext uri="{FF2B5EF4-FFF2-40B4-BE49-F238E27FC236}">
                <a16:creationId xmlns:a16="http://schemas.microsoft.com/office/drawing/2014/main" id="{53B66651-56E4-4B5F-9EC7-566669C80D44}"/>
              </a:ext>
            </a:extLst>
          </p:cNvPr>
          <p:cNvSpPr>
            <a:spLocks noGrp="1"/>
          </p:cNvSpPr>
          <p:nvPr>
            <p:ph sz="quarter" idx="15"/>
          </p:nvPr>
        </p:nvSpPr>
        <p:spPr>
          <a:xfrm>
            <a:off x="6149621" y="2323101"/>
            <a:ext cx="4320432" cy="3096446"/>
          </a:xfrm>
        </p:spPr>
        <p:txBody>
          <a:bodyPr/>
          <a:lstStyle/>
          <a:p>
            <a:pPr>
              <a:buFont typeface="Arial" panose="020B0604020202020204" pitchFamily="34" charset="0"/>
              <a:buChar char="•"/>
            </a:pPr>
            <a:r>
              <a:rPr lang="sv-SE" b="1" i="1" dirty="0"/>
              <a:t>Kvalitet</a:t>
            </a:r>
          </a:p>
          <a:p>
            <a:pPr marL="0" indent="0">
              <a:buNone/>
            </a:pPr>
            <a:r>
              <a:rPr lang="sv-SE" dirty="0"/>
              <a:t>Att </a:t>
            </a:r>
            <a:r>
              <a:rPr lang="sv-SE" dirty="0" err="1"/>
              <a:t>InsureSecs</a:t>
            </a:r>
            <a:r>
              <a:rPr lang="sv-SE" dirty="0"/>
              <a:t> regelverk håller tillfredställande kvalitet</a:t>
            </a:r>
          </a:p>
          <a:p>
            <a:pPr>
              <a:buFont typeface="Arial" panose="020B0604020202020204" pitchFamily="34" charset="0"/>
              <a:buChar char="•"/>
            </a:pPr>
            <a:r>
              <a:rPr lang="sv-SE" b="1" i="1" dirty="0"/>
              <a:t>Lojalitet</a:t>
            </a:r>
          </a:p>
          <a:p>
            <a:pPr marL="0" indent="0" algn="just">
              <a:buNone/>
            </a:pPr>
            <a:r>
              <a:rPr lang="sv-SE" dirty="0"/>
              <a:t>Att reglerna efterlevs</a:t>
            </a:r>
          </a:p>
          <a:p>
            <a:pPr>
              <a:buFont typeface="Arial" panose="020B0604020202020204" pitchFamily="34" charset="0"/>
              <a:buChar char="•"/>
            </a:pPr>
            <a:r>
              <a:rPr lang="sv-SE" b="1" i="1" dirty="0"/>
              <a:t>Övervakning</a:t>
            </a:r>
          </a:p>
          <a:p>
            <a:pPr marL="0" indent="0">
              <a:buNone/>
            </a:pPr>
            <a:r>
              <a:rPr lang="sv-SE" dirty="0"/>
              <a:t>Att </a:t>
            </a:r>
            <a:r>
              <a:rPr lang="sv-SE" dirty="0" err="1"/>
              <a:t>InsureSec</a:t>
            </a:r>
            <a:r>
              <a:rPr lang="sv-SE" dirty="0"/>
              <a:t> övervakar regelefterlevnaden</a:t>
            </a:r>
          </a:p>
          <a:p>
            <a:pPr>
              <a:buFont typeface="Arial" panose="020B0604020202020204" pitchFamily="34" charset="0"/>
              <a:buChar char="•"/>
            </a:pPr>
            <a:r>
              <a:rPr lang="sv-SE" b="1" i="1" dirty="0"/>
              <a:t>Sanktion</a:t>
            </a:r>
          </a:p>
          <a:p>
            <a:pPr marL="0" indent="0">
              <a:buNone/>
            </a:pPr>
            <a:r>
              <a:rPr lang="sv-SE" dirty="0"/>
              <a:t>Att brott mot regelverket beivras av Disciplinnämnden                               </a:t>
            </a:r>
          </a:p>
        </p:txBody>
      </p:sp>
      <p:sp>
        <p:nvSpPr>
          <p:cNvPr id="7" name="Title 6">
            <a:extLst>
              <a:ext uri="{FF2B5EF4-FFF2-40B4-BE49-F238E27FC236}">
                <a16:creationId xmlns:a16="http://schemas.microsoft.com/office/drawing/2014/main" id="{F1DDA16C-11E9-416A-B7E7-F60BB287E8DC}"/>
              </a:ext>
            </a:extLst>
          </p:cNvPr>
          <p:cNvSpPr>
            <a:spLocks noGrp="1"/>
          </p:cNvSpPr>
          <p:nvPr>
            <p:ph type="title"/>
          </p:nvPr>
        </p:nvSpPr>
        <p:spPr>
          <a:xfrm>
            <a:off x="1631950" y="597257"/>
            <a:ext cx="8928100" cy="714893"/>
          </a:xfrm>
        </p:spPr>
        <p:txBody>
          <a:bodyPr>
            <a:normAutofit fontScale="90000"/>
          </a:bodyPr>
          <a:lstStyle/>
          <a:p>
            <a:r>
              <a:rPr lang="sv-SE" dirty="0"/>
              <a:t>Fungerar självreglering av försäkringsdistribution?</a:t>
            </a:r>
          </a:p>
        </p:txBody>
      </p:sp>
      <p:sp>
        <p:nvSpPr>
          <p:cNvPr id="8" name="Date Placeholder 7">
            <a:extLst>
              <a:ext uri="{FF2B5EF4-FFF2-40B4-BE49-F238E27FC236}">
                <a16:creationId xmlns:a16="http://schemas.microsoft.com/office/drawing/2014/main" id="{92ADFF22-704C-4CCC-B21F-99B6A5C32FB1}"/>
              </a:ext>
            </a:extLst>
          </p:cNvPr>
          <p:cNvSpPr>
            <a:spLocks noGrp="1"/>
          </p:cNvSpPr>
          <p:nvPr>
            <p:ph type="dt" sz="half" idx="18"/>
          </p:nvPr>
        </p:nvSpPr>
        <p:spPr/>
        <p:txBody>
          <a:bodyPr/>
          <a:lstStyle/>
          <a:p>
            <a:r>
              <a:rPr lang="sv-SE" dirty="0"/>
              <a:t>19 februari 2024</a:t>
            </a:r>
          </a:p>
        </p:txBody>
      </p:sp>
      <p:sp>
        <p:nvSpPr>
          <p:cNvPr id="9" name="Slide Number Placeholder 8">
            <a:extLst>
              <a:ext uri="{FF2B5EF4-FFF2-40B4-BE49-F238E27FC236}">
                <a16:creationId xmlns:a16="http://schemas.microsoft.com/office/drawing/2014/main" id="{A1BF3300-D411-485C-BEA6-2B581D67EC48}"/>
              </a:ext>
            </a:extLst>
          </p:cNvPr>
          <p:cNvSpPr>
            <a:spLocks noGrp="1"/>
          </p:cNvSpPr>
          <p:nvPr>
            <p:ph type="sldNum" sz="quarter" idx="20"/>
          </p:nvPr>
        </p:nvSpPr>
        <p:spPr/>
        <p:txBody>
          <a:bodyPr/>
          <a:lstStyle/>
          <a:p>
            <a:fld id="{68468C2E-472A-43C3-926E-5A5CF00B7762}" type="slidenum">
              <a:rPr lang="sv-SE" smtClean="0"/>
              <a:pPr/>
              <a:t>83</a:t>
            </a:fld>
            <a:endParaRPr lang="sv-SE" dirty="0"/>
          </a:p>
        </p:txBody>
      </p:sp>
      <p:graphicFrame>
        <p:nvGraphicFramePr>
          <p:cNvPr id="10" name="Diagram 9">
            <a:extLst>
              <a:ext uri="{FF2B5EF4-FFF2-40B4-BE49-F238E27FC236}">
                <a16:creationId xmlns:a16="http://schemas.microsoft.com/office/drawing/2014/main" id="{64C4379D-BAE2-4E36-B674-19EE9A6B8263}"/>
              </a:ext>
            </a:extLst>
          </p:cNvPr>
          <p:cNvGraphicFramePr>
            <a:graphicFrameLocks noGrp="1"/>
          </p:cNvGraphicFramePr>
          <p:nvPr>
            <p:ph sz="quarter" idx="14"/>
            <p:extLst>
              <p:ext uri="{D42A27DB-BD31-4B8C-83A1-F6EECF244321}">
                <p14:modId xmlns:p14="http://schemas.microsoft.com/office/powerpoint/2010/main" val="2784179200"/>
              </p:ext>
            </p:extLst>
          </p:nvPr>
        </p:nvGraphicFramePr>
        <p:xfrm>
          <a:off x="1542142" y="2322335"/>
          <a:ext cx="4321175" cy="30972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64074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a:extLst>
              <a:ext uri="{FF2B5EF4-FFF2-40B4-BE49-F238E27FC236}">
                <a16:creationId xmlns:a16="http://schemas.microsoft.com/office/drawing/2014/main" id="{2B8BAD81-FAED-4C21-8217-B31CB8A72852}"/>
              </a:ext>
            </a:extLst>
          </p:cNvPr>
          <p:cNvPicPr>
            <a:picLocks noGrp="1" noChangeAspect="1"/>
          </p:cNvPicPr>
          <p:nvPr>
            <p:ph type="pic" sz="quarter" idx="21"/>
          </p:nvPr>
        </p:nvPicPr>
        <p:blipFill>
          <a:blip r:embed="rId2"/>
          <a:srcRect t="7796" b="7796"/>
          <a:stretch>
            <a:fillRect/>
          </a:stretch>
        </p:blipFill>
        <p:spPr>
          <a:prstGeom prst="rect">
            <a:avLst/>
          </a:prstGeom>
        </p:spPr>
      </p:pic>
      <p:sp>
        <p:nvSpPr>
          <p:cNvPr id="3" name="Title 2">
            <a:extLst>
              <a:ext uri="{FF2B5EF4-FFF2-40B4-BE49-F238E27FC236}">
                <a16:creationId xmlns:a16="http://schemas.microsoft.com/office/drawing/2014/main" id="{71F22F08-1DDF-4B7D-B8F0-515DE8A0583E}"/>
              </a:ext>
            </a:extLst>
          </p:cNvPr>
          <p:cNvSpPr>
            <a:spLocks noGrp="1"/>
          </p:cNvSpPr>
          <p:nvPr>
            <p:ph type="ctrTitle"/>
          </p:nvPr>
        </p:nvSpPr>
        <p:spPr>
          <a:xfrm>
            <a:off x="1811565" y="5782356"/>
            <a:ext cx="8928100" cy="4176712"/>
          </a:xfrm>
        </p:spPr>
        <p:txBody>
          <a:bodyPr/>
          <a:lstStyle/>
          <a:p>
            <a:r>
              <a:rPr lang="sv-SE" sz="3200" dirty="0">
                <a:solidFill>
                  <a:schemeClr val="bg1"/>
                </a:solidFill>
              </a:rPr>
              <a:t>XIX. FÖRETAGSSTYRNING</a:t>
            </a:r>
            <a:br>
              <a:rPr lang="sv-SE" sz="3200" dirty="0">
                <a:solidFill>
                  <a:schemeClr val="bg1"/>
                </a:solidFill>
              </a:rPr>
            </a:br>
            <a:br>
              <a:rPr lang="sv-SE" sz="3200" dirty="0">
                <a:solidFill>
                  <a:schemeClr val="bg1"/>
                </a:solidFill>
              </a:rPr>
            </a:br>
            <a:endParaRPr lang="sv-SE" sz="3200" dirty="0">
              <a:solidFill>
                <a:schemeClr val="bg1"/>
              </a:solidFill>
            </a:endParaRPr>
          </a:p>
        </p:txBody>
      </p:sp>
      <p:sp>
        <p:nvSpPr>
          <p:cNvPr id="4" name="Subtitle 3">
            <a:extLst>
              <a:ext uri="{FF2B5EF4-FFF2-40B4-BE49-F238E27FC236}">
                <a16:creationId xmlns:a16="http://schemas.microsoft.com/office/drawing/2014/main" id="{B0FF1A26-5A73-4D1E-B0CF-6CEB68DC4C98}"/>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9492304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AEFB5ED-1B63-47F7-8BC7-B3B69DF0D0E4}"/>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09154EF5-90BB-4CC1-849F-9D7DC1EB1B1A}"/>
              </a:ext>
            </a:extLst>
          </p:cNvPr>
          <p:cNvSpPr>
            <a:spLocks noGrp="1"/>
          </p:cNvSpPr>
          <p:nvPr>
            <p:ph type="sldNum" sz="quarter" idx="17"/>
          </p:nvPr>
        </p:nvSpPr>
        <p:spPr/>
        <p:txBody>
          <a:bodyPr/>
          <a:lstStyle/>
          <a:p>
            <a:fld id="{68468C2E-472A-43C3-926E-5A5CF00B7762}" type="slidenum">
              <a:rPr lang="sv-SE" smtClean="0"/>
              <a:pPr/>
              <a:t>85</a:t>
            </a:fld>
            <a:endParaRPr lang="sv-SE" dirty="0"/>
          </a:p>
        </p:txBody>
      </p:sp>
      <p:sp>
        <p:nvSpPr>
          <p:cNvPr id="6" name="Title 5">
            <a:extLst>
              <a:ext uri="{FF2B5EF4-FFF2-40B4-BE49-F238E27FC236}">
                <a16:creationId xmlns:a16="http://schemas.microsoft.com/office/drawing/2014/main" id="{66653420-FADB-43D2-9EA4-2FA43A5DE1E9}"/>
              </a:ext>
            </a:extLst>
          </p:cNvPr>
          <p:cNvSpPr>
            <a:spLocks noGrp="1"/>
          </p:cNvSpPr>
          <p:nvPr>
            <p:ph type="title"/>
          </p:nvPr>
        </p:nvSpPr>
        <p:spPr>
          <a:xfrm>
            <a:off x="1631256" y="99740"/>
            <a:ext cx="8928100" cy="714893"/>
          </a:xfrm>
        </p:spPr>
        <p:txBody>
          <a:bodyPr>
            <a:normAutofit/>
          </a:bodyPr>
          <a:lstStyle/>
          <a:p>
            <a:r>
              <a:rPr lang="sv-SE" altLang="sv-SE" dirty="0"/>
              <a:t>RISK – STYRNING – ANSVAR</a:t>
            </a:r>
            <a:endParaRPr lang="sv-SE" dirty="0"/>
          </a:p>
        </p:txBody>
      </p:sp>
      <p:sp>
        <p:nvSpPr>
          <p:cNvPr id="7" name="Rectangle 6">
            <a:extLst>
              <a:ext uri="{FF2B5EF4-FFF2-40B4-BE49-F238E27FC236}">
                <a16:creationId xmlns:a16="http://schemas.microsoft.com/office/drawing/2014/main" id="{81327CB3-330B-42FD-A15C-66C364D142AC}"/>
              </a:ext>
            </a:extLst>
          </p:cNvPr>
          <p:cNvSpPr/>
          <p:nvPr/>
        </p:nvSpPr>
        <p:spPr>
          <a:xfrm>
            <a:off x="5042581" y="4141862"/>
            <a:ext cx="1903412" cy="2414588"/>
          </a:xfrm>
          <a:prstGeom prst="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sv-SE" sz="1600" dirty="0"/>
              <a:t>FÖRSÄKRINGS-DISTRIBUTIONS-BOLAGET</a:t>
            </a:r>
          </a:p>
        </p:txBody>
      </p:sp>
      <p:sp>
        <p:nvSpPr>
          <p:cNvPr id="8" name="Oval 7">
            <a:extLst>
              <a:ext uri="{FF2B5EF4-FFF2-40B4-BE49-F238E27FC236}">
                <a16:creationId xmlns:a16="http://schemas.microsoft.com/office/drawing/2014/main" id="{09E73AD6-C470-44A6-81D7-8FE2B06227C8}"/>
              </a:ext>
            </a:extLst>
          </p:cNvPr>
          <p:cNvSpPr/>
          <p:nvPr/>
        </p:nvSpPr>
        <p:spPr>
          <a:xfrm>
            <a:off x="4872718" y="1744737"/>
            <a:ext cx="2201863" cy="1239838"/>
          </a:xfrm>
          <a:prstGeom prst="ellipse">
            <a:avLst/>
          </a:prstGeom>
          <a:solidFill>
            <a:schemeClr val="accent2"/>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sv-SE" dirty="0"/>
              <a:t>STYRELSEN</a:t>
            </a:r>
          </a:p>
        </p:txBody>
      </p:sp>
      <p:grpSp>
        <p:nvGrpSpPr>
          <p:cNvPr id="9" name="Group 14">
            <a:extLst>
              <a:ext uri="{FF2B5EF4-FFF2-40B4-BE49-F238E27FC236}">
                <a16:creationId xmlns:a16="http://schemas.microsoft.com/office/drawing/2014/main" id="{E488AC81-992D-437D-B12F-00FCC2DB6811}"/>
              </a:ext>
            </a:extLst>
          </p:cNvPr>
          <p:cNvGrpSpPr>
            <a:grpSpLocks/>
          </p:cNvGrpSpPr>
          <p:nvPr/>
        </p:nvGrpSpPr>
        <p:grpSpPr bwMode="auto">
          <a:xfrm>
            <a:off x="2815318" y="4095825"/>
            <a:ext cx="625475" cy="587375"/>
            <a:chOff x="814388" y="4081537"/>
            <a:chExt cx="963013" cy="848981"/>
          </a:xfrm>
          <a:solidFill>
            <a:schemeClr val="accent2"/>
          </a:solidFill>
        </p:grpSpPr>
        <p:sp>
          <p:nvSpPr>
            <p:cNvPr id="10" name="Oval 9">
              <a:extLst>
                <a:ext uri="{FF2B5EF4-FFF2-40B4-BE49-F238E27FC236}">
                  <a16:creationId xmlns:a16="http://schemas.microsoft.com/office/drawing/2014/main" id="{00C3870C-99AD-4489-BCC5-4476B6E4F12C}"/>
                </a:ext>
              </a:extLst>
            </p:cNvPr>
            <p:cNvSpPr/>
            <p:nvPr/>
          </p:nvSpPr>
          <p:spPr>
            <a:xfrm>
              <a:off x="814388" y="4081537"/>
              <a:ext cx="963013" cy="848981"/>
            </a:xfrm>
            <a:prstGeom prst="ellipse">
              <a:avLst/>
            </a:prstGeom>
            <a:grp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sv-SE" sz="1200" dirty="0"/>
            </a:p>
          </p:txBody>
        </p:sp>
        <p:sp>
          <p:nvSpPr>
            <p:cNvPr id="11" name="Lightning Bolt 10">
              <a:extLst>
                <a:ext uri="{FF2B5EF4-FFF2-40B4-BE49-F238E27FC236}">
                  <a16:creationId xmlns:a16="http://schemas.microsoft.com/office/drawing/2014/main" id="{D9FCF91F-973F-4257-B10D-11438B7CFC55}"/>
                </a:ext>
              </a:extLst>
            </p:cNvPr>
            <p:cNvSpPr/>
            <p:nvPr/>
          </p:nvSpPr>
          <p:spPr>
            <a:xfrm rot="4111703">
              <a:off x="1080208" y="4254274"/>
              <a:ext cx="431374" cy="503504"/>
            </a:xfrm>
            <a:prstGeom prst="lightningBol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2" name="Group 9227">
            <a:extLst>
              <a:ext uri="{FF2B5EF4-FFF2-40B4-BE49-F238E27FC236}">
                <a16:creationId xmlns:a16="http://schemas.microsoft.com/office/drawing/2014/main" id="{C318ABB1-36BC-4FCA-94D7-24C81AFB0B93}"/>
              </a:ext>
            </a:extLst>
          </p:cNvPr>
          <p:cNvGrpSpPr>
            <a:grpSpLocks/>
          </p:cNvGrpSpPr>
          <p:nvPr/>
        </p:nvGrpSpPr>
        <p:grpSpPr bwMode="auto">
          <a:xfrm>
            <a:off x="2889931" y="5156275"/>
            <a:ext cx="625475" cy="587375"/>
            <a:chOff x="1322469" y="4774052"/>
            <a:chExt cx="625646" cy="586840"/>
          </a:xfrm>
          <a:solidFill>
            <a:schemeClr val="accent2"/>
          </a:solidFill>
        </p:grpSpPr>
        <p:sp>
          <p:nvSpPr>
            <p:cNvPr id="13" name="Oval 12">
              <a:extLst>
                <a:ext uri="{FF2B5EF4-FFF2-40B4-BE49-F238E27FC236}">
                  <a16:creationId xmlns:a16="http://schemas.microsoft.com/office/drawing/2014/main" id="{A6E96BE7-A727-4FBE-AD05-3DDCADE11386}"/>
                </a:ext>
              </a:extLst>
            </p:cNvPr>
            <p:cNvSpPr/>
            <p:nvPr/>
          </p:nvSpPr>
          <p:spPr>
            <a:xfrm>
              <a:off x="1322469" y="4774052"/>
              <a:ext cx="625646" cy="586840"/>
            </a:xfrm>
            <a:prstGeom prst="ellipse">
              <a:avLst/>
            </a:prstGeom>
            <a:grp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sv-SE" sz="1200" dirty="0"/>
            </a:p>
          </p:txBody>
        </p:sp>
        <p:sp>
          <p:nvSpPr>
            <p:cNvPr id="14" name="Plus 11">
              <a:extLst>
                <a:ext uri="{FF2B5EF4-FFF2-40B4-BE49-F238E27FC236}">
                  <a16:creationId xmlns:a16="http://schemas.microsoft.com/office/drawing/2014/main" id="{19EDCF1D-64F2-47D9-BB3A-35DBC0A801BC}"/>
                </a:ext>
              </a:extLst>
            </p:cNvPr>
            <p:cNvSpPr/>
            <p:nvPr/>
          </p:nvSpPr>
          <p:spPr>
            <a:xfrm>
              <a:off x="1432036" y="4873973"/>
              <a:ext cx="406511" cy="386997"/>
            </a:xfrm>
            <a:prstGeom prst="mathPlus">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5" name="Group 19">
            <a:extLst>
              <a:ext uri="{FF2B5EF4-FFF2-40B4-BE49-F238E27FC236}">
                <a16:creationId xmlns:a16="http://schemas.microsoft.com/office/drawing/2014/main" id="{04D7EA28-3522-40E9-98E2-AF70BFF30E58}"/>
              </a:ext>
            </a:extLst>
          </p:cNvPr>
          <p:cNvGrpSpPr>
            <a:grpSpLocks/>
          </p:cNvGrpSpPr>
          <p:nvPr/>
        </p:nvGrpSpPr>
        <p:grpSpPr bwMode="auto">
          <a:xfrm>
            <a:off x="7790543" y="2600400"/>
            <a:ext cx="1330325" cy="730250"/>
            <a:chOff x="6751952" y="2378618"/>
            <a:chExt cx="1934420" cy="1149564"/>
          </a:xfrm>
          <a:solidFill>
            <a:schemeClr val="accent2"/>
          </a:solidFill>
        </p:grpSpPr>
        <p:sp>
          <p:nvSpPr>
            <p:cNvPr id="16" name="Oval 15">
              <a:extLst>
                <a:ext uri="{FF2B5EF4-FFF2-40B4-BE49-F238E27FC236}">
                  <a16:creationId xmlns:a16="http://schemas.microsoft.com/office/drawing/2014/main" id="{EFA5C15F-3301-4508-8207-3D710A9ADB8F}"/>
                </a:ext>
              </a:extLst>
            </p:cNvPr>
            <p:cNvSpPr/>
            <p:nvPr/>
          </p:nvSpPr>
          <p:spPr>
            <a:xfrm>
              <a:off x="6751952" y="2378618"/>
              <a:ext cx="1934420" cy="1149564"/>
            </a:xfrm>
            <a:prstGeom prst="ellipse">
              <a:avLst/>
            </a:prstGeom>
            <a:grpFill/>
          </p:spPr>
          <p:style>
            <a:lnRef idx="1">
              <a:schemeClr val="accent2"/>
            </a:lnRef>
            <a:fillRef idx="2">
              <a:schemeClr val="accent2"/>
            </a:fillRef>
            <a:effectRef idx="1">
              <a:schemeClr val="accent2"/>
            </a:effectRef>
            <a:fontRef idx="minor">
              <a:schemeClr val="dk1"/>
            </a:fontRef>
          </p:style>
          <p:txBody>
            <a:bodyPr lIns="36000" rIns="36000" anchor="ctr"/>
            <a:lstStyle/>
            <a:p>
              <a:pPr algn="ctr">
                <a:defRPr/>
              </a:pPr>
              <a:r>
                <a:rPr lang="sv-SE" sz="800"/>
                <a:t>BRISTTÄCKNING</a:t>
              </a:r>
            </a:p>
            <a:p>
              <a:pPr algn="ctr">
                <a:defRPr/>
              </a:pPr>
              <a:endParaRPr lang="sv-SE" sz="800" dirty="0"/>
            </a:p>
          </p:txBody>
        </p:sp>
        <p:sp>
          <p:nvSpPr>
            <p:cNvPr id="17" name="TextBox 15">
              <a:extLst>
                <a:ext uri="{FF2B5EF4-FFF2-40B4-BE49-F238E27FC236}">
                  <a16:creationId xmlns:a16="http://schemas.microsoft.com/office/drawing/2014/main" id="{EFAF68B3-0DFB-4B27-95EC-682072F499DF}"/>
                </a:ext>
              </a:extLst>
            </p:cNvPr>
            <p:cNvSpPr txBox="1">
              <a:spLocks noChangeArrowheads="1"/>
            </p:cNvSpPr>
            <p:nvPr/>
          </p:nvSpPr>
          <p:spPr bwMode="auto">
            <a:xfrm>
              <a:off x="7251355" y="2982084"/>
              <a:ext cx="1047875" cy="4845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000"/>
                </a:lnSpc>
                <a:buChar char="•"/>
                <a:defRPr sz="1700">
                  <a:solidFill>
                    <a:schemeClr val="tx2"/>
                  </a:solidFill>
                  <a:latin typeface="Verdana" pitchFamily="34" charset="0"/>
                </a:defRPr>
              </a:lvl1pPr>
              <a:lvl2pPr marL="742950" indent="-285750" eaLnBrk="0" hangingPunct="0">
                <a:lnSpc>
                  <a:spcPts val="1600"/>
                </a:lnSpc>
                <a:buChar char="–"/>
                <a:defRPr sz="1400">
                  <a:solidFill>
                    <a:schemeClr val="tx2"/>
                  </a:solidFill>
                  <a:latin typeface="Verdana" pitchFamily="34" charset="0"/>
                </a:defRPr>
              </a:lvl2pPr>
              <a:lvl3pPr marL="1143000" indent="-228600" eaLnBrk="0" hangingPunct="0">
                <a:lnSpc>
                  <a:spcPts val="1600"/>
                </a:lnSpc>
                <a:buChar char="•"/>
                <a:defRPr sz="1400">
                  <a:solidFill>
                    <a:schemeClr val="tx2"/>
                  </a:solidFill>
                  <a:latin typeface="Verdana" pitchFamily="34" charset="0"/>
                </a:defRPr>
              </a:lvl3pPr>
              <a:lvl4pPr marL="1600200" indent="-228600" eaLnBrk="0" hangingPunct="0">
                <a:lnSpc>
                  <a:spcPts val="1600"/>
                </a:lnSpc>
                <a:buChar char="–"/>
                <a:defRPr sz="1400">
                  <a:solidFill>
                    <a:schemeClr val="tx2"/>
                  </a:solidFill>
                  <a:latin typeface="Verdana" pitchFamily="34" charset="0"/>
                </a:defRPr>
              </a:lvl4pPr>
              <a:lvl5pPr marL="2057400" indent="-228600" eaLnBrk="0" hangingPunct="0">
                <a:lnSpc>
                  <a:spcPts val="1600"/>
                </a:lnSpc>
                <a:buChar char="»"/>
                <a:defRPr sz="1400">
                  <a:solidFill>
                    <a:schemeClr val="tx2"/>
                  </a:solidFill>
                  <a:latin typeface="Verdana" pitchFamily="34" charset="0"/>
                </a:defRPr>
              </a:lvl5pPr>
              <a:lvl6pPr marL="2514600" indent="-228600" eaLnBrk="0" fontAlgn="base" hangingPunct="0">
                <a:lnSpc>
                  <a:spcPts val="1600"/>
                </a:lnSpc>
                <a:spcBef>
                  <a:spcPct val="0"/>
                </a:spcBef>
                <a:spcAft>
                  <a:spcPct val="0"/>
                </a:spcAft>
                <a:buChar char="»"/>
                <a:defRPr sz="1400">
                  <a:solidFill>
                    <a:schemeClr val="tx2"/>
                  </a:solidFill>
                  <a:latin typeface="Verdana" pitchFamily="34" charset="0"/>
                </a:defRPr>
              </a:lvl6pPr>
              <a:lvl7pPr marL="2971800" indent="-228600" eaLnBrk="0" fontAlgn="base" hangingPunct="0">
                <a:lnSpc>
                  <a:spcPts val="1600"/>
                </a:lnSpc>
                <a:spcBef>
                  <a:spcPct val="0"/>
                </a:spcBef>
                <a:spcAft>
                  <a:spcPct val="0"/>
                </a:spcAft>
                <a:buChar char="»"/>
                <a:defRPr sz="1400">
                  <a:solidFill>
                    <a:schemeClr val="tx2"/>
                  </a:solidFill>
                  <a:latin typeface="Verdana" pitchFamily="34" charset="0"/>
                </a:defRPr>
              </a:lvl7pPr>
              <a:lvl8pPr marL="3429000" indent="-228600" eaLnBrk="0" fontAlgn="base" hangingPunct="0">
                <a:lnSpc>
                  <a:spcPts val="1600"/>
                </a:lnSpc>
                <a:spcBef>
                  <a:spcPct val="0"/>
                </a:spcBef>
                <a:spcAft>
                  <a:spcPct val="0"/>
                </a:spcAft>
                <a:buChar char="»"/>
                <a:defRPr sz="1400">
                  <a:solidFill>
                    <a:schemeClr val="tx2"/>
                  </a:solidFill>
                  <a:latin typeface="Verdana" pitchFamily="34" charset="0"/>
                </a:defRPr>
              </a:lvl8pPr>
              <a:lvl9pPr marL="3886200" indent="-228600" eaLnBrk="0" fontAlgn="base" hangingPunct="0">
                <a:lnSpc>
                  <a:spcPts val="1600"/>
                </a:lnSpc>
                <a:spcBef>
                  <a:spcPct val="0"/>
                </a:spcBef>
                <a:spcAft>
                  <a:spcPct val="0"/>
                </a:spcAft>
                <a:buChar char="»"/>
                <a:defRPr sz="1400">
                  <a:solidFill>
                    <a:schemeClr val="tx2"/>
                  </a:solidFill>
                  <a:latin typeface="Verdana" pitchFamily="34" charset="0"/>
                </a:defRPr>
              </a:lvl9pPr>
            </a:lstStyle>
            <a:p>
              <a:pPr algn="ctr" eaLnBrk="1" hangingPunct="1">
                <a:lnSpc>
                  <a:spcPct val="100000"/>
                </a:lnSpc>
                <a:buFontTx/>
                <a:buNone/>
              </a:pPr>
              <a:r>
                <a:rPr lang="en-GB" altLang="sv-SE" sz="1400" b="1" dirty="0">
                  <a:solidFill>
                    <a:schemeClr val="tx1"/>
                  </a:solidFill>
                  <a:latin typeface="Arial" charset="0"/>
                </a:rPr>
                <a:t>$$$</a:t>
              </a:r>
            </a:p>
          </p:txBody>
        </p:sp>
      </p:grpSp>
      <p:grpSp>
        <p:nvGrpSpPr>
          <p:cNvPr id="18" name="Group 16">
            <a:extLst>
              <a:ext uri="{FF2B5EF4-FFF2-40B4-BE49-F238E27FC236}">
                <a16:creationId xmlns:a16="http://schemas.microsoft.com/office/drawing/2014/main" id="{CF77904C-7E8E-41B5-A8D4-25CCB3FD7C7E}"/>
              </a:ext>
            </a:extLst>
          </p:cNvPr>
          <p:cNvGrpSpPr>
            <a:grpSpLocks/>
          </p:cNvGrpSpPr>
          <p:nvPr/>
        </p:nvGrpSpPr>
        <p:grpSpPr bwMode="auto">
          <a:xfrm>
            <a:off x="8506506" y="1932062"/>
            <a:ext cx="1330325" cy="730250"/>
            <a:chOff x="6599552" y="1060857"/>
            <a:chExt cx="1934420" cy="1149941"/>
          </a:xfrm>
          <a:solidFill>
            <a:schemeClr val="accent2"/>
          </a:solidFill>
        </p:grpSpPr>
        <p:sp>
          <p:nvSpPr>
            <p:cNvPr id="19" name="Oval 18">
              <a:extLst>
                <a:ext uri="{FF2B5EF4-FFF2-40B4-BE49-F238E27FC236}">
                  <a16:creationId xmlns:a16="http://schemas.microsoft.com/office/drawing/2014/main" id="{83999B87-3D32-40BF-8421-1B732BA21518}"/>
                </a:ext>
              </a:extLst>
            </p:cNvPr>
            <p:cNvSpPr/>
            <p:nvPr/>
          </p:nvSpPr>
          <p:spPr>
            <a:xfrm>
              <a:off x="6599552" y="1060857"/>
              <a:ext cx="1934420" cy="1149941"/>
            </a:xfrm>
            <a:prstGeom prst="ellipse">
              <a:avLst/>
            </a:prstGeom>
            <a:grp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sv-SE" sz="800"/>
                <a:t>SKADESTÅND</a:t>
              </a:r>
            </a:p>
            <a:p>
              <a:pPr algn="ctr">
                <a:defRPr/>
              </a:pPr>
              <a:endParaRPr lang="sv-SE" sz="800" dirty="0"/>
            </a:p>
          </p:txBody>
        </p:sp>
        <p:sp>
          <p:nvSpPr>
            <p:cNvPr id="20" name="TextBox 20">
              <a:extLst>
                <a:ext uri="{FF2B5EF4-FFF2-40B4-BE49-F238E27FC236}">
                  <a16:creationId xmlns:a16="http://schemas.microsoft.com/office/drawing/2014/main" id="{E3032F15-C1D4-40AB-B580-F2BF6313F094}"/>
                </a:ext>
              </a:extLst>
            </p:cNvPr>
            <p:cNvSpPr txBox="1">
              <a:spLocks noChangeArrowheads="1"/>
            </p:cNvSpPr>
            <p:nvPr/>
          </p:nvSpPr>
          <p:spPr bwMode="auto">
            <a:xfrm>
              <a:off x="7049279" y="1663070"/>
              <a:ext cx="1274370" cy="4846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ts val="2000"/>
                </a:lnSpc>
                <a:buChar char="•"/>
                <a:defRPr sz="1700">
                  <a:solidFill>
                    <a:schemeClr val="tx2"/>
                  </a:solidFill>
                  <a:latin typeface="Verdana" pitchFamily="34" charset="0"/>
                </a:defRPr>
              </a:lvl1pPr>
              <a:lvl2pPr marL="742950" indent="-285750" eaLnBrk="0" hangingPunct="0">
                <a:lnSpc>
                  <a:spcPts val="1600"/>
                </a:lnSpc>
                <a:buChar char="–"/>
                <a:defRPr sz="1400">
                  <a:solidFill>
                    <a:schemeClr val="tx2"/>
                  </a:solidFill>
                  <a:latin typeface="Verdana" pitchFamily="34" charset="0"/>
                </a:defRPr>
              </a:lvl2pPr>
              <a:lvl3pPr marL="1143000" indent="-228600" eaLnBrk="0" hangingPunct="0">
                <a:lnSpc>
                  <a:spcPts val="1600"/>
                </a:lnSpc>
                <a:buChar char="•"/>
                <a:defRPr sz="1400">
                  <a:solidFill>
                    <a:schemeClr val="tx2"/>
                  </a:solidFill>
                  <a:latin typeface="Verdana" pitchFamily="34" charset="0"/>
                </a:defRPr>
              </a:lvl3pPr>
              <a:lvl4pPr marL="1600200" indent="-228600" eaLnBrk="0" hangingPunct="0">
                <a:lnSpc>
                  <a:spcPts val="1600"/>
                </a:lnSpc>
                <a:buChar char="–"/>
                <a:defRPr sz="1400">
                  <a:solidFill>
                    <a:schemeClr val="tx2"/>
                  </a:solidFill>
                  <a:latin typeface="Verdana" pitchFamily="34" charset="0"/>
                </a:defRPr>
              </a:lvl4pPr>
              <a:lvl5pPr marL="2057400" indent="-228600" eaLnBrk="0" hangingPunct="0">
                <a:lnSpc>
                  <a:spcPts val="1600"/>
                </a:lnSpc>
                <a:buChar char="»"/>
                <a:defRPr sz="1400">
                  <a:solidFill>
                    <a:schemeClr val="tx2"/>
                  </a:solidFill>
                  <a:latin typeface="Verdana" pitchFamily="34" charset="0"/>
                </a:defRPr>
              </a:lvl5pPr>
              <a:lvl6pPr marL="2514600" indent="-228600" eaLnBrk="0" fontAlgn="base" hangingPunct="0">
                <a:lnSpc>
                  <a:spcPts val="1600"/>
                </a:lnSpc>
                <a:spcBef>
                  <a:spcPct val="0"/>
                </a:spcBef>
                <a:spcAft>
                  <a:spcPct val="0"/>
                </a:spcAft>
                <a:buChar char="»"/>
                <a:defRPr sz="1400">
                  <a:solidFill>
                    <a:schemeClr val="tx2"/>
                  </a:solidFill>
                  <a:latin typeface="Verdana" pitchFamily="34" charset="0"/>
                </a:defRPr>
              </a:lvl6pPr>
              <a:lvl7pPr marL="2971800" indent="-228600" eaLnBrk="0" fontAlgn="base" hangingPunct="0">
                <a:lnSpc>
                  <a:spcPts val="1600"/>
                </a:lnSpc>
                <a:spcBef>
                  <a:spcPct val="0"/>
                </a:spcBef>
                <a:spcAft>
                  <a:spcPct val="0"/>
                </a:spcAft>
                <a:buChar char="»"/>
                <a:defRPr sz="1400">
                  <a:solidFill>
                    <a:schemeClr val="tx2"/>
                  </a:solidFill>
                  <a:latin typeface="Verdana" pitchFamily="34" charset="0"/>
                </a:defRPr>
              </a:lvl7pPr>
              <a:lvl8pPr marL="3429000" indent="-228600" eaLnBrk="0" fontAlgn="base" hangingPunct="0">
                <a:lnSpc>
                  <a:spcPts val="1600"/>
                </a:lnSpc>
                <a:spcBef>
                  <a:spcPct val="0"/>
                </a:spcBef>
                <a:spcAft>
                  <a:spcPct val="0"/>
                </a:spcAft>
                <a:buChar char="»"/>
                <a:defRPr sz="1400">
                  <a:solidFill>
                    <a:schemeClr val="tx2"/>
                  </a:solidFill>
                  <a:latin typeface="Verdana" pitchFamily="34" charset="0"/>
                </a:defRPr>
              </a:lvl8pPr>
              <a:lvl9pPr marL="3886200" indent="-228600" eaLnBrk="0" fontAlgn="base" hangingPunct="0">
                <a:lnSpc>
                  <a:spcPts val="1600"/>
                </a:lnSpc>
                <a:spcBef>
                  <a:spcPct val="0"/>
                </a:spcBef>
                <a:spcAft>
                  <a:spcPct val="0"/>
                </a:spcAft>
                <a:buChar char="»"/>
                <a:defRPr sz="1400">
                  <a:solidFill>
                    <a:schemeClr val="tx2"/>
                  </a:solidFill>
                  <a:latin typeface="Verdana" pitchFamily="34" charset="0"/>
                </a:defRPr>
              </a:lvl9pPr>
            </a:lstStyle>
            <a:p>
              <a:pPr eaLnBrk="1" hangingPunct="1">
                <a:lnSpc>
                  <a:spcPct val="100000"/>
                </a:lnSpc>
                <a:buFontTx/>
                <a:buNone/>
              </a:pPr>
              <a:r>
                <a:rPr lang="en-GB" altLang="sv-SE" sz="1400" b="1" dirty="0">
                  <a:solidFill>
                    <a:schemeClr val="tx1"/>
                  </a:solidFill>
                  <a:latin typeface="Arial" charset="0"/>
                </a:rPr>
                <a:t>$$$$$</a:t>
              </a:r>
            </a:p>
          </p:txBody>
        </p:sp>
      </p:grpSp>
      <p:grpSp>
        <p:nvGrpSpPr>
          <p:cNvPr id="21" name="Group 26">
            <a:extLst>
              <a:ext uri="{FF2B5EF4-FFF2-40B4-BE49-F238E27FC236}">
                <a16:creationId xmlns:a16="http://schemas.microsoft.com/office/drawing/2014/main" id="{9A0EFF39-29F0-4D3B-BD1C-5EA29CF608A6}"/>
              </a:ext>
            </a:extLst>
          </p:cNvPr>
          <p:cNvGrpSpPr>
            <a:grpSpLocks/>
          </p:cNvGrpSpPr>
          <p:nvPr/>
        </p:nvGrpSpPr>
        <p:grpSpPr bwMode="auto">
          <a:xfrm>
            <a:off x="7904843" y="3652912"/>
            <a:ext cx="1330325" cy="728663"/>
            <a:chOff x="6904352" y="3934165"/>
            <a:chExt cx="1934420" cy="1148753"/>
          </a:xfrm>
          <a:solidFill>
            <a:schemeClr val="accent2"/>
          </a:solidFill>
        </p:grpSpPr>
        <p:sp>
          <p:nvSpPr>
            <p:cNvPr id="22" name="Oval 21">
              <a:extLst>
                <a:ext uri="{FF2B5EF4-FFF2-40B4-BE49-F238E27FC236}">
                  <a16:creationId xmlns:a16="http://schemas.microsoft.com/office/drawing/2014/main" id="{7F655F46-F388-4B7A-A4A2-EB1C8E03712C}"/>
                </a:ext>
              </a:extLst>
            </p:cNvPr>
            <p:cNvSpPr/>
            <p:nvPr/>
          </p:nvSpPr>
          <p:spPr>
            <a:xfrm>
              <a:off x="6904352" y="3934165"/>
              <a:ext cx="1934420" cy="1148753"/>
            </a:xfrm>
            <a:prstGeom prst="ellipse">
              <a:avLst/>
            </a:prstGeom>
            <a:grpFill/>
          </p:spPr>
          <p:style>
            <a:lnRef idx="1">
              <a:schemeClr val="accent2"/>
            </a:lnRef>
            <a:fillRef idx="2">
              <a:schemeClr val="accent2"/>
            </a:fillRef>
            <a:effectRef idx="1">
              <a:schemeClr val="accent2"/>
            </a:effectRef>
            <a:fontRef idx="minor">
              <a:schemeClr val="dk1"/>
            </a:fontRef>
          </p:style>
          <p:txBody>
            <a:bodyPr lIns="36000" rIns="36000" anchor="ctr"/>
            <a:lstStyle/>
            <a:p>
              <a:pPr algn="ctr">
                <a:defRPr/>
              </a:pPr>
              <a:r>
                <a:rPr lang="sv-SE" sz="800"/>
                <a:t>SVARTLISTNING</a:t>
              </a:r>
            </a:p>
            <a:p>
              <a:pPr algn="ctr">
                <a:defRPr/>
              </a:pPr>
              <a:endParaRPr lang="sv-SE" sz="800"/>
            </a:p>
            <a:p>
              <a:pPr algn="ctr">
                <a:defRPr/>
              </a:pPr>
              <a:endParaRPr lang="sv-SE" sz="800" dirty="0"/>
            </a:p>
          </p:txBody>
        </p:sp>
        <p:pic>
          <p:nvPicPr>
            <p:cNvPr id="23" name="Picture 2" descr="C:\Users\enn3028\AppData\Local\Microsoft\Windows\Temporary Internet Files\Content.IE5\8527IVK0\MC900411306[1].wmf">
              <a:extLst>
                <a:ext uri="{FF2B5EF4-FFF2-40B4-BE49-F238E27FC236}">
                  <a16:creationId xmlns:a16="http://schemas.microsoft.com/office/drawing/2014/main" id="{B8B7DD4C-6121-4031-A929-A7012677A8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4000" y="4546174"/>
              <a:ext cx="435124" cy="4120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4" name="Group 24">
            <a:extLst>
              <a:ext uri="{FF2B5EF4-FFF2-40B4-BE49-F238E27FC236}">
                <a16:creationId xmlns:a16="http://schemas.microsoft.com/office/drawing/2014/main" id="{8BBF7434-935A-4602-AAD7-171B9181582A}"/>
              </a:ext>
            </a:extLst>
          </p:cNvPr>
          <p:cNvGrpSpPr>
            <a:grpSpLocks/>
          </p:cNvGrpSpPr>
          <p:nvPr/>
        </p:nvGrpSpPr>
        <p:grpSpPr bwMode="auto">
          <a:xfrm>
            <a:off x="2143806" y="3325887"/>
            <a:ext cx="1330325" cy="728663"/>
            <a:chOff x="661988" y="2648598"/>
            <a:chExt cx="1934420" cy="1148753"/>
          </a:xfrm>
          <a:solidFill>
            <a:schemeClr val="accent2"/>
          </a:solidFill>
        </p:grpSpPr>
        <p:sp>
          <p:nvSpPr>
            <p:cNvPr id="25" name="Oval 24">
              <a:extLst>
                <a:ext uri="{FF2B5EF4-FFF2-40B4-BE49-F238E27FC236}">
                  <a16:creationId xmlns:a16="http://schemas.microsoft.com/office/drawing/2014/main" id="{90D1DFE5-F20B-4428-93F1-80D7F6705855}"/>
                </a:ext>
              </a:extLst>
            </p:cNvPr>
            <p:cNvSpPr/>
            <p:nvPr/>
          </p:nvSpPr>
          <p:spPr>
            <a:xfrm>
              <a:off x="661988" y="2648598"/>
              <a:ext cx="1934420" cy="1148753"/>
            </a:xfrm>
            <a:prstGeom prst="ellipse">
              <a:avLst/>
            </a:prstGeom>
            <a:grp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sv-SE" sz="800"/>
                <a:t>DATAHAVERI</a:t>
              </a:r>
            </a:p>
            <a:p>
              <a:pPr algn="ctr">
                <a:defRPr/>
              </a:pPr>
              <a:endParaRPr lang="sv-SE" sz="800"/>
            </a:p>
            <a:p>
              <a:pPr algn="ctr">
                <a:defRPr/>
              </a:pPr>
              <a:endParaRPr lang="sv-SE" sz="800" dirty="0"/>
            </a:p>
          </p:txBody>
        </p:sp>
        <p:pic>
          <p:nvPicPr>
            <p:cNvPr id="26" name="Picture 4" descr="C:\Users\enn3028\AppData\Local\Microsoft\Windows\Temporary Internet Files\Content.IE5\LH5XBW0Z\MC900366078[1].wmf">
              <a:extLst>
                <a:ext uri="{FF2B5EF4-FFF2-40B4-BE49-F238E27FC236}">
                  <a16:creationId xmlns:a16="http://schemas.microsoft.com/office/drawing/2014/main" id="{C2535AF1-D07C-4152-8A09-421F0C7622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2421" y="3255234"/>
              <a:ext cx="573554" cy="4120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27" name="Group 25">
            <a:extLst>
              <a:ext uri="{FF2B5EF4-FFF2-40B4-BE49-F238E27FC236}">
                <a16:creationId xmlns:a16="http://schemas.microsoft.com/office/drawing/2014/main" id="{05205639-5A53-4FE6-9F78-42988CB22ECE}"/>
              </a:ext>
            </a:extLst>
          </p:cNvPr>
          <p:cNvGrpSpPr>
            <a:grpSpLocks/>
          </p:cNvGrpSpPr>
          <p:nvPr/>
        </p:nvGrpSpPr>
        <p:grpSpPr bwMode="auto">
          <a:xfrm>
            <a:off x="2596243" y="2538487"/>
            <a:ext cx="1328738" cy="730250"/>
            <a:chOff x="661988" y="1092498"/>
            <a:chExt cx="1934420" cy="1148753"/>
          </a:xfrm>
          <a:solidFill>
            <a:schemeClr val="accent2"/>
          </a:solidFill>
        </p:grpSpPr>
        <p:sp>
          <p:nvSpPr>
            <p:cNvPr id="28" name="Oval 27">
              <a:extLst>
                <a:ext uri="{FF2B5EF4-FFF2-40B4-BE49-F238E27FC236}">
                  <a16:creationId xmlns:a16="http://schemas.microsoft.com/office/drawing/2014/main" id="{B7C45B31-F2A0-4CFD-AD40-1508ED485870}"/>
                </a:ext>
              </a:extLst>
            </p:cNvPr>
            <p:cNvSpPr/>
            <p:nvPr/>
          </p:nvSpPr>
          <p:spPr>
            <a:xfrm>
              <a:off x="661988" y="1092498"/>
              <a:ext cx="1934420" cy="1148753"/>
            </a:xfrm>
            <a:prstGeom prst="ellipse">
              <a:avLst/>
            </a:prstGeom>
            <a:grp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sv-SE" sz="800"/>
                <a:t>BÖRSKRASCH</a:t>
              </a:r>
            </a:p>
            <a:p>
              <a:pPr algn="ctr">
                <a:defRPr/>
              </a:pPr>
              <a:endParaRPr lang="sv-SE" sz="800"/>
            </a:p>
            <a:p>
              <a:pPr algn="ctr">
                <a:defRPr/>
              </a:pPr>
              <a:endParaRPr lang="sv-SE" sz="800" dirty="0"/>
            </a:p>
          </p:txBody>
        </p:sp>
        <p:pic>
          <p:nvPicPr>
            <p:cNvPr id="29" name="Picture 5" descr="C:\Users\enn3028\AppData\Local\Microsoft\Windows\Temporary Internet Files\Content.IE5\OB8F1S6P\MC900312662[1].wmf">
              <a:extLst>
                <a:ext uri="{FF2B5EF4-FFF2-40B4-BE49-F238E27FC236}">
                  <a16:creationId xmlns:a16="http://schemas.microsoft.com/office/drawing/2014/main" id="{3ED80505-3A4C-4A2A-914B-59931128B5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5476" y="1592165"/>
              <a:ext cx="551412" cy="60290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30" name="Group 23">
            <a:extLst>
              <a:ext uri="{FF2B5EF4-FFF2-40B4-BE49-F238E27FC236}">
                <a16:creationId xmlns:a16="http://schemas.microsoft.com/office/drawing/2014/main" id="{7A6BDB81-FEA4-46A0-9A10-73E2FE25218D}"/>
              </a:ext>
            </a:extLst>
          </p:cNvPr>
          <p:cNvGrpSpPr>
            <a:grpSpLocks/>
          </p:cNvGrpSpPr>
          <p:nvPr/>
        </p:nvGrpSpPr>
        <p:grpSpPr bwMode="auto">
          <a:xfrm>
            <a:off x="2347006" y="5827787"/>
            <a:ext cx="1328737" cy="728663"/>
            <a:chOff x="1629198" y="5357522"/>
            <a:chExt cx="1934420" cy="1148753"/>
          </a:xfrm>
          <a:solidFill>
            <a:schemeClr val="accent2"/>
          </a:solidFill>
        </p:grpSpPr>
        <p:sp>
          <p:nvSpPr>
            <p:cNvPr id="31" name="Oval 30">
              <a:extLst>
                <a:ext uri="{FF2B5EF4-FFF2-40B4-BE49-F238E27FC236}">
                  <a16:creationId xmlns:a16="http://schemas.microsoft.com/office/drawing/2014/main" id="{E4B0A89F-2C37-487D-A810-02EF44C30A11}"/>
                </a:ext>
              </a:extLst>
            </p:cNvPr>
            <p:cNvSpPr/>
            <p:nvPr/>
          </p:nvSpPr>
          <p:spPr>
            <a:xfrm>
              <a:off x="1629198" y="5357522"/>
              <a:ext cx="1934420" cy="1148753"/>
            </a:xfrm>
            <a:prstGeom prst="ellipse">
              <a:avLst/>
            </a:prstGeom>
            <a:grp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sv-SE" sz="800"/>
                <a:t>KONKURS</a:t>
              </a:r>
            </a:p>
            <a:p>
              <a:pPr algn="ctr">
                <a:defRPr/>
              </a:pPr>
              <a:endParaRPr lang="sv-SE" sz="800"/>
            </a:p>
            <a:p>
              <a:pPr algn="ctr">
                <a:defRPr/>
              </a:pPr>
              <a:endParaRPr lang="sv-SE" sz="800" dirty="0"/>
            </a:p>
          </p:txBody>
        </p:sp>
        <p:pic>
          <p:nvPicPr>
            <p:cNvPr id="32" name="Picture 7" descr="C:\Users\enn3028\AppData\Local\Microsoft\Windows\Temporary Internet Files\Content.IE5\6B0Z2L56\MC900104730[1].wmf">
              <a:extLst>
                <a:ext uri="{FF2B5EF4-FFF2-40B4-BE49-F238E27FC236}">
                  <a16:creationId xmlns:a16="http://schemas.microsoft.com/office/drawing/2014/main" id="{74B4277F-94E8-4C4A-9176-0B9A0D40D0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4999" y="5911567"/>
              <a:ext cx="562818" cy="5229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3" name="Rectangle 3">
            <a:extLst>
              <a:ext uri="{FF2B5EF4-FFF2-40B4-BE49-F238E27FC236}">
                <a16:creationId xmlns:a16="http://schemas.microsoft.com/office/drawing/2014/main" id="{C56B8041-F0F1-457A-876E-AC004E187AE6}"/>
              </a:ext>
            </a:extLst>
          </p:cNvPr>
          <p:cNvSpPr txBox="1">
            <a:spLocks noChangeArrowheads="1"/>
          </p:cNvSpPr>
          <p:nvPr/>
        </p:nvSpPr>
        <p:spPr bwMode="auto">
          <a:xfrm>
            <a:off x="2165691" y="1279600"/>
            <a:ext cx="800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09550" indent="-209550" algn="l" rtl="0" eaLnBrk="0" fontAlgn="base" hangingPunct="0">
              <a:lnSpc>
                <a:spcPts val="2000"/>
              </a:lnSpc>
              <a:spcBef>
                <a:spcPct val="0"/>
              </a:spcBef>
              <a:spcAft>
                <a:spcPct val="0"/>
              </a:spcAft>
              <a:buChar char="•"/>
              <a:defRPr sz="1700">
                <a:solidFill>
                  <a:schemeClr val="tx2"/>
                </a:solidFill>
                <a:latin typeface="+mn-lt"/>
                <a:ea typeface="+mn-ea"/>
                <a:cs typeface="+mn-cs"/>
              </a:defRPr>
            </a:lvl1pPr>
            <a:lvl2pPr marL="600075" indent="-142875" algn="l" rtl="0" eaLnBrk="0" fontAlgn="base" hangingPunct="0">
              <a:lnSpc>
                <a:spcPts val="1600"/>
              </a:lnSpc>
              <a:spcBef>
                <a:spcPct val="0"/>
              </a:spcBef>
              <a:spcAft>
                <a:spcPct val="0"/>
              </a:spcAft>
              <a:buChar char="–"/>
              <a:defRPr sz="1400">
                <a:solidFill>
                  <a:schemeClr val="tx2"/>
                </a:solidFill>
                <a:latin typeface="+mn-lt"/>
              </a:defRPr>
            </a:lvl2pPr>
            <a:lvl3pPr marL="1028700" indent="-114300" algn="l" rtl="0" eaLnBrk="0" fontAlgn="base" hangingPunct="0">
              <a:lnSpc>
                <a:spcPts val="1600"/>
              </a:lnSpc>
              <a:spcBef>
                <a:spcPct val="0"/>
              </a:spcBef>
              <a:spcAft>
                <a:spcPct val="0"/>
              </a:spcAft>
              <a:buChar char="•"/>
              <a:defRPr sz="1400">
                <a:solidFill>
                  <a:schemeClr val="tx2"/>
                </a:solidFill>
                <a:latin typeface="+mn-lt"/>
              </a:defRPr>
            </a:lvl3pPr>
            <a:lvl4pPr marL="1447800" indent="-76200" algn="l" rtl="0" eaLnBrk="0" fontAlgn="base" hangingPunct="0">
              <a:lnSpc>
                <a:spcPts val="1600"/>
              </a:lnSpc>
              <a:spcBef>
                <a:spcPct val="0"/>
              </a:spcBef>
              <a:spcAft>
                <a:spcPct val="0"/>
              </a:spcAft>
              <a:buChar char="–"/>
              <a:defRPr sz="1400">
                <a:solidFill>
                  <a:schemeClr val="tx2"/>
                </a:solidFill>
                <a:latin typeface="+mn-lt"/>
              </a:defRPr>
            </a:lvl4pPr>
            <a:lvl5pPr marL="1905000" indent="-76200" algn="l" rtl="0" eaLnBrk="0" fontAlgn="base" hangingPunct="0">
              <a:lnSpc>
                <a:spcPts val="1600"/>
              </a:lnSpc>
              <a:spcBef>
                <a:spcPct val="0"/>
              </a:spcBef>
              <a:spcAft>
                <a:spcPct val="0"/>
              </a:spcAft>
              <a:buChar char="»"/>
              <a:defRPr sz="1400">
                <a:solidFill>
                  <a:schemeClr val="tx2"/>
                </a:solidFill>
                <a:latin typeface="+mn-lt"/>
              </a:defRPr>
            </a:lvl5pPr>
            <a:lvl6pPr marL="2362200" indent="-76200" algn="l" rtl="0" fontAlgn="base">
              <a:lnSpc>
                <a:spcPts val="1600"/>
              </a:lnSpc>
              <a:spcBef>
                <a:spcPct val="0"/>
              </a:spcBef>
              <a:spcAft>
                <a:spcPct val="0"/>
              </a:spcAft>
              <a:buChar char="»"/>
              <a:defRPr sz="1400">
                <a:solidFill>
                  <a:schemeClr val="tx2"/>
                </a:solidFill>
                <a:latin typeface="+mn-lt"/>
              </a:defRPr>
            </a:lvl6pPr>
            <a:lvl7pPr marL="2819400" indent="-76200" algn="l" rtl="0" fontAlgn="base">
              <a:lnSpc>
                <a:spcPts val="1600"/>
              </a:lnSpc>
              <a:spcBef>
                <a:spcPct val="0"/>
              </a:spcBef>
              <a:spcAft>
                <a:spcPct val="0"/>
              </a:spcAft>
              <a:buChar char="»"/>
              <a:defRPr sz="1400">
                <a:solidFill>
                  <a:schemeClr val="tx2"/>
                </a:solidFill>
                <a:latin typeface="+mn-lt"/>
              </a:defRPr>
            </a:lvl7pPr>
            <a:lvl8pPr marL="3276600" indent="-76200" algn="l" rtl="0" fontAlgn="base">
              <a:lnSpc>
                <a:spcPts val="1600"/>
              </a:lnSpc>
              <a:spcBef>
                <a:spcPct val="0"/>
              </a:spcBef>
              <a:spcAft>
                <a:spcPct val="0"/>
              </a:spcAft>
              <a:buChar char="»"/>
              <a:defRPr sz="1400">
                <a:solidFill>
                  <a:schemeClr val="tx2"/>
                </a:solidFill>
                <a:latin typeface="+mn-lt"/>
              </a:defRPr>
            </a:lvl8pPr>
            <a:lvl9pPr marL="3733800" indent="-76200" algn="l" rtl="0" fontAlgn="base">
              <a:lnSpc>
                <a:spcPts val="1600"/>
              </a:lnSpc>
              <a:spcBef>
                <a:spcPct val="0"/>
              </a:spcBef>
              <a:spcAft>
                <a:spcPct val="0"/>
              </a:spcAft>
              <a:buChar char="»"/>
              <a:defRPr sz="1400">
                <a:solidFill>
                  <a:schemeClr val="tx2"/>
                </a:solidFill>
                <a:latin typeface="+mn-lt"/>
              </a:defRPr>
            </a:lvl9pPr>
          </a:lstStyle>
          <a:p>
            <a:pPr marL="0" indent="0" eaLnBrk="1" hangingPunct="1">
              <a:buFontTx/>
              <a:buNone/>
              <a:tabLst>
                <a:tab pos="630238" algn="l"/>
                <a:tab pos="3140075" algn="l"/>
                <a:tab pos="6456363" algn="l"/>
              </a:tabLst>
              <a:defRPr/>
            </a:pPr>
            <a:r>
              <a:rPr lang="sv-SE" altLang="sv-SE" kern="0" dirty="0"/>
              <a:t>	RISK	STYRNING	ANSVAR</a:t>
            </a:r>
          </a:p>
        </p:txBody>
      </p:sp>
      <p:cxnSp>
        <p:nvCxnSpPr>
          <p:cNvPr id="34" name="Straight Arrow Connector 33">
            <a:extLst>
              <a:ext uri="{FF2B5EF4-FFF2-40B4-BE49-F238E27FC236}">
                <a16:creationId xmlns:a16="http://schemas.microsoft.com/office/drawing/2014/main" id="{10D1B26A-E2BD-4764-B7A2-2BC7C12C70ED}"/>
              </a:ext>
            </a:extLst>
          </p:cNvPr>
          <p:cNvCxnSpPr/>
          <p:nvPr/>
        </p:nvCxnSpPr>
        <p:spPr>
          <a:xfrm flipV="1">
            <a:off x="5590268" y="2938537"/>
            <a:ext cx="0" cy="121285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A650689-907D-4B2D-917D-E9902AA8C054}"/>
              </a:ext>
            </a:extLst>
          </p:cNvPr>
          <p:cNvCxnSpPr/>
          <p:nvPr/>
        </p:nvCxnSpPr>
        <p:spPr>
          <a:xfrm>
            <a:off x="6361793" y="2938537"/>
            <a:ext cx="0" cy="121285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6" name="Left Arrow 30">
            <a:extLst>
              <a:ext uri="{FF2B5EF4-FFF2-40B4-BE49-F238E27FC236}">
                <a16:creationId xmlns:a16="http://schemas.microsoft.com/office/drawing/2014/main" id="{36BF9EB3-A21B-4009-872B-CC0F8C15E37F}"/>
              </a:ext>
            </a:extLst>
          </p:cNvPr>
          <p:cNvSpPr/>
          <p:nvPr/>
        </p:nvSpPr>
        <p:spPr>
          <a:xfrm rot="21339616">
            <a:off x="7180943" y="2136850"/>
            <a:ext cx="1266825" cy="2174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37" name="Left Arrow 40">
            <a:extLst>
              <a:ext uri="{FF2B5EF4-FFF2-40B4-BE49-F238E27FC236}">
                <a16:creationId xmlns:a16="http://schemas.microsoft.com/office/drawing/2014/main" id="{6229CA99-8A1D-4054-A770-E4C2130100A2}"/>
              </a:ext>
            </a:extLst>
          </p:cNvPr>
          <p:cNvSpPr/>
          <p:nvPr/>
        </p:nvSpPr>
        <p:spPr>
          <a:xfrm rot="2178818">
            <a:off x="6760256" y="3136975"/>
            <a:ext cx="1447800" cy="2254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grpSp>
        <p:nvGrpSpPr>
          <p:cNvPr id="38" name="Group 27">
            <a:extLst>
              <a:ext uri="{FF2B5EF4-FFF2-40B4-BE49-F238E27FC236}">
                <a16:creationId xmlns:a16="http://schemas.microsoft.com/office/drawing/2014/main" id="{82B97096-2938-485E-95A2-581B1158AA94}"/>
              </a:ext>
            </a:extLst>
          </p:cNvPr>
          <p:cNvGrpSpPr>
            <a:grpSpLocks/>
          </p:cNvGrpSpPr>
          <p:nvPr/>
        </p:nvGrpSpPr>
        <p:grpSpPr bwMode="auto">
          <a:xfrm>
            <a:off x="2331131" y="4607000"/>
            <a:ext cx="625475" cy="588962"/>
            <a:chOff x="762975" y="4223887"/>
            <a:chExt cx="625646" cy="589895"/>
          </a:xfrm>
          <a:solidFill>
            <a:schemeClr val="accent2"/>
          </a:solidFill>
        </p:grpSpPr>
        <p:sp>
          <p:nvSpPr>
            <p:cNvPr id="39" name="Oval 38">
              <a:extLst>
                <a:ext uri="{FF2B5EF4-FFF2-40B4-BE49-F238E27FC236}">
                  <a16:creationId xmlns:a16="http://schemas.microsoft.com/office/drawing/2014/main" id="{903D8CF0-EA0C-4AA2-A5D3-E9D8D8E82237}"/>
                </a:ext>
              </a:extLst>
            </p:cNvPr>
            <p:cNvSpPr/>
            <p:nvPr/>
          </p:nvSpPr>
          <p:spPr>
            <a:xfrm>
              <a:off x="762975" y="4225477"/>
              <a:ext cx="625646" cy="588305"/>
            </a:xfrm>
            <a:prstGeom prst="ellipse">
              <a:avLst/>
            </a:prstGeom>
            <a:grp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sv-SE" sz="1200" dirty="0"/>
            </a:p>
          </p:txBody>
        </p:sp>
        <p:pic>
          <p:nvPicPr>
            <p:cNvPr id="40" name="Picture 4" descr="C:\Users\enn3028\AppData\Local\Microsoft\Windows\Temporary Internet Files\Content.IE5\6B0Z2L56\MC900001830[1].wmf">
              <a:extLst>
                <a:ext uri="{FF2B5EF4-FFF2-40B4-BE49-F238E27FC236}">
                  <a16:creationId xmlns:a16="http://schemas.microsoft.com/office/drawing/2014/main" id="{3E39E317-DB22-4525-9A58-7B7C33F4E972}"/>
                </a:ext>
              </a:extLst>
            </p:cNvPr>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7462" y="4223887"/>
              <a:ext cx="619069" cy="589895"/>
            </a:xfrm>
            <a:prstGeom prst="flowChartConnector">
              <a:avLst/>
            </a:prstGeom>
            <a:grpFill/>
            <a:ln>
              <a:solidFill>
                <a:schemeClr val="accent2"/>
              </a:solidFill>
            </a:ln>
          </p:spPr>
        </p:pic>
      </p:grpSp>
      <p:sp>
        <p:nvSpPr>
          <p:cNvPr id="41" name="Rectangle 40">
            <a:extLst>
              <a:ext uri="{FF2B5EF4-FFF2-40B4-BE49-F238E27FC236}">
                <a16:creationId xmlns:a16="http://schemas.microsoft.com/office/drawing/2014/main" id="{00297F15-44A5-438D-9132-5DAD76FF9030}"/>
              </a:ext>
            </a:extLst>
          </p:cNvPr>
          <p:cNvSpPr/>
          <p:nvPr/>
        </p:nvSpPr>
        <p:spPr>
          <a:xfrm>
            <a:off x="4796518" y="3389387"/>
            <a:ext cx="2395538" cy="436563"/>
          </a:xfrm>
          <a:prstGeom prst="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sv-SE" sz="1600" i="1"/>
              <a:t>FÖRETAGSSTYRNING</a:t>
            </a:r>
            <a:endParaRPr lang="sv-SE" sz="1600" i="1" dirty="0"/>
          </a:p>
        </p:txBody>
      </p:sp>
      <p:sp>
        <p:nvSpPr>
          <p:cNvPr id="42" name="Left Arrow 51">
            <a:extLst>
              <a:ext uri="{FF2B5EF4-FFF2-40B4-BE49-F238E27FC236}">
                <a16:creationId xmlns:a16="http://schemas.microsoft.com/office/drawing/2014/main" id="{D312D45A-5D1B-44B8-8689-BC4553A1AF86}"/>
              </a:ext>
            </a:extLst>
          </p:cNvPr>
          <p:cNvSpPr/>
          <p:nvPr/>
        </p:nvSpPr>
        <p:spPr>
          <a:xfrm rot="1728872">
            <a:off x="8977993" y="3230637"/>
            <a:ext cx="407988" cy="2206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3" name="Left Arrow 53">
            <a:extLst>
              <a:ext uri="{FF2B5EF4-FFF2-40B4-BE49-F238E27FC236}">
                <a16:creationId xmlns:a16="http://schemas.microsoft.com/office/drawing/2014/main" id="{A3B24BD0-08C6-4336-93AD-4471F994CE70}"/>
              </a:ext>
            </a:extLst>
          </p:cNvPr>
          <p:cNvSpPr/>
          <p:nvPr/>
        </p:nvSpPr>
        <p:spPr>
          <a:xfrm rot="1362261">
            <a:off x="7023781" y="2584525"/>
            <a:ext cx="750887" cy="231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4" name="Left Arrow 54">
            <a:extLst>
              <a:ext uri="{FF2B5EF4-FFF2-40B4-BE49-F238E27FC236}">
                <a16:creationId xmlns:a16="http://schemas.microsoft.com/office/drawing/2014/main" id="{D2EC64E7-3192-4757-88D8-C62C3065FAD3}"/>
              </a:ext>
            </a:extLst>
          </p:cNvPr>
          <p:cNvSpPr/>
          <p:nvPr/>
        </p:nvSpPr>
        <p:spPr>
          <a:xfrm rot="13416224">
            <a:off x="3518581" y="3698950"/>
            <a:ext cx="1679575" cy="215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5" name="Left Arrow 55">
            <a:extLst>
              <a:ext uri="{FF2B5EF4-FFF2-40B4-BE49-F238E27FC236}">
                <a16:creationId xmlns:a16="http://schemas.microsoft.com/office/drawing/2014/main" id="{FEC208A4-8895-4081-B434-EC197E88B679}"/>
              </a:ext>
            </a:extLst>
          </p:cNvPr>
          <p:cNvSpPr/>
          <p:nvPr/>
        </p:nvSpPr>
        <p:spPr>
          <a:xfrm rot="12695234">
            <a:off x="3388406" y="4173612"/>
            <a:ext cx="1698625" cy="2127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6" name="Left Arrow 56">
            <a:extLst>
              <a:ext uri="{FF2B5EF4-FFF2-40B4-BE49-F238E27FC236}">
                <a16:creationId xmlns:a16="http://schemas.microsoft.com/office/drawing/2014/main" id="{D9B8B342-515D-4BD4-8826-F525466FF3EC}"/>
              </a:ext>
            </a:extLst>
          </p:cNvPr>
          <p:cNvSpPr/>
          <p:nvPr/>
        </p:nvSpPr>
        <p:spPr>
          <a:xfrm rot="12048716">
            <a:off x="3431268" y="4662562"/>
            <a:ext cx="1585913" cy="2222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7" name="Left Arrow 57">
            <a:extLst>
              <a:ext uri="{FF2B5EF4-FFF2-40B4-BE49-F238E27FC236}">
                <a16:creationId xmlns:a16="http://schemas.microsoft.com/office/drawing/2014/main" id="{D6D45521-0F5D-4573-9D22-C61621AC7D18}"/>
              </a:ext>
            </a:extLst>
          </p:cNvPr>
          <p:cNvSpPr/>
          <p:nvPr/>
        </p:nvSpPr>
        <p:spPr>
          <a:xfrm rot="11722041">
            <a:off x="3002643" y="5073725"/>
            <a:ext cx="1990725" cy="2174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8" name="Left Arrow 58">
            <a:extLst>
              <a:ext uri="{FF2B5EF4-FFF2-40B4-BE49-F238E27FC236}">
                <a16:creationId xmlns:a16="http://schemas.microsoft.com/office/drawing/2014/main" id="{BDAF35D3-C636-4D24-A53F-ACA6B674234E}"/>
              </a:ext>
            </a:extLst>
          </p:cNvPr>
          <p:cNvSpPr/>
          <p:nvPr/>
        </p:nvSpPr>
        <p:spPr>
          <a:xfrm rot="11393190">
            <a:off x="3550331" y="5530925"/>
            <a:ext cx="1416050" cy="2365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sp>
        <p:nvSpPr>
          <p:cNvPr id="49" name="Left Arrow 59">
            <a:extLst>
              <a:ext uri="{FF2B5EF4-FFF2-40B4-BE49-F238E27FC236}">
                <a16:creationId xmlns:a16="http://schemas.microsoft.com/office/drawing/2014/main" id="{E9292F2D-A255-40DC-A5C3-AE97BC8354E2}"/>
              </a:ext>
            </a:extLst>
          </p:cNvPr>
          <p:cNvSpPr/>
          <p:nvPr/>
        </p:nvSpPr>
        <p:spPr>
          <a:xfrm rot="10524603">
            <a:off x="3739243" y="6056387"/>
            <a:ext cx="1219200" cy="2492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dirty="0"/>
          </a:p>
        </p:txBody>
      </p:sp>
      <p:grpSp>
        <p:nvGrpSpPr>
          <p:cNvPr id="50" name="Group 13">
            <a:extLst>
              <a:ext uri="{FF2B5EF4-FFF2-40B4-BE49-F238E27FC236}">
                <a16:creationId xmlns:a16="http://schemas.microsoft.com/office/drawing/2014/main" id="{8A931CFA-9735-45B3-9542-E74560BE14D9}"/>
              </a:ext>
            </a:extLst>
          </p:cNvPr>
          <p:cNvGrpSpPr>
            <a:grpSpLocks/>
          </p:cNvGrpSpPr>
          <p:nvPr/>
        </p:nvGrpSpPr>
        <p:grpSpPr bwMode="auto">
          <a:xfrm>
            <a:off x="9430431" y="3345556"/>
            <a:ext cx="1330325" cy="730250"/>
            <a:chOff x="6831836" y="4338086"/>
            <a:chExt cx="1330174" cy="729386"/>
          </a:xfrm>
          <a:solidFill>
            <a:schemeClr val="accent2"/>
          </a:solidFill>
        </p:grpSpPr>
        <p:sp>
          <p:nvSpPr>
            <p:cNvPr id="51" name="Oval 50">
              <a:extLst>
                <a:ext uri="{FF2B5EF4-FFF2-40B4-BE49-F238E27FC236}">
                  <a16:creationId xmlns:a16="http://schemas.microsoft.com/office/drawing/2014/main" id="{FC0F91CD-9F6A-4920-83F4-78FAD0AB3F4E}"/>
                </a:ext>
              </a:extLst>
            </p:cNvPr>
            <p:cNvSpPr/>
            <p:nvPr/>
          </p:nvSpPr>
          <p:spPr>
            <a:xfrm>
              <a:off x="6831836" y="4338086"/>
              <a:ext cx="1330174" cy="729386"/>
            </a:xfrm>
            <a:prstGeom prst="ellipse">
              <a:avLst/>
            </a:prstGeom>
            <a:grpFill/>
          </p:spPr>
          <p:style>
            <a:lnRef idx="1">
              <a:schemeClr val="accent2"/>
            </a:lnRef>
            <a:fillRef idx="2">
              <a:schemeClr val="accent2"/>
            </a:fillRef>
            <a:effectRef idx="1">
              <a:schemeClr val="accent2"/>
            </a:effectRef>
            <a:fontRef idx="minor">
              <a:schemeClr val="dk1"/>
            </a:fontRef>
          </p:style>
          <p:txBody>
            <a:bodyPr lIns="36000" rIns="36000" anchor="ctr"/>
            <a:lstStyle/>
            <a:p>
              <a:pPr algn="ctr">
                <a:defRPr/>
              </a:pPr>
              <a:r>
                <a:rPr lang="sv-SE" sz="800"/>
                <a:t>STRAFF</a:t>
              </a:r>
            </a:p>
            <a:p>
              <a:pPr algn="ctr">
                <a:defRPr/>
              </a:pPr>
              <a:endParaRPr lang="sv-SE" sz="800"/>
            </a:p>
            <a:p>
              <a:pPr algn="ctr">
                <a:defRPr/>
              </a:pPr>
              <a:endParaRPr lang="sv-SE" sz="800" dirty="0"/>
            </a:p>
          </p:txBody>
        </p:sp>
        <p:pic>
          <p:nvPicPr>
            <p:cNvPr id="52" name="Picture 2" descr="C:\Users\enn3028\AppData\Local\Microsoft\Windows\Temporary Internet Files\Content.IE5\PABP5G93\MC900241183[1].wmf">
              <a:extLst>
                <a:ext uri="{FF2B5EF4-FFF2-40B4-BE49-F238E27FC236}">
                  <a16:creationId xmlns:a16="http://schemas.microsoft.com/office/drawing/2014/main" id="{7D728731-105C-4C41-9E13-FDBE9641B7F2}"/>
                </a:ext>
              </a:extLst>
            </p:cNvPr>
            <p:cNvPicPr>
              <a:picLocks noChangeAspect="1" noChangeArrowheads="1"/>
            </p:cNvPicPr>
            <p:nvPr/>
          </p:nvPicPr>
          <p:blipFill rotWithShape="1">
            <a:blip r:embed="rId7"/>
            <a:srcRect l="33521" t="5696" r="9010" b="5654"/>
            <a:stretch/>
          </p:blipFill>
          <p:spPr bwMode="auto">
            <a:xfrm>
              <a:off x="7404858" y="4702779"/>
              <a:ext cx="184129" cy="282241"/>
            </a:xfrm>
            <a:prstGeom prst="rect">
              <a:avLst/>
            </a:prstGeom>
            <a:grpFill/>
            <a:ln>
              <a:solidFill>
                <a:schemeClr val="accent4"/>
              </a:solidFill>
            </a:ln>
          </p:spPr>
        </p:pic>
      </p:grpSp>
    </p:spTree>
    <p:extLst>
      <p:ext uri="{BB962C8B-B14F-4D97-AF65-F5344CB8AC3E}">
        <p14:creationId xmlns:p14="http://schemas.microsoft.com/office/powerpoint/2010/main" val="38530890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CFF42-6FE3-43EE-B20F-D121640971B4}"/>
              </a:ext>
            </a:extLst>
          </p:cNvPr>
          <p:cNvSpPr>
            <a:spLocks noGrp="1"/>
          </p:cNvSpPr>
          <p:nvPr>
            <p:ph type="title"/>
          </p:nvPr>
        </p:nvSpPr>
        <p:spPr>
          <a:xfrm>
            <a:off x="1565448" y="166169"/>
            <a:ext cx="8928100" cy="714893"/>
          </a:xfrm>
        </p:spPr>
        <p:txBody>
          <a:bodyPr/>
          <a:lstStyle/>
          <a:p>
            <a:r>
              <a:rPr lang="sv-SE" dirty="0"/>
              <a:t>Företagsstyrning i aktiebolag enligt ABL</a:t>
            </a:r>
          </a:p>
        </p:txBody>
      </p:sp>
      <p:sp>
        <p:nvSpPr>
          <p:cNvPr id="5" name="Slide Number Placeholder 4">
            <a:extLst>
              <a:ext uri="{FF2B5EF4-FFF2-40B4-BE49-F238E27FC236}">
                <a16:creationId xmlns:a16="http://schemas.microsoft.com/office/drawing/2014/main" id="{D38D75F5-EB6C-42E0-92D3-85800C08D4CA}"/>
              </a:ext>
            </a:extLst>
          </p:cNvPr>
          <p:cNvSpPr>
            <a:spLocks noGrp="1"/>
          </p:cNvSpPr>
          <p:nvPr>
            <p:ph type="sldNum" sz="quarter" idx="12"/>
          </p:nvPr>
        </p:nvSpPr>
        <p:spPr>
          <a:xfrm>
            <a:off x="8388424" y="6282000"/>
            <a:ext cx="251576" cy="162000"/>
          </a:xfrm>
          <a:prstGeom prst="rect">
            <a:avLst/>
          </a:prstGeom>
        </p:spPr>
        <p:txBody>
          <a:bodyPr vert="horz" lIns="0" tIns="0" rIns="0" bIns="0" rtlCol="0" anchor="ctr"/>
          <a:lstStyle>
            <a:defPPr>
              <a:defRPr lang="sv-SE"/>
            </a:defPPr>
            <a:lvl1pPr marL="0" algn="r" defTabSz="914400" rtl="0" eaLnBrk="1" latinLnBrk="0" hangingPunct="1">
              <a:defRPr sz="800" kern="1200">
                <a:solidFill>
                  <a:schemeClr val="accent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68C2E-472A-43C3-926E-5A5CF00B7762}" type="slidenum">
              <a:rPr lang="sv-SE" smtClean="0"/>
              <a:pPr/>
              <a:t>86</a:t>
            </a:fld>
            <a:endParaRPr lang="sv-SE" noProof="0" dirty="0"/>
          </a:p>
        </p:txBody>
      </p:sp>
      <p:cxnSp>
        <p:nvCxnSpPr>
          <p:cNvPr id="6" name="Elbow Connector 22">
            <a:extLst>
              <a:ext uri="{FF2B5EF4-FFF2-40B4-BE49-F238E27FC236}">
                <a16:creationId xmlns:a16="http://schemas.microsoft.com/office/drawing/2014/main" id="{7E6E457C-FC7E-4CB2-A62A-86952875FFEB}"/>
              </a:ext>
            </a:extLst>
          </p:cNvPr>
          <p:cNvCxnSpPr>
            <a:cxnSpLocks noChangeShapeType="1"/>
            <a:stCxn id="13" idx="0"/>
          </p:cNvCxnSpPr>
          <p:nvPr/>
        </p:nvCxnSpPr>
        <p:spPr bwMode="auto">
          <a:xfrm rot="5400000" flipH="1" flipV="1">
            <a:off x="3424419" y="1487385"/>
            <a:ext cx="896650" cy="1576308"/>
          </a:xfrm>
          <a:prstGeom prst="bentConnector2">
            <a:avLst/>
          </a:prstGeom>
          <a:noFill/>
          <a:ln w="28575" algn="ctr">
            <a:solidFill>
              <a:srgbClr val="336633"/>
            </a:solidFill>
            <a:miter lim="800000"/>
            <a:headEnd/>
            <a:tailEnd type="arrow" w="med" len="med"/>
          </a:ln>
          <a:extLst>
            <a:ext uri="{909E8E84-426E-40DD-AFC4-6F175D3DCCD1}">
              <a14:hiddenFill xmlns:a14="http://schemas.microsoft.com/office/drawing/2010/main">
                <a:noFill/>
              </a14:hiddenFill>
            </a:ext>
          </a:extLst>
        </p:spPr>
      </p:cxnSp>
      <p:cxnSp>
        <p:nvCxnSpPr>
          <p:cNvPr id="7" name="Straight Arrow Connector 23">
            <a:extLst>
              <a:ext uri="{FF2B5EF4-FFF2-40B4-BE49-F238E27FC236}">
                <a16:creationId xmlns:a16="http://schemas.microsoft.com/office/drawing/2014/main" id="{20E0DDBC-E85B-4E06-A8DC-DCC168BD50E3}"/>
              </a:ext>
            </a:extLst>
          </p:cNvPr>
          <p:cNvCxnSpPr>
            <a:cxnSpLocks noChangeShapeType="1"/>
          </p:cNvCxnSpPr>
          <p:nvPr/>
        </p:nvCxnSpPr>
        <p:spPr bwMode="auto">
          <a:xfrm>
            <a:off x="7535863" y="4481513"/>
            <a:ext cx="0" cy="373062"/>
          </a:xfrm>
          <a:prstGeom prst="straightConnector1">
            <a:avLst/>
          </a:prstGeom>
          <a:noFill/>
          <a:ln w="28575" algn="ctr">
            <a:solidFill>
              <a:srgbClr val="CC0000"/>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24">
            <a:extLst>
              <a:ext uri="{FF2B5EF4-FFF2-40B4-BE49-F238E27FC236}">
                <a16:creationId xmlns:a16="http://schemas.microsoft.com/office/drawing/2014/main" id="{CE55FEA8-8A07-4BCB-A3EE-F9948EA8EC3B}"/>
              </a:ext>
            </a:extLst>
          </p:cNvPr>
          <p:cNvCxnSpPr>
            <a:cxnSpLocks noChangeShapeType="1"/>
          </p:cNvCxnSpPr>
          <p:nvPr/>
        </p:nvCxnSpPr>
        <p:spPr bwMode="auto">
          <a:xfrm flipV="1">
            <a:off x="6816725" y="1952626"/>
            <a:ext cx="0" cy="360363"/>
          </a:xfrm>
          <a:prstGeom prst="straightConnector1">
            <a:avLst/>
          </a:prstGeom>
          <a:noFill/>
          <a:ln w="28575" algn="ctr">
            <a:solidFill>
              <a:srgbClr val="336633"/>
            </a:solidFill>
            <a:round/>
            <a:headEnd/>
            <a:tailEnd type="arrow" w="med" len="med"/>
          </a:ln>
          <a:extLst>
            <a:ext uri="{909E8E84-426E-40DD-AFC4-6F175D3DCCD1}">
              <a14:hiddenFill xmlns:a14="http://schemas.microsoft.com/office/drawing/2010/main">
                <a:noFill/>
              </a14:hiddenFill>
            </a:ext>
          </a:extLst>
        </p:spPr>
      </p:cxnSp>
      <p:cxnSp>
        <p:nvCxnSpPr>
          <p:cNvPr id="9" name="Straight Arrow Connector 25">
            <a:extLst>
              <a:ext uri="{FF2B5EF4-FFF2-40B4-BE49-F238E27FC236}">
                <a16:creationId xmlns:a16="http://schemas.microsoft.com/office/drawing/2014/main" id="{98E57DBA-7EA5-41D4-B0A2-27B5170EAF15}"/>
              </a:ext>
            </a:extLst>
          </p:cNvPr>
          <p:cNvCxnSpPr>
            <a:cxnSpLocks noChangeShapeType="1"/>
          </p:cNvCxnSpPr>
          <p:nvPr/>
        </p:nvCxnSpPr>
        <p:spPr bwMode="auto">
          <a:xfrm flipV="1">
            <a:off x="6816725" y="4481514"/>
            <a:ext cx="0" cy="371475"/>
          </a:xfrm>
          <a:prstGeom prst="straightConnector1">
            <a:avLst/>
          </a:prstGeom>
          <a:noFill/>
          <a:ln w="28575" algn="ctr">
            <a:solidFill>
              <a:srgbClr val="336633"/>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28">
            <a:extLst>
              <a:ext uri="{FF2B5EF4-FFF2-40B4-BE49-F238E27FC236}">
                <a16:creationId xmlns:a16="http://schemas.microsoft.com/office/drawing/2014/main" id="{49413D7D-E8FC-4BA0-BAFD-0E1261B88664}"/>
              </a:ext>
            </a:extLst>
          </p:cNvPr>
          <p:cNvCxnSpPr>
            <a:cxnSpLocks noChangeShapeType="1"/>
          </p:cNvCxnSpPr>
          <p:nvPr/>
        </p:nvCxnSpPr>
        <p:spPr bwMode="auto">
          <a:xfrm flipH="1">
            <a:off x="4133850" y="3659188"/>
            <a:ext cx="522288" cy="0"/>
          </a:xfrm>
          <a:prstGeom prst="straightConnector1">
            <a:avLst/>
          </a:prstGeom>
          <a:noFill/>
          <a:ln w="28575" algn="ctr">
            <a:solidFill>
              <a:srgbClr val="336633"/>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29">
            <a:extLst>
              <a:ext uri="{FF2B5EF4-FFF2-40B4-BE49-F238E27FC236}">
                <a16:creationId xmlns:a16="http://schemas.microsoft.com/office/drawing/2014/main" id="{B5280976-B0BC-4DD6-9E76-965003678C1A}"/>
              </a:ext>
            </a:extLst>
          </p:cNvPr>
          <p:cNvCxnSpPr>
            <a:cxnSpLocks noChangeShapeType="1"/>
          </p:cNvCxnSpPr>
          <p:nvPr/>
        </p:nvCxnSpPr>
        <p:spPr bwMode="auto">
          <a:xfrm flipV="1">
            <a:off x="3233912" y="4616615"/>
            <a:ext cx="0" cy="871913"/>
          </a:xfrm>
          <a:prstGeom prst="straightConnector1">
            <a:avLst/>
          </a:prstGeom>
          <a:noFill/>
          <a:ln w="28575" algn="ctr">
            <a:solidFill>
              <a:srgbClr val="336633"/>
            </a:solidFill>
            <a:round/>
            <a:headEnd/>
            <a:tailEnd type="arrow" w="med" len="med"/>
          </a:ln>
          <a:extLst>
            <a:ext uri="{909E8E84-426E-40DD-AFC4-6F175D3DCCD1}">
              <a14:hiddenFill xmlns:a14="http://schemas.microsoft.com/office/drawing/2010/main">
                <a:noFill/>
              </a14:hiddenFill>
            </a:ext>
          </a:extLst>
        </p:spPr>
      </p:cxnSp>
      <p:cxnSp>
        <p:nvCxnSpPr>
          <p:cNvPr id="12" name="Straight Arrow Connector 30">
            <a:extLst>
              <a:ext uri="{FF2B5EF4-FFF2-40B4-BE49-F238E27FC236}">
                <a16:creationId xmlns:a16="http://schemas.microsoft.com/office/drawing/2014/main" id="{A15E286B-292B-4A5C-A5CC-E1724779054E}"/>
              </a:ext>
            </a:extLst>
          </p:cNvPr>
          <p:cNvCxnSpPr>
            <a:cxnSpLocks noChangeShapeType="1"/>
          </p:cNvCxnSpPr>
          <p:nvPr/>
        </p:nvCxnSpPr>
        <p:spPr bwMode="auto">
          <a:xfrm>
            <a:off x="7516813" y="1962150"/>
            <a:ext cx="0" cy="387350"/>
          </a:xfrm>
          <a:prstGeom prst="straightConnector1">
            <a:avLst/>
          </a:prstGeom>
          <a:noFill/>
          <a:ln w="28575" algn="ctr">
            <a:solidFill>
              <a:srgbClr val="CC0000"/>
            </a:solidFill>
            <a:round/>
            <a:headEnd/>
            <a:tailEnd type="arrow" w="med" len="med"/>
          </a:ln>
          <a:extLst>
            <a:ext uri="{909E8E84-426E-40DD-AFC4-6F175D3DCCD1}">
              <a14:hiddenFill xmlns:a14="http://schemas.microsoft.com/office/drawing/2010/main">
                <a:noFill/>
              </a14:hiddenFill>
            </a:ext>
          </a:extLst>
        </p:spPr>
      </p:cxnSp>
      <p:sp>
        <p:nvSpPr>
          <p:cNvPr id="13" name="Rectangle 12">
            <a:extLst>
              <a:ext uri="{FF2B5EF4-FFF2-40B4-BE49-F238E27FC236}">
                <a16:creationId xmlns:a16="http://schemas.microsoft.com/office/drawing/2014/main" id="{AF8A6C70-800C-4752-8D6A-72985DEE0076}"/>
              </a:ext>
            </a:extLst>
          </p:cNvPr>
          <p:cNvSpPr/>
          <p:nvPr/>
        </p:nvSpPr>
        <p:spPr>
          <a:xfrm>
            <a:off x="2029682" y="2723864"/>
            <a:ext cx="2109816" cy="1892750"/>
          </a:xfrm>
          <a:prstGeom prst="rect">
            <a:avLst/>
          </a:prstGeom>
          <a:solidFill>
            <a:schemeClr val="accent3">
              <a:lumMod val="75000"/>
            </a:schemeClr>
          </a:solidFill>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tIns="108000"/>
          <a:lstStyle/>
          <a:p>
            <a:pPr>
              <a:defRPr/>
            </a:pPr>
            <a:r>
              <a:rPr lang="sv-SE" b="1" dirty="0">
                <a:solidFill>
                  <a:schemeClr val="bg1"/>
                </a:solidFill>
              </a:rPr>
              <a:t>Revisorn</a:t>
            </a:r>
            <a:r>
              <a:rPr lang="sv-SE" sz="1400" b="1" dirty="0">
                <a:solidFill>
                  <a:schemeClr val="bg1"/>
                </a:solidFill>
              </a:rPr>
              <a:t> </a:t>
            </a:r>
            <a:r>
              <a:rPr lang="sv-SE" sz="1400" dirty="0">
                <a:solidFill>
                  <a:schemeClr val="bg1"/>
                </a:solidFill>
              </a:rPr>
              <a:t>ska granska</a:t>
            </a:r>
          </a:p>
          <a:p>
            <a:pPr marL="447675" indent="-266700">
              <a:buFont typeface="+mj-lt"/>
              <a:buAutoNum type="arabicPeriod"/>
              <a:defRPr/>
            </a:pPr>
            <a:r>
              <a:rPr lang="sv-SE" sz="1400" dirty="0">
                <a:solidFill>
                  <a:schemeClr val="bg1"/>
                </a:solidFill>
              </a:rPr>
              <a:t>Bolagets årsredovisning och bokföring</a:t>
            </a:r>
          </a:p>
          <a:p>
            <a:pPr marL="447675" indent="-266700">
              <a:buFont typeface="+mj-lt"/>
              <a:buAutoNum type="arabicPeriod"/>
              <a:defRPr/>
            </a:pPr>
            <a:r>
              <a:rPr lang="sv-SE" sz="1400" dirty="0">
                <a:solidFill>
                  <a:schemeClr val="bg1"/>
                </a:solidFill>
              </a:rPr>
              <a:t>Styrelsens och VDs förvaltning             (9 kap 3 § ABL)</a:t>
            </a:r>
          </a:p>
        </p:txBody>
      </p:sp>
      <p:sp>
        <p:nvSpPr>
          <p:cNvPr id="14" name="Rectangle 13">
            <a:extLst>
              <a:ext uri="{FF2B5EF4-FFF2-40B4-BE49-F238E27FC236}">
                <a16:creationId xmlns:a16="http://schemas.microsoft.com/office/drawing/2014/main" id="{96B8526C-0F9B-4C6B-A567-4D3442776FB8}"/>
              </a:ext>
            </a:extLst>
          </p:cNvPr>
          <p:cNvSpPr/>
          <p:nvPr/>
        </p:nvSpPr>
        <p:spPr>
          <a:xfrm>
            <a:off x="4660605" y="1186941"/>
            <a:ext cx="5516859" cy="1280035"/>
          </a:xfrm>
          <a:prstGeom prst="rect">
            <a:avLst/>
          </a:prstGeom>
          <a:solidFill>
            <a:schemeClr val="accent3">
              <a:lumMod val="75000"/>
            </a:schemeClr>
          </a:solidFill>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tIns="108000"/>
          <a:lstStyle/>
          <a:p>
            <a:pPr>
              <a:defRPr/>
            </a:pPr>
            <a:r>
              <a:rPr lang="sv-SE" b="1" dirty="0">
                <a:solidFill>
                  <a:schemeClr val="bg1"/>
                </a:solidFill>
              </a:rPr>
              <a:t>Bolagsstämman</a:t>
            </a:r>
            <a:endParaRPr lang="sv-SE" sz="1400" dirty="0">
              <a:solidFill>
                <a:schemeClr val="bg1"/>
              </a:solidFill>
            </a:endParaRPr>
          </a:p>
          <a:p>
            <a:pPr marL="180975">
              <a:defRPr/>
            </a:pPr>
            <a:r>
              <a:rPr lang="sv-SE" sz="1400" dirty="0">
                <a:solidFill>
                  <a:schemeClr val="bg1"/>
                </a:solidFill>
              </a:rPr>
              <a:t>Har rätt att fatta för bolagsledningen bindande beslut i alla frågor som rör bolaget, men kan inte företräda bolaget mot tredje man</a:t>
            </a:r>
          </a:p>
        </p:txBody>
      </p:sp>
      <p:sp>
        <p:nvSpPr>
          <p:cNvPr id="15" name="Rectangle 14">
            <a:extLst>
              <a:ext uri="{FF2B5EF4-FFF2-40B4-BE49-F238E27FC236}">
                <a16:creationId xmlns:a16="http://schemas.microsoft.com/office/drawing/2014/main" id="{B5531354-F431-4087-A87C-C6596F184585}"/>
              </a:ext>
            </a:extLst>
          </p:cNvPr>
          <p:cNvSpPr/>
          <p:nvPr/>
        </p:nvSpPr>
        <p:spPr>
          <a:xfrm>
            <a:off x="4660605" y="2839529"/>
            <a:ext cx="5516859" cy="1641985"/>
          </a:xfrm>
          <a:prstGeom prst="rect">
            <a:avLst/>
          </a:prstGeom>
          <a:solidFill>
            <a:schemeClr val="accent3">
              <a:lumMod val="75000"/>
            </a:schemeClr>
          </a:solidFill>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tIns="108000"/>
          <a:lstStyle/>
          <a:p>
            <a:pPr>
              <a:defRPr/>
            </a:pPr>
            <a:r>
              <a:rPr lang="sv-SE" b="1" dirty="0">
                <a:solidFill>
                  <a:schemeClr val="bg1"/>
                </a:solidFill>
              </a:rPr>
              <a:t>Styrelsen</a:t>
            </a:r>
            <a:r>
              <a:rPr lang="sv-SE" sz="1400" dirty="0">
                <a:solidFill>
                  <a:schemeClr val="bg1"/>
                </a:solidFill>
              </a:rPr>
              <a:t> ska</a:t>
            </a:r>
          </a:p>
          <a:p>
            <a:pPr marL="409575" indent="-228600">
              <a:buFont typeface="+mj-lt"/>
              <a:buAutoNum type="arabicPeriod"/>
              <a:defRPr/>
            </a:pPr>
            <a:r>
              <a:rPr lang="sv-SE" sz="1400" dirty="0">
                <a:solidFill>
                  <a:schemeClr val="bg1"/>
                </a:solidFill>
              </a:rPr>
              <a:t>Svara för bolagets organisation och förvaltning</a:t>
            </a:r>
          </a:p>
          <a:p>
            <a:pPr marL="409575" indent="-228600">
              <a:buFont typeface="+mj-lt"/>
              <a:buAutoNum type="arabicPeriod"/>
              <a:defRPr/>
            </a:pPr>
            <a:r>
              <a:rPr lang="sv-SE" sz="1400" dirty="0">
                <a:solidFill>
                  <a:schemeClr val="bg1"/>
                </a:solidFill>
              </a:rPr>
              <a:t>Fortlöpande bedöma bolagets ekonomiska situation</a:t>
            </a:r>
          </a:p>
          <a:p>
            <a:pPr marL="409575" indent="-228600">
              <a:buFont typeface="+mj-lt"/>
              <a:buAutoNum type="arabicPeriod"/>
              <a:defRPr/>
            </a:pPr>
            <a:r>
              <a:rPr lang="sv-SE" sz="1400" dirty="0">
                <a:solidFill>
                  <a:schemeClr val="bg1"/>
                </a:solidFill>
              </a:rPr>
              <a:t>Se till att bokföringen, medelsförvaltningen och bolagets ekonomiska förhållanden i övrigt kontrolleras på ett betryggande sätt</a:t>
            </a:r>
          </a:p>
          <a:p>
            <a:pPr marL="409575" indent="-228600">
              <a:buFont typeface="+mj-lt"/>
              <a:buAutoNum type="arabicPeriod"/>
              <a:defRPr/>
            </a:pPr>
            <a:r>
              <a:rPr lang="sv-SE" sz="1400" dirty="0">
                <a:solidFill>
                  <a:schemeClr val="bg1"/>
                </a:solidFill>
              </a:rPr>
              <a:t>Delegera med omsorg och under kontroll (8 kap 4 § ABL) </a:t>
            </a:r>
            <a:endParaRPr lang="sv-SE" sz="1200" dirty="0">
              <a:solidFill>
                <a:schemeClr val="bg1"/>
              </a:solidFill>
            </a:endParaRPr>
          </a:p>
        </p:txBody>
      </p:sp>
      <p:cxnSp>
        <p:nvCxnSpPr>
          <p:cNvPr id="16" name="Straight Arrow Connector 40">
            <a:extLst>
              <a:ext uri="{FF2B5EF4-FFF2-40B4-BE49-F238E27FC236}">
                <a16:creationId xmlns:a16="http://schemas.microsoft.com/office/drawing/2014/main" id="{A81794D8-1C76-49C5-95FE-EBE66875AA38}"/>
              </a:ext>
            </a:extLst>
          </p:cNvPr>
          <p:cNvCxnSpPr>
            <a:cxnSpLocks noChangeShapeType="1"/>
          </p:cNvCxnSpPr>
          <p:nvPr/>
        </p:nvCxnSpPr>
        <p:spPr bwMode="auto">
          <a:xfrm>
            <a:off x="3710212" y="5157192"/>
            <a:ext cx="945927" cy="0"/>
          </a:xfrm>
          <a:prstGeom prst="straightConnector1">
            <a:avLst/>
          </a:prstGeom>
          <a:noFill/>
          <a:ln w="28575" algn="ctr">
            <a:solidFill>
              <a:srgbClr val="CC0000"/>
            </a:solidFill>
            <a:round/>
            <a:headEnd/>
            <a:tailEnd type="arrow" w="med" len="med"/>
          </a:ln>
          <a:extLst>
            <a:ext uri="{909E8E84-426E-40DD-AFC4-6F175D3DCCD1}">
              <a14:hiddenFill xmlns:a14="http://schemas.microsoft.com/office/drawing/2010/main">
                <a:noFill/>
              </a14:hiddenFill>
            </a:ext>
          </a:extLst>
        </p:spPr>
      </p:cxnSp>
      <p:cxnSp>
        <p:nvCxnSpPr>
          <p:cNvPr id="17" name="Straight Arrow Connector 43">
            <a:extLst>
              <a:ext uri="{FF2B5EF4-FFF2-40B4-BE49-F238E27FC236}">
                <a16:creationId xmlns:a16="http://schemas.microsoft.com/office/drawing/2014/main" id="{B0C885E4-1A07-4510-83E1-6CAA93FE8FDA}"/>
              </a:ext>
            </a:extLst>
          </p:cNvPr>
          <p:cNvCxnSpPr>
            <a:cxnSpLocks noChangeShapeType="1"/>
          </p:cNvCxnSpPr>
          <p:nvPr/>
        </p:nvCxnSpPr>
        <p:spPr bwMode="auto">
          <a:xfrm>
            <a:off x="4133851" y="3400425"/>
            <a:ext cx="531813" cy="0"/>
          </a:xfrm>
          <a:prstGeom prst="straightConnector1">
            <a:avLst/>
          </a:prstGeom>
          <a:noFill/>
          <a:ln w="28575" algn="ctr">
            <a:solidFill>
              <a:srgbClr val="CC0000"/>
            </a:solidFill>
            <a:round/>
            <a:headEnd/>
            <a:tailEnd type="arrow" w="med" len="med"/>
          </a:ln>
          <a:extLst>
            <a:ext uri="{909E8E84-426E-40DD-AFC4-6F175D3DCCD1}">
              <a14:hiddenFill xmlns:a14="http://schemas.microsoft.com/office/drawing/2010/main">
                <a:noFill/>
              </a14:hiddenFill>
            </a:ext>
          </a:extLst>
        </p:spPr>
      </p:cxnSp>
      <p:sp>
        <p:nvSpPr>
          <p:cNvPr id="18" name="Rectangle 17">
            <a:extLst>
              <a:ext uri="{FF2B5EF4-FFF2-40B4-BE49-F238E27FC236}">
                <a16:creationId xmlns:a16="http://schemas.microsoft.com/office/drawing/2014/main" id="{A16CB4A0-52DA-4E2E-BCD6-B2B8481D753E}"/>
              </a:ext>
            </a:extLst>
          </p:cNvPr>
          <p:cNvSpPr/>
          <p:nvPr/>
        </p:nvSpPr>
        <p:spPr>
          <a:xfrm>
            <a:off x="4660605" y="4854066"/>
            <a:ext cx="5516859" cy="1268922"/>
          </a:xfrm>
          <a:prstGeom prst="rect">
            <a:avLst/>
          </a:prstGeom>
          <a:solidFill>
            <a:schemeClr val="accent3">
              <a:lumMod val="75000"/>
            </a:schemeClr>
          </a:solidFill>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tIns="108000"/>
          <a:lstStyle/>
          <a:p>
            <a:pPr>
              <a:defRPr/>
            </a:pPr>
            <a:r>
              <a:rPr lang="sv-SE" b="1" dirty="0">
                <a:solidFill>
                  <a:schemeClr val="bg1"/>
                </a:solidFill>
              </a:rPr>
              <a:t>VD</a:t>
            </a:r>
            <a:r>
              <a:rPr lang="sv-SE" sz="1400" dirty="0">
                <a:solidFill>
                  <a:schemeClr val="bg1"/>
                </a:solidFill>
              </a:rPr>
              <a:t> ska</a:t>
            </a:r>
          </a:p>
          <a:p>
            <a:pPr marL="409575" indent="-228600">
              <a:buFont typeface="+mj-lt"/>
              <a:buAutoNum type="arabicPeriod"/>
              <a:defRPr/>
            </a:pPr>
            <a:r>
              <a:rPr lang="sv-SE" sz="1400" dirty="0">
                <a:solidFill>
                  <a:schemeClr val="bg1"/>
                </a:solidFill>
              </a:rPr>
              <a:t>Sköta den löpande förvaltningen enligt styrelsens riktlinjer</a:t>
            </a:r>
          </a:p>
          <a:p>
            <a:pPr marL="409575" indent="-228600">
              <a:buFont typeface="+mj-lt"/>
              <a:buAutoNum type="arabicPeriod"/>
              <a:defRPr/>
            </a:pPr>
            <a:r>
              <a:rPr lang="sv-SE" sz="1400" dirty="0">
                <a:solidFill>
                  <a:schemeClr val="bg1"/>
                </a:solidFill>
              </a:rPr>
              <a:t>Vidta de åtgärder som är nödvändiga för att bolagets bokföring ska fullgöras enligt lag och för att medelsförvaltningen ska skötas på ett betryggande sätt (8 kap 29 § ABL)</a:t>
            </a:r>
          </a:p>
        </p:txBody>
      </p:sp>
      <p:cxnSp>
        <p:nvCxnSpPr>
          <p:cNvPr id="19" name="Straight Arrow Connector 52">
            <a:extLst>
              <a:ext uri="{FF2B5EF4-FFF2-40B4-BE49-F238E27FC236}">
                <a16:creationId xmlns:a16="http://schemas.microsoft.com/office/drawing/2014/main" id="{5A6F3D67-2633-4ADD-AE47-78B8D7F063A0}"/>
              </a:ext>
            </a:extLst>
          </p:cNvPr>
          <p:cNvCxnSpPr>
            <a:cxnSpLocks noChangeShapeType="1"/>
          </p:cNvCxnSpPr>
          <p:nvPr/>
        </p:nvCxnSpPr>
        <p:spPr bwMode="auto">
          <a:xfrm>
            <a:off x="7535863" y="2466976"/>
            <a:ext cx="0" cy="373063"/>
          </a:xfrm>
          <a:prstGeom prst="straightConnector1">
            <a:avLst/>
          </a:prstGeom>
          <a:noFill/>
          <a:ln w="28575" algn="ctr">
            <a:solidFill>
              <a:srgbClr val="CC0000"/>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53">
            <a:extLst>
              <a:ext uri="{FF2B5EF4-FFF2-40B4-BE49-F238E27FC236}">
                <a16:creationId xmlns:a16="http://schemas.microsoft.com/office/drawing/2014/main" id="{78990EEC-3192-44E7-8861-398B9E93404E}"/>
              </a:ext>
            </a:extLst>
          </p:cNvPr>
          <p:cNvCxnSpPr>
            <a:cxnSpLocks noChangeShapeType="1"/>
          </p:cNvCxnSpPr>
          <p:nvPr/>
        </p:nvCxnSpPr>
        <p:spPr bwMode="auto">
          <a:xfrm flipV="1">
            <a:off x="6816725" y="2468564"/>
            <a:ext cx="0" cy="371475"/>
          </a:xfrm>
          <a:prstGeom prst="straightConnector1">
            <a:avLst/>
          </a:prstGeom>
          <a:noFill/>
          <a:ln w="28575" algn="ctr">
            <a:solidFill>
              <a:srgbClr val="336633"/>
            </a:solidFill>
            <a:round/>
            <a:headEnd/>
            <a:tailEnd type="arrow" w="med" len="med"/>
          </a:ln>
          <a:extLst>
            <a:ext uri="{909E8E84-426E-40DD-AFC4-6F175D3DCCD1}">
              <a14:hiddenFill xmlns:a14="http://schemas.microsoft.com/office/drawing/2010/main">
                <a:noFill/>
              </a14:hiddenFill>
            </a:ext>
          </a:extLst>
        </p:spPr>
      </p:cxnSp>
      <p:cxnSp>
        <p:nvCxnSpPr>
          <p:cNvPr id="32" name="Straight Connector 31">
            <a:extLst>
              <a:ext uri="{FF2B5EF4-FFF2-40B4-BE49-F238E27FC236}">
                <a16:creationId xmlns:a16="http://schemas.microsoft.com/office/drawing/2014/main" id="{D774A8D7-7CE9-2B49-3FC5-2F1CCDC65152}"/>
              </a:ext>
            </a:extLst>
          </p:cNvPr>
          <p:cNvCxnSpPr>
            <a:cxnSpLocks/>
          </p:cNvCxnSpPr>
          <p:nvPr/>
        </p:nvCxnSpPr>
        <p:spPr>
          <a:xfrm>
            <a:off x="3733727" y="4667250"/>
            <a:ext cx="0" cy="48994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EFEBC36-3D74-1CB3-05A5-D55030DF3413}"/>
              </a:ext>
            </a:extLst>
          </p:cNvPr>
          <p:cNvCxnSpPr>
            <a:cxnSpLocks/>
          </p:cNvCxnSpPr>
          <p:nvPr/>
        </p:nvCxnSpPr>
        <p:spPr>
          <a:xfrm>
            <a:off x="3233912" y="5488527"/>
            <a:ext cx="1422226" cy="0"/>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76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30AA-2386-4D07-82E9-92694A6A285E}"/>
              </a:ext>
            </a:extLst>
          </p:cNvPr>
          <p:cNvSpPr>
            <a:spLocks noGrp="1"/>
          </p:cNvSpPr>
          <p:nvPr>
            <p:ph type="title"/>
          </p:nvPr>
        </p:nvSpPr>
        <p:spPr>
          <a:xfrm>
            <a:off x="1631950" y="168114"/>
            <a:ext cx="8928100" cy="714893"/>
          </a:xfrm>
        </p:spPr>
        <p:txBody>
          <a:bodyPr>
            <a:normAutofit fontScale="90000"/>
          </a:bodyPr>
          <a:lstStyle/>
          <a:p>
            <a:r>
              <a:rPr lang="sv-SE" dirty="0"/>
              <a:t>Företagsstyrning i försäkringsaktiebolag enligt FRL</a:t>
            </a:r>
          </a:p>
        </p:txBody>
      </p:sp>
      <p:sp>
        <p:nvSpPr>
          <p:cNvPr id="5" name="Slide Number Placeholder 4">
            <a:extLst>
              <a:ext uri="{FF2B5EF4-FFF2-40B4-BE49-F238E27FC236}">
                <a16:creationId xmlns:a16="http://schemas.microsoft.com/office/drawing/2014/main" id="{B4BE31E6-06C1-431C-92DE-A5E414580C37}"/>
              </a:ext>
            </a:extLst>
          </p:cNvPr>
          <p:cNvSpPr>
            <a:spLocks noGrp="1"/>
          </p:cNvSpPr>
          <p:nvPr>
            <p:ph type="sldNum" sz="quarter" idx="12"/>
          </p:nvPr>
        </p:nvSpPr>
        <p:spPr>
          <a:xfrm>
            <a:off x="8388424" y="6282000"/>
            <a:ext cx="251576" cy="162000"/>
          </a:xfrm>
          <a:prstGeom prst="rect">
            <a:avLst/>
          </a:prstGeom>
        </p:spPr>
        <p:txBody>
          <a:bodyPr vert="horz" lIns="0" tIns="0" rIns="0" bIns="0" rtlCol="0" anchor="ctr"/>
          <a:lstStyle>
            <a:defPPr>
              <a:defRPr lang="sv-SE"/>
            </a:defPPr>
            <a:lvl1pPr marL="0" algn="r" defTabSz="914400" rtl="0" eaLnBrk="1" latinLnBrk="0" hangingPunct="1">
              <a:defRPr sz="800" kern="1200">
                <a:solidFill>
                  <a:schemeClr val="accent1"/>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8468C2E-472A-43C3-926E-5A5CF00B7762}" type="slidenum">
              <a:rPr lang="sv-SE" smtClean="0"/>
              <a:pPr/>
              <a:t>87</a:t>
            </a:fld>
            <a:endParaRPr lang="sv-SE" noProof="0" dirty="0"/>
          </a:p>
        </p:txBody>
      </p:sp>
      <p:sp>
        <p:nvSpPr>
          <p:cNvPr id="7" name="Rounded Rectangle 19">
            <a:extLst>
              <a:ext uri="{FF2B5EF4-FFF2-40B4-BE49-F238E27FC236}">
                <a16:creationId xmlns:a16="http://schemas.microsoft.com/office/drawing/2014/main" id="{4F3EB19E-3945-4208-9DF5-D32C9E4C76F7}"/>
              </a:ext>
            </a:extLst>
          </p:cNvPr>
          <p:cNvSpPr/>
          <p:nvPr/>
        </p:nvSpPr>
        <p:spPr>
          <a:xfrm>
            <a:off x="5268119" y="1182261"/>
            <a:ext cx="1655763" cy="576263"/>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sv-SE" sz="1000" b="1"/>
              <a:t>Bolagstämma</a:t>
            </a:r>
            <a:endParaRPr lang="sv-SE" sz="1000" b="1" dirty="0"/>
          </a:p>
        </p:txBody>
      </p:sp>
      <p:sp>
        <p:nvSpPr>
          <p:cNvPr id="8" name="Rounded Rectangle 20">
            <a:extLst>
              <a:ext uri="{FF2B5EF4-FFF2-40B4-BE49-F238E27FC236}">
                <a16:creationId xmlns:a16="http://schemas.microsoft.com/office/drawing/2014/main" id="{58C4E13C-1BA5-4DB4-953A-7114268D5248}"/>
              </a:ext>
            </a:extLst>
          </p:cNvPr>
          <p:cNvSpPr/>
          <p:nvPr/>
        </p:nvSpPr>
        <p:spPr>
          <a:xfrm>
            <a:off x="5268119" y="2266523"/>
            <a:ext cx="1655763" cy="576262"/>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sv-SE" sz="1050" b="1"/>
              <a:t>Styrelse</a:t>
            </a:r>
            <a:endParaRPr lang="sv-SE" sz="1050" b="1" dirty="0"/>
          </a:p>
        </p:txBody>
      </p:sp>
      <p:sp>
        <p:nvSpPr>
          <p:cNvPr id="9" name="Rounded Rectangle 21">
            <a:extLst>
              <a:ext uri="{FF2B5EF4-FFF2-40B4-BE49-F238E27FC236}">
                <a16:creationId xmlns:a16="http://schemas.microsoft.com/office/drawing/2014/main" id="{368A9291-D302-41AA-8794-9E1618967CD8}"/>
              </a:ext>
            </a:extLst>
          </p:cNvPr>
          <p:cNvSpPr/>
          <p:nvPr/>
        </p:nvSpPr>
        <p:spPr>
          <a:xfrm>
            <a:off x="5259844" y="3317402"/>
            <a:ext cx="1655763" cy="576262"/>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sv-SE" sz="1050" b="1"/>
              <a:t>VD</a:t>
            </a:r>
            <a:endParaRPr lang="sv-SE" sz="1050" b="1" dirty="0"/>
          </a:p>
        </p:txBody>
      </p:sp>
      <p:sp>
        <p:nvSpPr>
          <p:cNvPr id="10" name="Rounded Rectangle 22">
            <a:extLst>
              <a:ext uri="{FF2B5EF4-FFF2-40B4-BE49-F238E27FC236}">
                <a16:creationId xmlns:a16="http://schemas.microsoft.com/office/drawing/2014/main" id="{774481FF-55F1-4C6F-8F9F-49DFA822994E}"/>
              </a:ext>
            </a:extLst>
          </p:cNvPr>
          <p:cNvSpPr/>
          <p:nvPr/>
        </p:nvSpPr>
        <p:spPr>
          <a:xfrm>
            <a:off x="2636465" y="2261761"/>
            <a:ext cx="1655762" cy="576263"/>
          </a:xfrm>
          <a:prstGeom prst="round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sv-SE" sz="1050" b="1"/>
              <a:t>Extern revision</a:t>
            </a:r>
            <a:endParaRPr lang="sv-SE" sz="1050" b="1" dirty="0"/>
          </a:p>
        </p:txBody>
      </p:sp>
      <p:cxnSp>
        <p:nvCxnSpPr>
          <p:cNvPr id="11" name="Elbow Connector 23">
            <a:extLst>
              <a:ext uri="{FF2B5EF4-FFF2-40B4-BE49-F238E27FC236}">
                <a16:creationId xmlns:a16="http://schemas.microsoft.com/office/drawing/2014/main" id="{B00D33AB-ED1C-4F82-B967-78A13733E9D4}"/>
              </a:ext>
            </a:extLst>
          </p:cNvPr>
          <p:cNvCxnSpPr>
            <a:cxnSpLocks/>
            <a:stCxn id="10" idx="0"/>
            <a:endCxn id="7" idx="1"/>
          </p:cNvCxnSpPr>
          <p:nvPr/>
        </p:nvCxnSpPr>
        <p:spPr>
          <a:xfrm rot="5400000" flipH="1" flipV="1">
            <a:off x="3970548" y="964190"/>
            <a:ext cx="791368" cy="1803772"/>
          </a:xfrm>
          <a:prstGeom prst="bentConnector2">
            <a:avLst/>
          </a:prstGeom>
          <a:ln w="28575">
            <a:solidFill>
              <a:srgbClr val="336633"/>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FEF04A0-4016-4E19-8143-5EFF642F16FD}"/>
              </a:ext>
            </a:extLst>
          </p:cNvPr>
          <p:cNvCxnSpPr/>
          <p:nvPr/>
        </p:nvCxnSpPr>
        <p:spPr>
          <a:xfrm>
            <a:off x="5866606" y="1750586"/>
            <a:ext cx="0" cy="517525"/>
          </a:xfrm>
          <a:prstGeom prst="straightConnector1">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DEF7C87-1D4C-4ABA-ABAE-A22DCA958D33}"/>
              </a:ext>
            </a:extLst>
          </p:cNvPr>
          <p:cNvCxnSpPr/>
          <p:nvPr/>
        </p:nvCxnSpPr>
        <p:spPr>
          <a:xfrm flipV="1">
            <a:off x="6190456" y="1758524"/>
            <a:ext cx="0" cy="503237"/>
          </a:xfrm>
          <a:prstGeom prst="straightConnector1">
            <a:avLst/>
          </a:prstGeom>
          <a:ln w="28575">
            <a:solidFill>
              <a:srgbClr val="336633"/>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386268-6397-4AC3-A124-6D1042433407}"/>
              </a:ext>
            </a:extLst>
          </p:cNvPr>
          <p:cNvCxnSpPr>
            <a:cxnSpLocks/>
          </p:cNvCxnSpPr>
          <p:nvPr/>
        </p:nvCxnSpPr>
        <p:spPr>
          <a:xfrm flipH="1">
            <a:off x="6885107" y="3592538"/>
            <a:ext cx="559756" cy="4495"/>
          </a:xfrm>
          <a:prstGeom prst="straightConnector1">
            <a:avLst/>
          </a:prstGeom>
          <a:ln w="28575">
            <a:solidFill>
              <a:srgbClr val="336633"/>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38">
            <a:extLst>
              <a:ext uri="{FF2B5EF4-FFF2-40B4-BE49-F238E27FC236}">
                <a16:creationId xmlns:a16="http://schemas.microsoft.com/office/drawing/2014/main" id="{49B18661-3107-4A9E-B445-8D95172EEBDE}"/>
              </a:ext>
            </a:extLst>
          </p:cNvPr>
          <p:cNvCxnSpPr>
            <a:cxnSpLocks/>
          </p:cNvCxnSpPr>
          <p:nvPr/>
        </p:nvCxnSpPr>
        <p:spPr>
          <a:xfrm>
            <a:off x="3836320" y="2819123"/>
            <a:ext cx="1423267" cy="647357"/>
          </a:xfrm>
          <a:prstGeom prst="bentConnector3">
            <a:avLst>
              <a:gd name="adj1" fmla="val 2087"/>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29">
            <a:extLst>
              <a:ext uri="{FF2B5EF4-FFF2-40B4-BE49-F238E27FC236}">
                <a16:creationId xmlns:a16="http://schemas.microsoft.com/office/drawing/2014/main" id="{51554AE8-DE3E-43DA-93CB-98665AE5BCE4}"/>
              </a:ext>
            </a:extLst>
          </p:cNvPr>
          <p:cNvCxnSpPr>
            <a:cxnSpLocks/>
          </p:cNvCxnSpPr>
          <p:nvPr/>
        </p:nvCxnSpPr>
        <p:spPr>
          <a:xfrm flipV="1">
            <a:off x="4263443" y="2435269"/>
            <a:ext cx="996401" cy="1808"/>
          </a:xfrm>
          <a:prstGeom prst="bentConnector3">
            <a:avLst>
              <a:gd name="adj1" fmla="val 50000"/>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31">
            <a:extLst>
              <a:ext uri="{FF2B5EF4-FFF2-40B4-BE49-F238E27FC236}">
                <a16:creationId xmlns:a16="http://schemas.microsoft.com/office/drawing/2014/main" id="{19157FFF-E47D-4B9C-B4DE-4ED5D0015EA4}"/>
              </a:ext>
            </a:extLst>
          </p:cNvPr>
          <p:cNvCxnSpPr>
            <a:cxnSpLocks/>
            <a:endCxn id="10" idx="2"/>
          </p:cNvCxnSpPr>
          <p:nvPr/>
        </p:nvCxnSpPr>
        <p:spPr>
          <a:xfrm rot="10800000">
            <a:off x="3464348" y="2838025"/>
            <a:ext cx="1735287" cy="862907"/>
          </a:xfrm>
          <a:prstGeom prst="bentConnector2">
            <a:avLst/>
          </a:prstGeom>
          <a:ln w="28575">
            <a:solidFill>
              <a:srgbClr val="336633"/>
            </a:solidFill>
            <a:tailEnd type="arrow"/>
          </a:ln>
        </p:spPr>
        <p:style>
          <a:lnRef idx="1">
            <a:schemeClr val="accent1"/>
          </a:lnRef>
          <a:fillRef idx="0">
            <a:schemeClr val="accent1"/>
          </a:fillRef>
          <a:effectRef idx="0">
            <a:schemeClr val="accent1"/>
          </a:effectRef>
          <a:fontRef idx="minor">
            <a:schemeClr val="tx1"/>
          </a:fontRef>
        </p:style>
      </p:cxnSp>
      <p:sp>
        <p:nvSpPr>
          <p:cNvPr id="20" name="Rounded Rectangle 32">
            <a:extLst>
              <a:ext uri="{FF2B5EF4-FFF2-40B4-BE49-F238E27FC236}">
                <a16:creationId xmlns:a16="http://schemas.microsoft.com/office/drawing/2014/main" id="{E6F03DF6-BE5E-49E2-A251-27409859F83F}"/>
              </a:ext>
            </a:extLst>
          </p:cNvPr>
          <p:cNvSpPr/>
          <p:nvPr/>
        </p:nvSpPr>
        <p:spPr>
          <a:xfrm>
            <a:off x="7487989" y="4415097"/>
            <a:ext cx="1657350" cy="576262"/>
          </a:xfrm>
          <a:prstGeom prst="round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sv-SE" sz="1050" b="1"/>
              <a:t>Compliance</a:t>
            </a:r>
            <a:endParaRPr lang="sv-SE" sz="1050" b="1" dirty="0"/>
          </a:p>
        </p:txBody>
      </p:sp>
      <p:cxnSp>
        <p:nvCxnSpPr>
          <p:cNvPr id="21" name="Straight Arrow Connector 20">
            <a:extLst>
              <a:ext uri="{FF2B5EF4-FFF2-40B4-BE49-F238E27FC236}">
                <a16:creationId xmlns:a16="http://schemas.microsoft.com/office/drawing/2014/main" id="{595CD3B1-1463-4D1A-AF6D-FF94EE80AE3E}"/>
              </a:ext>
            </a:extLst>
          </p:cNvPr>
          <p:cNvCxnSpPr>
            <a:cxnSpLocks/>
          </p:cNvCxnSpPr>
          <p:nvPr/>
        </p:nvCxnSpPr>
        <p:spPr>
          <a:xfrm>
            <a:off x="5888040" y="2845094"/>
            <a:ext cx="14193" cy="546169"/>
          </a:xfrm>
          <a:prstGeom prst="straightConnector1">
            <a:avLst/>
          </a:prstGeom>
          <a:ln w="28575">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B25F1A0-41F5-46B1-BD2D-59A24A31BD79}"/>
              </a:ext>
            </a:extLst>
          </p:cNvPr>
          <p:cNvCxnSpPr>
            <a:cxnSpLocks/>
          </p:cNvCxnSpPr>
          <p:nvPr/>
        </p:nvCxnSpPr>
        <p:spPr>
          <a:xfrm flipH="1" flipV="1">
            <a:off x="4292228" y="2636912"/>
            <a:ext cx="975891" cy="4762"/>
          </a:xfrm>
          <a:prstGeom prst="straightConnector1">
            <a:avLst/>
          </a:prstGeom>
          <a:ln w="28575">
            <a:solidFill>
              <a:srgbClr val="336633"/>
            </a:solidFill>
            <a:tailEnd type="arrow"/>
          </a:ln>
        </p:spPr>
        <p:style>
          <a:lnRef idx="1">
            <a:schemeClr val="accent1"/>
          </a:lnRef>
          <a:fillRef idx="0">
            <a:schemeClr val="accent1"/>
          </a:fillRef>
          <a:effectRef idx="0">
            <a:schemeClr val="accent1"/>
          </a:effectRef>
          <a:fontRef idx="minor">
            <a:schemeClr val="tx1"/>
          </a:fontRef>
        </p:style>
      </p:cxnSp>
      <p:sp>
        <p:nvSpPr>
          <p:cNvPr id="25" name="Rounded Rectangle 71">
            <a:extLst>
              <a:ext uri="{FF2B5EF4-FFF2-40B4-BE49-F238E27FC236}">
                <a16:creationId xmlns:a16="http://schemas.microsoft.com/office/drawing/2014/main" id="{229AE894-575A-48E1-8B52-74FA5C60B73C}"/>
              </a:ext>
            </a:extLst>
          </p:cNvPr>
          <p:cNvSpPr/>
          <p:nvPr/>
        </p:nvSpPr>
        <p:spPr>
          <a:xfrm>
            <a:off x="7475362" y="3312907"/>
            <a:ext cx="1655762" cy="576262"/>
          </a:xfrm>
          <a:prstGeom prst="round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sv-SE" sz="1050" b="1" dirty="0"/>
              <a:t>Riskhantering</a:t>
            </a:r>
          </a:p>
        </p:txBody>
      </p:sp>
      <p:sp>
        <p:nvSpPr>
          <p:cNvPr id="26" name="Rounded Rectangle 72">
            <a:extLst>
              <a:ext uri="{FF2B5EF4-FFF2-40B4-BE49-F238E27FC236}">
                <a16:creationId xmlns:a16="http://schemas.microsoft.com/office/drawing/2014/main" id="{48E2214C-8C56-4A28-9E63-9B431652A2D5}"/>
              </a:ext>
            </a:extLst>
          </p:cNvPr>
          <p:cNvSpPr/>
          <p:nvPr/>
        </p:nvSpPr>
        <p:spPr>
          <a:xfrm>
            <a:off x="7475363" y="5516135"/>
            <a:ext cx="1655763" cy="576262"/>
          </a:xfrm>
          <a:prstGeom prst="round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sv-SE" sz="1050" b="1"/>
              <a:t>Aktuarie</a:t>
            </a:r>
            <a:endParaRPr lang="sv-SE" sz="1050" b="1" dirty="0"/>
          </a:p>
        </p:txBody>
      </p:sp>
      <p:sp>
        <p:nvSpPr>
          <p:cNvPr id="33" name="Rounded Rectangle 45">
            <a:extLst>
              <a:ext uri="{FF2B5EF4-FFF2-40B4-BE49-F238E27FC236}">
                <a16:creationId xmlns:a16="http://schemas.microsoft.com/office/drawing/2014/main" id="{23214B4C-93FD-4257-A039-9A405F37E344}"/>
              </a:ext>
            </a:extLst>
          </p:cNvPr>
          <p:cNvSpPr/>
          <p:nvPr/>
        </p:nvSpPr>
        <p:spPr>
          <a:xfrm>
            <a:off x="7468393" y="2270832"/>
            <a:ext cx="1647650" cy="613462"/>
          </a:xfrm>
          <a:prstGeom prst="round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sv-SE" sz="1050" b="1" dirty="0"/>
              <a:t>Internrevision</a:t>
            </a:r>
          </a:p>
        </p:txBody>
      </p:sp>
      <p:cxnSp>
        <p:nvCxnSpPr>
          <p:cNvPr id="38" name="Straight Arrow Connector 37">
            <a:extLst>
              <a:ext uri="{FF2B5EF4-FFF2-40B4-BE49-F238E27FC236}">
                <a16:creationId xmlns:a16="http://schemas.microsoft.com/office/drawing/2014/main" id="{42D6434D-24D2-4740-A7AC-7751A7445AEE}"/>
              </a:ext>
            </a:extLst>
          </p:cNvPr>
          <p:cNvCxnSpPr>
            <a:cxnSpLocks/>
          </p:cNvCxnSpPr>
          <p:nvPr/>
        </p:nvCxnSpPr>
        <p:spPr>
          <a:xfrm flipH="1">
            <a:off x="6915607" y="2636912"/>
            <a:ext cx="552787" cy="0"/>
          </a:xfrm>
          <a:prstGeom prst="straightConnector1">
            <a:avLst/>
          </a:prstGeom>
          <a:ln w="28575">
            <a:solidFill>
              <a:srgbClr val="336633"/>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FE98511-3BDF-4251-A60B-CBA5AEE30243}"/>
              </a:ext>
            </a:extLst>
          </p:cNvPr>
          <p:cNvCxnSpPr>
            <a:cxnSpLocks/>
          </p:cNvCxnSpPr>
          <p:nvPr/>
        </p:nvCxnSpPr>
        <p:spPr>
          <a:xfrm flipH="1" flipV="1">
            <a:off x="6220421" y="2850067"/>
            <a:ext cx="14249" cy="474615"/>
          </a:xfrm>
          <a:prstGeom prst="straightConnector1">
            <a:avLst/>
          </a:prstGeom>
          <a:ln w="28575">
            <a:solidFill>
              <a:srgbClr val="336633"/>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4C54D5B-8BB1-6472-5763-4ADC30574F5E}"/>
              </a:ext>
            </a:extLst>
          </p:cNvPr>
          <p:cNvCxnSpPr/>
          <p:nvPr/>
        </p:nvCxnSpPr>
        <p:spPr>
          <a:xfrm>
            <a:off x="7248128" y="2636912"/>
            <a:ext cx="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9EA068F-0987-D8CA-7D18-3CA557A62B2A}"/>
              </a:ext>
            </a:extLst>
          </p:cNvPr>
          <p:cNvCxnSpPr/>
          <p:nvPr/>
        </p:nvCxnSpPr>
        <p:spPr>
          <a:xfrm flipV="1">
            <a:off x="7191999" y="2636912"/>
            <a:ext cx="0" cy="96012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44BFA0E-8F5C-D09A-2749-B324DAFC5B46}"/>
              </a:ext>
            </a:extLst>
          </p:cNvPr>
          <p:cNvCxnSpPr>
            <a:cxnSpLocks/>
          </p:cNvCxnSpPr>
          <p:nvPr/>
        </p:nvCxnSpPr>
        <p:spPr>
          <a:xfrm>
            <a:off x="7192000" y="3592537"/>
            <a:ext cx="43127" cy="2206172"/>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A30A24B-495D-86A6-79FD-C06EAFB065D9}"/>
              </a:ext>
            </a:extLst>
          </p:cNvPr>
          <p:cNvCxnSpPr>
            <a:cxnSpLocks/>
            <a:endCxn id="26" idx="1"/>
          </p:cNvCxnSpPr>
          <p:nvPr/>
        </p:nvCxnSpPr>
        <p:spPr>
          <a:xfrm>
            <a:off x="7222500" y="5804266"/>
            <a:ext cx="25286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45F6AB0-2E06-F3B0-0E46-A9DB0AB00510}"/>
              </a:ext>
            </a:extLst>
          </p:cNvPr>
          <p:cNvCxnSpPr>
            <a:cxnSpLocks/>
          </p:cNvCxnSpPr>
          <p:nvPr/>
        </p:nvCxnSpPr>
        <p:spPr>
          <a:xfrm>
            <a:off x="7235127" y="4697671"/>
            <a:ext cx="25286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6349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3E09BD8-95D9-4701-9812-E2991C9CACD5}"/>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966679F2-6046-4722-8672-DBB493AEDB87}"/>
              </a:ext>
            </a:extLst>
          </p:cNvPr>
          <p:cNvSpPr>
            <a:spLocks noGrp="1"/>
          </p:cNvSpPr>
          <p:nvPr>
            <p:ph type="sldNum" sz="quarter" idx="17"/>
          </p:nvPr>
        </p:nvSpPr>
        <p:spPr/>
        <p:txBody>
          <a:bodyPr/>
          <a:lstStyle/>
          <a:p>
            <a:fld id="{68468C2E-472A-43C3-926E-5A5CF00B7762}" type="slidenum">
              <a:rPr lang="sv-SE" smtClean="0"/>
              <a:pPr/>
              <a:t>88</a:t>
            </a:fld>
            <a:endParaRPr lang="sv-SE" dirty="0"/>
          </a:p>
        </p:txBody>
      </p:sp>
      <p:sp>
        <p:nvSpPr>
          <p:cNvPr id="6" name="Title 5">
            <a:extLst>
              <a:ext uri="{FF2B5EF4-FFF2-40B4-BE49-F238E27FC236}">
                <a16:creationId xmlns:a16="http://schemas.microsoft.com/office/drawing/2014/main" id="{EF6389C8-5F87-4B17-A6D9-A40FA9AFC8AD}"/>
              </a:ext>
            </a:extLst>
          </p:cNvPr>
          <p:cNvSpPr>
            <a:spLocks noGrp="1"/>
          </p:cNvSpPr>
          <p:nvPr>
            <p:ph type="title"/>
          </p:nvPr>
        </p:nvSpPr>
        <p:spPr>
          <a:xfrm>
            <a:off x="1631950" y="100686"/>
            <a:ext cx="8928100" cy="714893"/>
          </a:xfrm>
        </p:spPr>
        <p:txBody>
          <a:bodyPr>
            <a:normAutofit fontScale="90000"/>
          </a:bodyPr>
          <a:lstStyle/>
          <a:p>
            <a:r>
              <a:rPr lang="sv-SE" dirty="0"/>
              <a:t>Företagsstyrning i försäkringsaktiebolag enligt LFD</a:t>
            </a:r>
          </a:p>
        </p:txBody>
      </p:sp>
      <p:sp>
        <p:nvSpPr>
          <p:cNvPr id="9" name="TextBox 8">
            <a:extLst>
              <a:ext uri="{FF2B5EF4-FFF2-40B4-BE49-F238E27FC236}">
                <a16:creationId xmlns:a16="http://schemas.microsoft.com/office/drawing/2014/main" id="{7BD00545-D9C9-4376-8516-5EC033AFF64A}"/>
              </a:ext>
            </a:extLst>
          </p:cNvPr>
          <p:cNvSpPr txBox="1"/>
          <p:nvPr/>
        </p:nvSpPr>
        <p:spPr>
          <a:xfrm>
            <a:off x="1918607" y="1200379"/>
            <a:ext cx="8212138" cy="4001095"/>
          </a:xfrm>
          <a:prstGeom prst="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defRPr/>
            </a:pPr>
            <a:endParaRPr lang="sv-SE" sz="2000" b="1" dirty="0">
              <a:solidFill>
                <a:schemeClr val="bg1"/>
              </a:solidFill>
            </a:endParaRPr>
          </a:p>
          <a:p>
            <a:pPr algn="ctr">
              <a:defRPr/>
            </a:pPr>
            <a:r>
              <a:rPr lang="sv-SE" sz="2400" b="1" dirty="0">
                <a:solidFill>
                  <a:schemeClr val="bg1"/>
                </a:solidFill>
              </a:rPr>
              <a:t>LFD</a:t>
            </a:r>
          </a:p>
          <a:p>
            <a:pPr>
              <a:defRPr/>
            </a:pPr>
            <a:endParaRPr lang="sv-SE" sz="1400" b="1" dirty="0">
              <a:solidFill>
                <a:schemeClr val="bg1"/>
              </a:solidFill>
            </a:endParaRPr>
          </a:p>
          <a:p>
            <a:pPr>
              <a:defRPr/>
            </a:pPr>
            <a:r>
              <a:rPr lang="sv-SE" sz="1400" b="1" dirty="0">
                <a:solidFill>
                  <a:schemeClr val="bg1"/>
                </a:solidFill>
              </a:rPr>
              <a:t>Särregler för verksamheten</a:t>
            </a:r>
          </a:p>
          <a:p>
            <a:pPr marL="285750" indent="-285750">
              <a:buFont typeface="Arial" panose="020B0604020202020204" pitchFamily="34" charset="0"/>
              <a:buChar char="•"/>
              <a:defRPr/>
            </a:pPr>
            <a:r>
              <a:rPr lang="sv-SE" sz="1400" dirty="0">
                <a:solidFill>
                  <a:schemeClr val="bg1"/>
                </a:solidFill>
              </a:rPr>
              <a:t>Lämplighetskrav för ledningen (2 kap 8 § LFD)</a:t>
            </a:r>
          </a:p>
          <a:p>
            <a:pPr marL="285750" indent="-285750">
              <a:buFont typeface="Arial" panose="020B0604020202020204" pitchFamily="34" charset="0"/>
              <a:buChar char="•"/>
              <a:defRPr/>
            </a:pPr>
            <a:r>
              <a:rPr lang="sv-SE" sz="1400" dirty="0">
                <a:solidFill>
                  <a:schemeClr val="bg1"/>
                </a:solidFill>
              </a:rPr>
              <a:t>Ersättningssystem (4 kap 5 § LFD)</a:t>
            </a:r>
          </a:p>
          <a:p>
            <a:pPr marL="285750" indent="-285750">
              <a:buFont typeface="Arial" panose="020B0604020202020204" pitchFamily="34" charset="0"/>
              <a:buChar char="•"/>
              <a:defRPr/>
            </a:pPr>
            <a:r>
              <a:rPr lang="sv-SE" sz="1400" dirty="0">
                <a:solidFill>
                  <a:schemeClr val="bg1"/>
                </a:solidFill>
              </a:rPr>
              <a:t>Rutiner – riktlinjer – processer (4 kap 6-12 §§ LFD)</a:t>
            </a:r>
          </a:p>
          <a:p>
            <a:pPr marL="285750" indent="-285750">
              <a:buFont typeface="Arial" panose="020B0604020202020204" pitchFamily="34" charset="0"/>
              <a:buChar char="•"/>
              <a:defRPr/>
            </a:pPr>
            <a:r>
              <a:rPr lang="sv-SE" sz="1400" dirty="0">
                <a:solidFill>
                  <a:schemeClr val="bg1"/>
                </a:solidFill>
              </a:rPr>
              <a:t>Särskild skadeståndsskyldighet för bolaget (4 kap 16 § LFD)</a:t>
            </a:r>
          </a:p>
          <a:p>
            <a:pPr marL="285750" indent="-285750">
              <a:buFont typeface="Arial" panose="020B0604020202020204" pitchFamily="34" charset="0"/>
              <a:buChar char="•"/>
              <a:defRPr/>
            </a:pPr>
            <a:r>
              <a:rPr lang="sv-SE" sz="1400" dirty="0">
                <a:solidFill>
                  <a:schemeClr val="bg1"/>
                </a:solidFill>
              </a:rPr>
              <a:t>Arbetsordning och instruktioner om arbetsfördelning (4 kap 18 § LFD)</a:t>
            </a:r>
          </a:p>
          <a:p>
            <a:pPr marL="285750" indent="-285750">
              <a:buFont typeface="Arial" panose="020B0604020202020204" pitchFamily="34" charset="0"/>
              <a:buChar char="•"/>
              <a:defRPr/>
            </a:pPr>
            <a:r>
              <a:rPr lang="sv-SE" sz="1400" dirty="0">
                <a:solidFill>
                  <a:schemeClr val="bg1"/>
                </a:solidFill>
              </a:rPr>
              <a:t>Uppdragsförbud/sanktionsavgift mot ledningen (9 kap 2 §)</a:t>
            </a:r>
          </a:p>
          <a:p>
            <a:pPr marL="285750" indent="-285750">
              <a:buFont typeface="Arial" panose="020B0604020202020204" pitchFamily="34" charset="0"/>
              <a:buChar char="•"/>
              <a:defRPr/>
            </a:pPr>
            <a:endParaRPr lang="sv-SE" sz="1400" dirty="0">
              <a:solidFill>
                <a:schemeClr val="bg1"/>
              </a:solidFill>
            </a:endParaRPr>
          </a:p>
          <a:p>
            <a:pPr>
              <a:defRPr/>
            </a:pPr>
            <a:endParaRPr lang="sv-SE" sz="1400" dirty="0">
              <a:solidFill>
                <a:schemeClr val="bg1"/>
              </a:solidFill>
            </a:endParaRPr>
          </a:p>
          <a:p>
            <a:pPr>
              <a:defRPr/>
            </a:pPr>
            <a:endParaRPr lang="sv-SE" sz="1400" dirty="0">
              <a:solidFill>
                <a:schemeClr val="bg1"/>
              </a:solidFill>
            </a:endParaRPr>
          </a:p>
          <a:p>
            <a:pPr>
              <a:defRPr/>
            </a:pPr>
            <a:endParaRPr lang="sv-SE" sz="1400" dirty="0">
              <a:solidFill>
                <a:schemeClr val="bg1"/>
              </a:solidFill>
            </a:endParaRPr>
          </a:p>
          <a:p>
            <a:pPr>
              <a:defRPr/>
            </a:pPr>
            <a:endParaRPr lang="sv-SE" sz="1400" dirty="0">
              <a:solidFill>
                <a:schemeClr val="bg1"/>
              </a:solidFill>
            </a:endParaRPr>
          </a:p>
          <a:p>
            <a:pPr>
              <a:defRPr/>
            </a:pPr>
            <a:endParaRPr lang="sv-SE" sz="1400" dirty="0">
              <a:solidFill>
                <a:schemeClr val="bg1"/>
              </a:solidFill>
            </a:endParaRPr>
          </a:p>
          <a:p>
            <a:pPr>
              <a:defRPr/>
            </a:pPr>
            <a:endParaRPr lang="sv-SE" sz="1400" dirty="0">
              <a:solidFill>
                <a:schemeClr val="bg1"/>
              </a:solidFill>
            </a:endParaRPr>
          </a:p>
        </p:txBody>
      </p:sp>
      <p:sp>
        <p:nvSpPr>
          <p:cNvPr id="10" name="TextBox 9">
            <a:extLst>
              <a:ext uri="{FF2B5EF4-FFF2-40B4-BE49-F238E27FC236}">
                <a16:creationId xmlns:a16="http://schemas.microsoft.com/office/drawing/2014/main" id="{05F1CF89-71A2-4D56-8A8F-5675DA2E0CC3}"/>
              </a:ext>
            </a:extLst>
          </p:cNvPr>
          <p:cNvSpPr txBox="1"/>
          <p:nvPr/>
        </p:nvSpPr>
        <p:spPr>
          <a:xfrm>
            <a:off x="2633384" y="3920480"/>
            <a:ext cx="6787167" cy="1650464"/>
          </a:xfrm>
          <a:prstGeom prst="rect">
            <a:avLst/>
          </a:prstGeom>
          <a:solidFill>
            <a:schemeClr val="accent3"/>
          </a:solidFill>
        </p:spPr>
        <p:style>
          <a:lnRef idx="0">
            <a:schemeClr val="accent1"/>
          </a:lnRef>
          <a:fillRef idx="3">
            <a:schemeClr val="accent1"/>
          </a:fillRef>
          <a:effectRef idx="3">
            <a:schemeClr val="accent1"/>
          </a:effectRef>
          <a:fontRef idx="minor">
            <a:schemeClr val="lt1"/>
          </a:fontRef>
        </p:style>
        <p:txBody>
          <a:bodyPr>
            <a:normAutofit/>
          </a:bodyPr>
          <a:lstStyle/>
          <a:p>
            <a:pPr algn="ctr">
              <a:defRPr/>
            </a:pPr>
            <a:endParaRPr lang="sv-SE" sz="1400" b="1" dirty="0"/>
          </a:p>
          <a:p>
            <a:pPr algn="ctr">
              <a:defRPr/>
            </a:pPr>
            <a:endParaRPr lang="sv-SE" sz="1400" b="1" dirty="0"/>
          </a:p>
          <a:p>
            <a:pPr algn="ctr">
              <a:defRPr/>
            </a:pPr>
            <a:r>
              <a:rPr lang="sv-SE" sz="2400" b="1" dirty="0"/>
              <a:t>FRL</a:t>
            </a:r>
          </a:p>
        </p:txBody>
      </p:sp>
      <p:sp>
        <p:nvSpPr>
          <p:cNvPr id="11" name="TextBox 10">
            <a:extLst>
              <a:ext uri="{FF2B5EF4-FFF2-40B4-BE49-F238E27FC236}">
                <a16:creationId xmlns:a16="http://schemas.microsoft.com/office/drawing/2014/main" id="{5CE208E0-8CA1-4950-B8EF-8D5A8D52AFCF}"/>
              </a:ext>
            </a:extLst>
          </p:cNvPr>
          <p:cNvSpPr txBox="1"/>
          <p:nvPr/>
        </p:nvSpPr>
        <p:spPr>
          <a:xfrm>
            <a:off x="3477123" y="4957544"/>
            <a:ext cx="5112568" cy="1226800"/>
          </a:xfrm>
          <a:prstGeom prst="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a:normAutofit/>
          </a:bodyPr>
          <a:lstStyle/>
          <a:p>
            <a:pPr algn="ctr">
              <a:defRPr/>
            </a:pPr>
            <a:endParaRPr lang="sv-SE" sz="1400" b="1" dirty="0"/>
          </a:p>
          <a:p>
            <a:pPr algn="ctr">
              <a:defRPr/>
            </a:pPr>
            <a:endParaRPr lang="sv-SE" sz="1400" b="1" dirty="0"/>
          </a:p>
          <a:p>
            <a:pPr algn="ctr">
              <a:defRPr/>
            </a:pPr>
            <a:r>
              <a:rPr lang="sv-SE" sz="2400" b="1" dirty="0">
                <a:solidFill>
                  <a:srgbClr val="000000"/>
                </a:solidFill>
              </a:rPr>
              <a:t>ABL</a:t>
            </a:r>
          </a:p>
        </p:txBody>
      </p:sp>
    </p:spTree>
    <p:extLst>
      <p:ext uri="{BB962C8B-B14F-4D97-AF65-F5344CB8AC3E}">
        <p14:creationId xmlns:p14="http://schemas.microsoft.com/office/powerpoint/2010/main" val="37545024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E28235-2FBD-4557-A363-4120D6DFDCC1}"/>
              </a:ext>
            </a:extLst>
          </p:cNvPr>
          <p:cNvSpPr>
            <a:spLocks noGrp="1"/>
          </p:cNvSpPr>
          <p:nvPr>
            <p:ph sz="quarter" idx="13"/>
          </p:nvPr>
        </p:nvSpPr>
        <p:spPr>
          <a:xfrm>
            <a:off x="1005113" y="1174025"/>
            <a:ext cx="10394043" cy="4921704"/>
          </a:xfrm>
        </p:spPr>
        <p:txBody>
          <a:bodyPr/>
          <a:lstStyle/>
          <a:p>
            <a:pPr>
              <a:buFont typeface="Arial" panose="020B0604020202020204" pitchFamily="34" charset="0"/>
              <a:buChar char="•"/>
            </a:pPr>
            <a:r>
              <a:rPr lang="sv-SE" altLang="sv-SE" dirty="0"/>
              <a:t>Styrelsens och VD:s särskilda plikter enligt LFD framgår av bestämmelserna om ledningens ansvar (9 kap. 2 § LFD):</a:t>
            </a:r>
          </a:p>
          <a:p>
            <a:pPr marL="0" indent="0">
              <a:buNone/>
            </a:pPr>
            <a:r>
              <a:rPr lang="sv-SE" altLang="sv-SE" b="1" dirty="0"/>
              <a:t>Styrelsen och VD ska tillse att företaget</a:t>
            </a:r>
          </a:p>
          <a:p>
            <a:pPr>
              <a:buFont typeface="Arial" panose="020B0604020202020204" pitchFamily="34" charset="0"/>
              <a:buChar char="•"/>
            </a:pPr>
            <a:r>
              <a:rPr lang="sv-SE" altLang="sv-SE" dirty="0"/>
              <a:t>uppfyller kraven på tillstånd och registrering</a:t>
            </a:r>
          </a:p>
          <a:p>
            <a:pPr>
              <a:buFont typeface="Arial" panose="020B0604020202020204" pitchFamily="34" charset="0"/>
              <a:buChar char="•"/>
            </a:pPr>
            <a:r>
              <a:rPr lang="sv-SE" altLang="sv-SE" dirty="0"/>
              <a:t>inte erhåller tillstånd på otillbörligt sätt eller genom att lämna falska uppgifter</a:t>
            </a:r>
          </a:p>
          <a:p>
            <a:pPr>
              <a:buFont typeface="Arial" panose="020B0604020202020204" pitchFamily="34" charset="0"/>
              <a:buChar char="•"/>
            </a:pPr>
            <a:r>
              <a:rPr lang="sv-SE" altLang="sv-SE" dirty="0"/>
              <a:t>inte använder någon för distribution som inte har rätt att distribuera</a:t>
            </a:r>
          </a:p>
          <a:p>
            <a:pPr>
              <a:buFont typeface="Arial" panose="020B0604020202020204" pitchFamily="34" charset="0"/>
              <a:buChar char="•"/>
            </a:pPr>
            <a:r>
              <a:rPr lang="sv-SE" altLang="sv-SE" dirty="0"/>
              <a:t>inte bryter mot lagen om åtgärder mot penningtvätt och terrorfinansiering</a:t>
            </a:r>
          </a:p>
          <a:p>
            <a:pPr>
              <a:buFont typeface="Arial" panose="020B0604020202020204" pitchFamily="34" charset="0"/>
              <a:buChar char="•"/>
            </a:pPr>
            <a:r>
              <a:rPr lang="sv-SE" altLang="sv-SE" dirty="0"/>
              <a:t>Inte bryter mot Överträdelsekatalogen</a:t>
            </a:r>
            <a:endParaRPr lang="sv-SE" sz="2400" dirty="0"/>
          </a:p>
        </p:txBody>
      </p:sp>
      <p:sp>
        <p:nvSpPr>
          <p:cNvPr id="4" name="Date Placeholder 3">
            <a:extLst>
              <a:ext uri="{FF2B5EF4-FFF2-40B4-BE49-F238E27FC236}">
                <a16:creationId xmlns:a16="http://schemas.microsoft.com/office/drawing/2014/main" id="{AA1BFCF4-A928-4001-BDA4-B7CE5E14FBE1}"/>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0EDBCCF0-2763-4EC9-AEBD-CD6A06A53428}"/>
              </a:ext>
            </a:extLst>
          </p:cNvPr>
          <p:cNvSpPr>
            <a:spLocks noGrp="1"/>
          </p:cNvSpPr>
          <p:nvPr>
            <p:ph type="sldNum" sz="quarter" idx="17"/>
          </p:nvPr>
        </p:nvSpPr>
        <p:spPr/>
        <p:txBody>
          <a:bodyPr/>
          <a:lstStyle/>
          <a:p>
            <a:fld id="{68468C2E-472A-43C3-926E-5A5CF00B7762}" type="slidenum">
              <a:rPr lang="sv-SE" smtClean="0"/>
              <a:pPr/>
              <a:t>89</a:t>
            </a:fld>
            <a:endParaRPr lang="sv-SE" dirty="0"/>
          </a:p>
        </p:txBody>
      </p:sp>
      <p:sp>
        <p:nvSpPr>
          <p:cNvPr id="6" name="Title 5">
            <a:extLst>
              <a:ext uri="{FF2B5EF4-FFF2-40B4-BE49-F238E27FC236}">
                <a16:creationId xmlns:a16="http://schemas.microsoft.com/office/drawing/2014/main" id="{BE8686D8-9E01-4859-A21A-5C185242870B}"/>
              </a:ext>
            </a:extLst>
          </p:cNvPr>
          <p:cNvSpPr>
            <a:spLocks noGrp="1"/>
          </p:cNvSpPr>
          <p:nvPr>
            <p:ph type="title"/>
          </p:nvPr>
        </p:nvSpPr>
        <p:spPr>
          <a:xfrm>
            <a:off x="1738084" y="170924"/>
            <a:ext cx="8928100" cy="714893"/>
          </a:xfrm>
        </p:spPr>
        <p:txBody>
          <a:bodyPr>
            <a:normAutofit/>
          </a:bodyPr>
          <a:lstStyle/>
          <a:p>
            <a:r>
              <a:rPr lang="sv-SE" dirty="0" err="1"/>
              <a:t>LFD:s</a:t>
            </a:r>
            <a:r>
              <a:rPr lang="sv-SE" dirty="0"/>
              <a:t> särregler är omfattande!</a:t>
            </a:r>
          </a:p>
        </p:txBody>
      </p:sp>
    </p:spTree>
    <p:extLst>
      <p:ext uri="{BB962C8B-B14F-4D97-AF65-F5344CB8AC3E}">
        <p14:creationId xmlns:p14="http://schemas.microsoft.com/office/powerpoint/2010/main" val="557919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78A6D8-9D40-4714-9351-93E17FB02F2A}"/>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6E507EB5-5715-4143-8293-00AB25A80B00}"/>
              </a:ext>
            </a:extLst>
          </p:cNvPr>
          <p:cNvSpPr>
            <a:spLocks noGrp="1"/>
          </p:cNvSpPr>
          <p:nvPr>
            <p:ph type="sldNum" sz="quarter" idx="17"/>
          </p:nvPr>
        </p:nvSpPr>
        <p:spPr/>
        <p:txBody>
          <a:bodyPr/>
          <a:lstStyle/>
          <a:p>
            <a:fld id="{68468C2E-472A-43C3-926E-5A5CF00B7762}" type="slidenum">
              <a:rPr lang="sv-SE" smtClean="0"/>
              <a:pPr/>
              <a:t>9</a:t>
            </a:fld>
            <a:endParaRPr lang="sv-SE" dirty="0"/>
          </a:p>
        </p:txBody>
      </p:sp>
      <p:sp>
        <p:nvSpPr>
          <p:cNvPr id="6" name="Title 5">
            <a:extLst>
              <a:ext uri="{FF2B5EF4-FFF2-40B4-BE49-F238E27FC236}">
                <a16:creationId xmlns:a16="http://schemas.microsoft.com/office/drawing/2014/main" id="{555A9ABA-1654-47EC-B2E0-39409591D4BB}"/>
              </a:ext>
            </a:extLst>
          </p:cNvPr>
          <p:cNvSpPr>
            <a:spLocks noGrp="1"/>
          </p:cNvSpPr>
          <p:nvPr>
            <p:ph type="title"/>
          </p:nvPr>
        </p:nvSpPr>
        <p:spPr>
          <a:xfrm>
            <a:off x="1631950" y="251214"/>
            <a:ext cx="8928100" cy="714893"/>
          </a:xfrm>
        </p:spPr>
        <p:txBody>
          <a:bodyPr/>
          <a:lstStyle/>
          <a:p>
            <a:r>
              <a:rPr lang="sv-SE" dirty="0"/>
              <a:t>Försäkringsbranschens produktstyrning - POG</a:t>
            </a:r>
          </a:p>
        </p:txBody>
      </p:sp>
      <p:pic>
        <p:nvPicPr>
          <p:cNvPr id="7" name="Content Placeholder 5">
            <a:extLst>
              <a:ext uri="{FF2B5EF4-FFF2-40B4-BE49-F238E27FC236}">
                <a16:creationId xmlns:a16="http://schemas.microsoft.com/office/drawing/2014/main" id="{7027A383-0086-4DBB-AA4A-E5729A9A6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225" y="1055716"/>
            <a:ext cx="9172717" cy="5253644"/>
          </a:xfrm>
          <a:prstGeom prst="rect">
            <a:avLst/>
          </a:prstGeom>
        </p:spPr>
      </p:pic>
      <p:sp>
        <p:nvSpPr>
          <p:cNvPr id="8" name="Title 4">
            <a:extLst>
              <a:ext uri="{FF2B5EF4-FFF2-40B4-BE49-F238E27FC236}">
                <a16:creationId xmlns:a16="http://schemas.microsoft.com/office/drawing/2014/main" id="{18D4C55F-7639-480C-9C8C-861F62E519FD}"/>
              </a:ext>
            </a:extLst>
          </p:cNvPr>
          <p:cNvSpPr txBox="1">
            <a:spLocks/>
          </p:cNvSpPr>
          <p:nvPr/>
        </p:nvSpPr>
        <p:spPr>
          <a:xfrm>
            <a:off x="1722664" y="702193"/>
            <a:ext cx="8208000" cy="651600"/>
          </a:xfrm>
          <a:prstGeom prst="rect">
            <a:avLst/>
          </a:prstGeom>
        </p:spPr>
        <p:txBody>
          <a:bodyPr vert="horz" lIns="0" tIns="0" rIns="0" bIns="0" rtlCol="0" anchor="b" anchorCtr="0">
            <a:normAutofit/>
          </a:bodyPr>
          <a:lstStyle>
            <a:lvl1pPr algn="ctr" defTabSz="914400" rtl="0" eaLnBrk="1" latinLnBrk="0" hangingPunct="1">
              <a:spcBef>
                <a:spcPct val="0"/>
              </a:spcBef>
              <a:buNone/>
              <a:defRPr sz="3200" b="1" kern="1200">
                <a:solidFill>
                  <a:schemeClr val="bg2"/>
                </a:solidFill>
                <a:latin typeface="+mj-lt"/>
                <a:ea typeface="+mj-ea"/>
                <a:cs typeface="+mj-cs"/>
              </a:defRPr>
            </a:lvl1pPr>
          </a:lstStyle>
          <a:p>
            <a:endParaRPr lang="sv-SE" sz="2400" dirty="0"/>
          </a:p>
        </p:txBody>
      </p:sp>
    </p:spTree>
    <p:extLst>
      <p:ext uri="{BB962C8B-B14F-4D97-AF65-F5344CB8AC3E}">
        <p14:creationId xmlns:p14="http://schemas.microsoft.com/office/powerpoint/2010/main" val="16391839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8B33711-278D-47C2-8972-643A5C27A38F}"/>
              </a:ext>
            </a:extLst>
          </p:cNvPr>
          <p:cNvPicPr>
            <a:picLocks noGrp="1" noChangeAspect="1"/>
          </p:cNvPicPr>
          <p:nvPr>
            <p:ph type="pic" sz="quarter" idx="13"/>
          </p:nvPr>
        </p:nvPicPr>
        <p:blipFill>
          <a:blip r:embed="rId2"/>
          <a:srcRect l="29823" r="29823"/>
          <a:stretch>
            <a:fillRect/>
          </a:stretch>
        </p:blipFill>
        <p:spPr/>
      </p:pic>
      <p:sp>
        <p:nvSpPr>
          <p:cNvPr id="3" name="Date Placeholder 2">
            <a:extLst>
              <a:ext uri="{FF2B5EF4-FFF2-40B4-BE49-F238E27FC236}">
                <a16:creationId xmlns:a16="http://schemas.microsoft.com/office/drawing/2014/main" id="{2A493FD7-4858-4E24-8DCA-4684D52D31FB}"/>
              </a:ext>
            </a:extLst>
          </p:cNvPr>
          <p:cNvSpPr>
            <a:spLocks noGrp="1"/>
          </p:cNvSpPr>
          <p:nvPr>
            <p:ph type="dt" sz="half" idx="19"/>
          </p:nvPr>
        </p:nvSpPr>
        <p:spPr/>
        <p:txBody>
          <a:bodyPr/>
          <a:lstStyle/>
          <a:p>
            <a:r>
              <a:rPr lang="sv-SE" dirty="0"/>
              <a:t>19 februari 2024</a:t>
            </a:r>
          </a:p>
        </p:txBody>
      </p:sp>
      <p:sp>
        <p:nvSpPr>
          <p:cNvPr id="4" name="Slide Number Placeholder 3">
            <a:extLst>
              <a:ext uri="{FF2B5EF4-FFF2-40B4-BE49-F238E27FC236}">
                <a16:creationId xmlns:a16="http://schemas.microsoft.com/office/drawing/2014/main" id="{27DA5679-BD4E-47A9-B39F-BAAED9CB85C2}"/>
              </a:ext>
            </a:extLst>
          </p:cNvPr>
          <p:cNvSpPr>
            <a:spLocks noGrp="1"/>
          </p:cNvSpPr>
          <p:nvPr>
            <p:ph type="sldNum" sz="quarter" idx="21"/>
          </p:nvPr>
        </p:nvSpPr>
        <p:spPr/>
        <p:txBody>
          <a:bodyPr/>
          <a:lstStyle/>
          <a:p>
            <a:fld id="{68468C2E-472A-43C3-926E-5A5CF00B7762}" type="slidenum">
              <a:rPr lang="sv-SE" smtClean="0"/>
              <a:pPr/>
              <a:t>90</a:t>
            </a:fld>
            <a:endParaRPr lang="sv-SE" dirty="0"/>
          </a:p>
        </p:txBody>
      </p:sp>
      <p:sp>
        <p:nvSpPr>
          <p:cNvPr id="5" name="Title 4">
            <a:extLst>
              <a:ext uri="{FF2B5EF4-FFF2-40B4-BE49-F238E27FC236}">
                <a16:creationId xmlns:a16="http://schemas.microsoft.com/office/drawing/2014/main" id="{D480F30B-27F5-4203-8B4A-45948DF759AE}"/>
              </a:ext>
            </a:extLst>
          </p:cNvPr>
          <p:cNvSpPr>
            <a:spLocks noGrp="1"/>
          </p:cNvSpPr>
          <p:nvPr>
            <p:ph type="title"/>
          </p:nvPr>
        </p:nvSpPr>
        <p:spPr/>
        <p:txBody>
          <a:bodyPr>
            <a:normAutofit fontScale="90000"/>
          </a:bodyPr>
          <a:lstStyle/>
          <a:p>
            <a:r>
              <a:rPr lang="sv-SE" dirty="0"/>
              <a:t>Finansinspektionens föreskrifter</a:t>
            </a:r>
          </a:p>
        </p:txBody>
      </p:sp>
      <p:sp>
        <p:nvSpPr>
          <p:cNvPr id="6" name="Text Placeholder 5">
            <a:extLst>
              <a:ext uri="{FF2B5EF4-FFF2-40B4-BE49-F238E27FC236}">
                <a16:creationId xmlns:a16="http://schemas.microsoft.com/office/drawing/2014/main" id="{992BA6A6-5DCF-4DF0-815D-FCEB1C0BA2FD}"/>
              </a:ext>
            </a:extLst>
          </p:cNvPr>
          <p:cNvSpPr>
            <a:spLocks noGrp="1"/>
          </p:cNvSpPr>
          <p:nvPr>
            <p:ph type="body" sz="quarter" idx="17"/>
          </p:nvPr>
        </p:nvSpPr>
        <p:spPr/>
        <p:txBody>
          <a:bodyPr/>
          <a:lstStyle/>
          <a:p>
            <a:endParaRPr lang="sv-SE"/>
          </a:p>
        </p:txBody>
      </p:sp>
      <p:sp>
        <p:nvSpPr>
          <p:cNvPr id="7" name="Text Placeholder 6">
            <a:extLst>
              <a:ext uri="{FF2B5EF4-FFF2-40B4-BE49-F238E27FC236}">
                <a16:creationId xmlns:a16="http://schemas.microsoft.com/office/drawing/2014/main" id="{0AE17FA4-6942-4719-B314-7A0403605EDC}"/>
              </a:ext>
            </a:extLst>
          </p:cNvPr>
          <p:cNvSpPr>
            <a:spLocks noGrp="1"/>
          </p:cNvSpPr>
          <p:nvPr>
            <p:ph type="body" sz="quarter" idx="18"/>
          </p:nvPr>
        </p:nvSpPr>
        <p:spPr/>
        <p:txBody>
          <a:bodyPr/>
          <a:lstStyle/>
          <a:p>
            <a:pPr>
              <a:buFont typeface="Arial" panose="020B0604020202020204" pitchFamily="34" charset="0"/>
              <a:buChar char="•"/>
            </a:pPr>
            <a:r>
              <a:rPr lang="sv-SE" dirty="0"/>
              <a:t>Finansinspektionens föreskrifter om försäkringsdistribution FFFS 2018:10</a:t>
            </a:r>
          </a:p>
          <a:p>
            <a:pPr>
              <a:buFont typeface="Arial" panose="020B0604020202020204" pitchFamily="34" charset="0"/>
              <a:buChar char="•"/>
            </a:pPr>
            <a:r>
              <a:rPr lang="sv-SE" dirty="0"/>
              <a:t>Omfattande preciseringar av skyldigheterna enligt LFD</a:t>
            </a:r>
          </a:p>
          <a:p>
            <a:pPr>
              <a:buFont typeface="Arial" panose="020B0604020202020204" pitchFamily="34" charset="0"/>
              <a:buChar char="•"/>
            </a:pPr>
            <a:r>
              <a:rPr lang="sv-SE" dirty="0"/>
              <a:t>Mycket omfattande motiv till föreskrifterna i                     Besluts PM 2018-06-25</a:t>
            </a:r>
          </a:p>
          <a:p>
            <a:endParaRPr lang="sv-SE" dirty="0"/>
          </a:p>
        </p:txBody>
      </p:sp>
    </p:spTree>
    <p:extLst>
      <p:ext uri="{BB962C8B-B14F-4D97-AF65-F5344CB8AC3E}">
        <p14:creationId xmlns:p14="http://schemas.microsoft.com/office/powerpoint/2010/main" val="3589740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D5A86AEB-B321-4E37-A8A6-3D0B308887F4}"/>
              </a:ext>
            </a:extLst>
          </p:cNvPr>
          <p:cNvPicPr>
            <a:picLocks noGrp="1" noChangeAspect="1"/>
          </p:cNvPicPr>
          <p:nvPr>
            <p:ph type="pic" sz="quarter" idx="13"/>
          </p:nvPr>
        </p:nvPicPr>
        <p:blipFill>
          <a:blip r:embed="rId2"/>
          <a:srcRect l="29823" r="29823"/>
          <a:stretch>
            <a:fillRect/>
          </a:stretch>
        </p:blipFill>
        <p:spPr/>
      </p:pic>
      <p:sp>
        <p:nvSpPr>
          <p:cNvPr id="3" name="Date Placeholder 2">
            <a:extLst>
              <a:ext uri="{FF2B5EF4-FFF2-40B4-BE49-F238E27FC236}">
                <a16:creationId xmlns:a16="http://schemas.microsoft.com/office/drawing/2014/main" id="{07DC7CF8-E4FE-4F59-9C07-10E2979648FE}"/>
              </a:ext>
            </a:extLst>
          </p:cNvPr>
          <p:cNvSpPr>
            <a:spLocks noGrp="1"/>
          </p:cNvSpPr>
          <p:nvPr>
            <p:ph type="dt" sz="half" idx="19"/>
          </p:nvPr>
        </p:nvSpPr>
        <p:spPr/>
        <p:txBody>
          <a:bodyPr/>
          <a:lstStyle/>
          <a:p>
            <a:r>
              <a:rPr lang="sv-SE" dirty="0"/>
              <a:t>19 februari 2024</a:t>
            </a:r>
          </a:p>
        </p:txBody>
      </p:sp>
      <p:sp>
        <p:nvSpPr>
          <p:cNvPr id="4" name="Slide Number Placeholder 3">
            <a:extLst>
              <a:ext uri="{FF2B5EF4-FFF2-40B4-BE49-F238E27FC236}">
                <a16:creationId xmlns:a16="http://schemas.microsoft.com/office/drawing/2014/main" id="{11203DFF-0F0B-4020-AB3F-62DED49E0337}"/>
              </a:ext>
            </a:extLst>
          </p:cNvPr>
          <p:cNvSpPr>
            <a:spLocks noGrp="1"/>
          </p:cNvSpPr>
          <p:nvPr>
            <p:ph type="sldNum" sz="quarter" idx="21"/>
          </p:nvPr>
        </p:nvSpPr>
        <p:spPr/>
        <p:txBody>
          <a:bodyPr/>
          <a:lstStyle/>
          <a:p>
            <a:fld id="{68468C2E-472A-43C3-926E-5A5CF00B7762}" type="slidenum">
              <a:rPr lang="sv-SE" smtClean="0"/>
              <a:pPr/>
              <a:t>91</a:t>
            </a:fld>
            <a:endParaRPr lang="sv-SE" dirty="0"/>
          </a:p>
        </p:txBody>
      </p:sp>
      <p:sp>
        <p:nvSpPr>
          <p:cNvPr id="5" name="Title 4">
            <a:extLst>
              <a:ext uri="{FF2B5EF4-FFF2-40B4-BE49-F238E27FC236}">
                <a16:creationId xmlns:a16="http://schemas.microsoft.com/office/drawing/2014/main" id="{796CE49A-D81D-4513-807C-4F181E8BA49C}"/>
              </a:ext>
            </a:extLst>
          </p:cNvPr>
          <p:cNvSpPr>
            <a:spLocks noGrp="1"/>
          </p:cNvSpPr>
          <p:nvPr>
            <p:ph type="title"/>
          </p:nvPr>
        </p:nvSpPr>
        <p:spPr/>
        <p:txBody>
          <a:bodyPr>
            <a:normAutofit/>
          </a:bodyPr>
          <a:lstStyle/>
          <a:p>
            <a:r>
              <a:rPr lang="sv-SE" dirty="0" err="1"/>
              <a:t>InsureSecs</a:t>
            </a:r>
            <a:r>
              <a:rPr lang="sv-SE" dirty="0"/>
              <a:t> Regelverk</a:t>
            </a:r>
          </a:p>
        </p:txBody>
      </p:sp>
      <p:sp>
        <p:nvSpPr>
          <p:cNvPr id="6" name="Text Placeholder 5">
            <a:extLst>
              <a:ext uri="{FF2B5EF4-FFF2-40B4-BE49-F238E27FC236}">
                <a16:creationId xmlns:a16="http://schemas.microsoft.com/office/drawing/2014/main" id="{7FFB80E5-AA0A-40A3-B8EB-514DA6380C88}"/>
              </a:ext>
            </a:extLst>
          </p:cNvPr>
          <p:cNvSpPr>
            <a:spLocks noGrp="1"/>
          </p:cNvSpPr>
          <p:nvPr>
            <p:ph type="body" sz="quarter" idx="17"/>
          </p:nvPr>
        </p:nvSpPr>
        <p:spPr/>
        <p:txBody>
          <a:bodyPr/>
          <a:lstStyle/>
          <a:p>
            <a:endParaRPr lang="sv-SE"/>
          </a:p>
        </p:txBody>
      </p:sp>
      <p:sp>
        <p:nvSpPr>
          <p:cNvPr id="7" name="Text Placeholder 6">
            <a:extLst>
              <a:ext uri="{FF2B5EF4-FFF2-40B4-BE49-F238E27FC236}">
                <a16:creationId xmlns:a16="http://schemas.microsoft.com/office/drawing/2014/main" id="{6CBABA98-649F-40B0-B8A4-ECB5AA372920}"/>
              </a:ext>
            </a:extLst>
          </p:cNvPr>
          <p:cNvSpPr>
            <a:spLocks noGrp="1"/>
          </p:cNvSpPr>
          <p:nvPr>
            <p:ph type="body" sz="quarter" idx="18"/>
          </p:nvPr>
        </p:nvSpPr>
        <p:spPr/>
        <p:txBody>
          <a:bodyPr/>
          <a:lstStyle/>
          <a:p>
            <a:pPr>
              <a:buFont typeface="Arial" panose="020B0604020202020204" pitchFamily="34" charset="0"/>
              <a:buChar char="•"/>
            </a:pPr>
            <a:r>
              <a:rPr lang="sv-SE" dirty="0"/>
              <a:t>Följa de lagar som gäller för verksamheten eller i övrigt är relevanta för förmedlare</a:t>
            </a:r>
          </a:p>
          <a:p>
            <a:pPr>
              <a:buFont typeface="Arial" panose="020B0604020202020204" pitchFamily="34" charset="0"/>
              <a:buChar char="•"/>
            </a:pPr>
            <a:r>
              <a:rPr lang="sv-SE" dirty="0"/>
              <a:t>Följa god försäkringsdistributionssed</a:t>
            </a:r>
          </a:p>
          <a:p>
            <a:pPr>
              <a:buFont typeface="Arial" panose="020B0604020202020204" pitchFamily="34" charset="0"/>
              <a:buChar char="•"/>
            </a:pPr>
            <a:r>
              <a:rPr lang="sv-SE" dirty="0"/>
              <a:t>Följa Disciplinnämndens beslut och uttalanden</a:t>
            </a:r>
          </a:p>
          <a:p>
            <a:pPr>
              <a:buFont typeface="Arial" panose="020B0604020202020204" pitchFamily="34" charset="0"/>
              <a:buChar char="•"/>
            </a:pPr>
            <a:r>
              <a:rPr lang="sv-SE" dirty="0"/>
              <a:t>Hålla registrerade uppgifter aktuella</a:t>
            </a:r>
          </a:p>
          <a:p>
            <a:pPr>
              <a:buFont typeface="Arial" panose="020B0604020202020204" pitchFamily="34" charset="0"/>
              <a:buChar char="•"/>
            </a:pPr>
            <a:r>
              <a:rPr lang="sv-SE" dirty="0"/>
              <a:t>Betala </a:t>
            </a:r>
            <a:r>
              <a:rPr lang="sv-SE" dirty="0" err="1"/>
              <a:t>InsureSecs</a:t>
            </a:r>
            <a:r>
              <a:rPr lang="sv-SE" dirty="0"/>
              <a:t> fakturor</a:t>
            </a:r>
          </a:p>
          <a:p>
            <a:pPr>
              <a:buFont typeface="Arial" panose="020B0604020202020204" pitchFamily="34" charset="0"/>
              <a:buChar char="•"/>
            </a:pPr>
            <a:r>
              <a:rPr lang="sv-SE" dirty="0"/>
              <a:t>Lämna den information till </a:t>
            </a:r>
            <a:r>
              <a:rPr lang="sv-SE" dirty="0" err="1"/>
              <a:t>InsureSec</a:t>
            </a:r>
            <a:r>
              <a:rPr lang="sv-SE" dirty="0"/>
              <a:t> som </a:t>
            </a:r>
            <a:r>
              <a:rPr lang="sv-SE" dirty="0" err="1"/>
              <a:t>InsureSec</a:t>
            </a:r>
            <a:r>
              <a:rPr lang="sv-SE" dirty="0"/>
              <a:t> begär och behöver</a:t>
            </a:r>
          </a:p>
          <a:p>
            <a:endParaRPr lang="sv-SE" dirty="0"/>
          </a:p>
        </p:txBody>
      </p:sp>
    </p:spTree>
    <p:extLst>
      <p:ext uri="{BB962C8B-B14F-4D97-AF65-F5344CB8AC3E}">
        <p14:creationId xmlns:p14="http://schemas.microsoft.com/office/powerpoint/2010/main" val="38051379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AB0BFE-3E97-4438-B134-BBC9C8A8BA3C}"/>
              </a:ext>
            </a:extLst>
          </p:cNvPr>
          <p:cNvSpPr>
            <a:spLocks noGrp="1"/>
          </p:cNvSpPr>
          <p:nvPr>
            <p:ph type="body" sz="quarter" idx="14"/>
          </p:nvPr>
        </p:nvSpPr>
        <p:spPr/>
        <p:txBody>
          <a:bodyPr/>
          <a:lstStyle/>
          <a:p>
            <a:r>
              <a:rPr lang="sv-SE" dirty="0"/>
              <a:t>RIKTLINJER, UPPFÖLJNING OCH AKTSAM DELEGERING!</a:t>
            </a:r>
          </a:p>
        </p:txBody>
      </p:sp>
      <p:sp>
        <p:nvSpPr>
          <p:cNvPr id="3" name="Content Placeholder 2">
            <a:extLst>
              <a:ext uri="{FF2B5EF4-FFF2-40B4-BE49-F238E27FC236}">
                <a16:creationId xmlns:a16="http://schemas.microsoft.com/office/drawing/2014/main" id="{A7B2C592-342F-4C31-B886-56E85D1E6F4D}"/>
              </a:ext>
            </a:extLst>
          </p:cNvPr>
          <p:cNvSpPr>
            <a:spLocks noGrp="1"/>
          </p:cNvSpPr>
          <p:nvPr>
            <p:ph sz="quarter" idx="13"/>
          </p:nvPr>
        </p:nvSpPr>
        <p:spPr>
          <a:xfrm>
            <a:off x="1631950" y="2572802"/>
            <a:ext cx="8928100" cy="3527425"/>
          </a:xfrm>
        </p:spPr>
        <p:txBody>
          <a:bodyPr/>
          <a:lstStyle/>
          <a:p>
            <a:pPr>
              <a:buFont typeface="Arial" panose="020B0604020202020204" pitchFamily="34" charset="0"/>
              <a:buChar char="•"/>
              <a:defRPr/>
            </a:pPr>
            <a:r>
              <a:rPr lang="sv-SE" altLang="sv-SE" sz="1800" b="1" dirty="0"/>
              <a:t>RIKTLINJER</a:t>
            </a:r>
          </a:p>
          <a:p>
            <a:pPr>
              <a:buFont typeface="Arial" panose="020B0604020202020204" pitchFamily="34" charset="0"/>
              <a:buChar char="•"/>
              <a:defRPr/>
            </a:pPr>
            <a:r>
              <a:rPr lang="sv-SE" altLang="sv-SE" sz="1800" b="1" dirty="0"/>
              <a:t>UPPFÖLJNING</a:t>
            </a:r>
          </a:p>
          <a:p>
            <a:pPr>
              <a:buFont typeface="Arial" panose="020B0604020202020204" pitchFamily="34" charset="0"/>
              <a:buChar char="•"/>
              <a:defRPr/>
            </a:pPr>
            <a:r>
              <a:rPr lang="sv-SE" altLang="sv-SE" sz="1800" b="1" dirty="0"/>
              <a:t>VID DELEGATION:</a:t>
            </a:r>
          </a:p>
          <a:p>
            <a:pPr marL="738900" lvl="1" indent="-342900">
              <a:buFont typeface="+mj-lt"/>
              <a:buAutoNum type="arabicPeriod"/>
              <a:defRPr/>
            </a:pPr>
            <a:r>
              <a:rPr lang="sv-SE" altLang="sv-SE" dirty="0"/>
              <a:t>välj delegerad med omsorg</a:t>
            </a:r>
          </a:p>
          <a:p>
            <a:pPr marL="738900" lvl="1" indent="-342900">
              <a:buFont typeface="+mj-lt"/>
              <a:buAutoNum type="arabicPeriod"/>
              <a:defRPr/>
            </a:pPr>
            <a:r>
              <a:rPr lang="sv-SE" altLang="sv-SE" dirty="0"/>
              <a:t>ge utförliga, skriftliga instruktioner</a:t>
            </a:r>
          </a:p>
          <a:p>
            <a:pPr marL="738900" lvl="1" indent="-342900">
              <a:buFont typeface="+mj-lt"/>
              <a:buAutoNum type="arabicPeriod"/>
              <a:defRPr/>
            </a:pPr>
            <a:r>
              <a:rPr lang="sv-SE" altLang="sv-SE" dirty="0"/>
              <a:t>avsätt tillräckliga ekonomiska och administrativa resurser</a:t>
            </a:r>
          </a:p>
          <a:p>
            <a:pPr marL="738900" lvl="1" indent="-342900">
              <a:buFont typeface="+mj-lt"/>
              <a:buAutoNum type="arabicPeriod"/>
              <a:defRPr/>
            </a:pPr>
            <a:r>
              <a:rPr lang="sv-SE" altLang="sv-SE" dirty="0"/>
              <a:t>kontrollera hur uppgifterna utförs </a:t>
            </a:r>
            <a:br>
              <a:rPr lang="sv-SE" altLang="sv-SE" dirty="0"/>
            </a:br>
            <a:r>
              <a:rPr lang="sv-SE" altLang="sv-SE" sz="1400" dirty="0"/>
              <a:t>(jfr 8 kap 4 § sista </a:t>
            </a:r>
            <a:r>
              <a:rPr lang="sv-SE" altLang="sv-SE" sz="1400" dirty="0" err="1"/>
              <a:t>st</a:t>
            </a:r>
            <a:r>
              <a:rPr lang="sv-SE" altLang="sv-SE" sz="1400" dirty="0"/>
              <a:t> ABL)</a:t>
            </a:r>
            <a:endParaRPr lang="sv-SE" altLang="sv-SE" dirty="0"/>
          </a:p>
        </p:txBody>
      </p:sp>
      <p:sp>
        <p:nvSpPr>
          <p:cNvPr id="4" name="Date Placeholder 3">
            <a:extLst>
              <a:ext uri="{FF2B5EF4-FFF2-40B4-BE49-F238E27FC236}">
                <a16:creationId xmlns:a16="http://schemas.microsoft.com/office/drawing/2014/main" id="{18E611D9-02C6-49F1-BF54-AD1F944C088E}"/>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3CE8120D-CC1D-4BB0-A7D6-067ADF384CCC}"/>
              </a:ext>
            </a:extLst>
          </p:cNvPr>
          <p:cNvSpPr>
            <a:spLocks noGrp="1"/>
          </p:cNvSpPr>
          <p:nvPr>
            <p:ph type="sldNum" sz="quarter" idx="17"/>
          </p:nvPr>
        </p:nvSpPr>
        <p:spPr/>
        <p:txBody>
          <a:bodyPr/>
          <a:lstStyle/>
          <a:p>
            <a:fld id="{68468C2E-472A-43C3-926E-5A5CF00B7762}" type="slidenum">
              <a:rPr lang="sv-SE" smtClean="0"/>
              <a:pPr/>
              <a:t>92</a:t>
            </a:fld>
            <a:endParaRPr lang="sv-SE" dirty="0"/>
          </a:p>
        </p:txBody>
      </p:sp>
      <p:sp>
        <p:nvSpPr>
          <p:cNvPr id="6" name="Title 5">
            <a:extLst>
              <a:ext uri="{FF2B5EF4-FFF2-40B4-BE49-F238E27FC236}">
                <a16:creationId xmlns:a16="http://schemas.microsoft.com/office/drawing/2014/main" id="{0C38D0CD-EF4B-40A2-8336-E9F99220FAA5}"/>
              </a:ext>
            </a:extLst>
          </p:cNvPr>
          <p:cNvSpPr>
            <a:spLocks noGrp="1"/>
          </p:cNvSpPr>
          <p:nvPr>
            <p:ph type="title"/>
          </p:nvPr>
        </p:nvSpPr>
        <p:spPr/>
        <p:txBody>
          <a:bodyPr>
            <a:normAutofit/>
          </a:bodyPr>
          <a:lstStyle/>
          <a:p>
            <a:r>
              <a:rPr lang="sv-SE" dirty="0"/>
              <a:t>Hur fullgöra ansvaret?</a:t>
            </a:r>
          </a:p>
        </p:txBody>
      </p:sp>
    </p:spTree>
    <p:extLst>
      <p:ext uri="{BB962C8B-B14F-4D97-AF65-F5344CB8AC3E}">
        <p14:creationId xmlns:p14="http://schemas.microsoft.com/office/powerpoint/2010/main" val="300324950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5">
            <a:extLst>
              <a:ext uri="{FF2B5EF4-FFF2-40B4-BE49-F238E27FC236}">
                <a16:creationId xmlns:a16="http://schemas.microsoft.com/office/drawing/2014/main" id="{8DA56ACD-772F-42C1-B861-33D079DA34C8}"/>
              </a:ext>
            </a:extLst>
          </p:cNvPr>
          <p:cNvPicPr>
            <a:picLocks noGrp="1" noChangeAspect="1"/>
          </p:cNvPicPr>
          <p:nvPr>
            <p:ph type="pic" sz="quarter" idx="21"/>
          </p:nvPr>
        </p:nvPicPr>
        <p:blipFill>
          <a:blip r:embed="rId2"/>
          <a:srcRect t="7796" b="7796"/>
          <a:stretch>
            <a:fillRect/>
          </a:stretch>
        </p:blipFill>
        <p:spPr>
          <a:prstGeom prst="rect">
            <a:avLst/>
          </a:prstGeom>
        </p:spPr>
      </p:pic>
      <p:sp>
        <p:nvSpPr>
          <p:cNvPr id="3" name="Title 2">
            <a:extLst>
              <a:ext uri="{FF2B5EF4-FFF2-40B4-BE49-F238E27FC236}">
                <a16:creationId xmlns:a16="http://schemas.microsoft.com/office/drawing/2014/main" id="{9F293870-5C6D-431C-8D3D-5414195E146C}"/>
              </a:ext>
            </a:extLst>
          </p:cNvPr>
          <p:cNvSpPr>
            <a:spLocks noGrp="1"/>
          </p:cNvSpPr>
          <p:nvPr>
            <p:ph type="ctrTitle"/>
          </p:nvPr>
        </p:nvSpPr>
        <p:spPr>
          <a:xfrm>
            <a:off x="1689100" y="5921149"/>
            <a:ext cx="8928100" cy="4176712"/>
          </a:xfrm>
        </p:spPr>
        <p:txBody>
          <a:bodyPr/>
          <a:lstStyle/>
          <a:p>
            <a:r>
              <a:rPr lang="sv-SE" sz="3200" dirty="0">
                <a:solidFill>
                  <a:schemeClr val="bg1"/>
                </a:solidFill>
              </a:rPr>
              <a:t>XX. TILLSYN OCH SANKTIONER</a:t>
            </a:r>
          </a:p>
        </p:txBody>
      </p:sp>
      <p:sp>
        <p:nvSpPr>
          <p:cNvPr id="4" name="Subtitle 3">
            <a:extLst>
              <a:ext uri="{FF2B5EF4-FFF2-40B4-BE49-F238E27FC236}">
                <a16:creationId xmlns:a16="http://schemas.microsoft.com/office/drawing/2014/main" id="{1136B66F-A64D-41F9-AF35-8E9A2096EA6D}"/>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21445489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24DC21-D3ED-4E7B-BD69-4E03A5CE03F1}"/>
              </a:ext>
            </a:extLst>
          </p:cNvPr>
          <p:cNvSpPr>
            <a:spLocks noGrp="1"/>
          </p:cNvSpPr>
          <p:nvPr>
            <p:ph sz="quarter" idx="13"/>
          </p:nvPr>
        </p:nvSpPr>
        <p:spPr>
          <a:xfrm>
            <a:off x="1631256" y="1908629"/>
            <a:ext cx="8928100" cy="3527425"/>
          </a:xfrm>
        </p:spPr>
        <p:txBody>
          <a:bodyPr/>
          <a:lstStyle/>
          <a:p>
            <a:pPr>
              <a:buFont typeface="Arial" panose="020B0604020202020204" pitchFamily="34" charset="0"/>
              <a:buChar char="•"/>
            </a:pPr>
            <a:r>
              <a:rPr lang="sv-SE" sz="1400" dirty="0"/>
              <a:t>LFD har </a:t>
            </a:r>
            <a:r>
              <a:rPr lang="sv-SE" b="1" i="1" dirty="0">
                <a:solidFill>
                  <a:srgbClr val="C00000"/>
                </a:solidFill>
              </a:rPr>
              <a:t>stärkt skyddet </a:t>
            </a:r>
            <a:r>
              <a:rPr lang="sv-SE" sz="1400" dirty="0"/>
              <a:t>för försäkringstagarna genom att:</a:t>
            </a:r>
          </a:p>
          <a:p>
            <a:pPr lvl="1"/>
            <a:r>
              <a:rPr lang="sv-SE" dirty="0"/>
              <a:t>Mottagna provisioner har minskat i relation till värdet av hushållens finansiella tillgångar</a:t>
            </a:r>
          </a:p>
          <a:p>
            <a:pPr lvl="1"/>
            <a:r>
              <a:rPr lang="sv-SE" dirty="0"/>
              <a:t>Provisionsnivåerna för strukturerade produkter har minskat kraftigt</a:t>
            </a:r>
          </a:p>
          <a:p>
            <a:pPr lvl="1"/>
            <a:r>
              <a:rPr lang="sv-SE" dirty="0"/>
              <a:t>Flera förmedlare har helt slutat med strukturerade produkter</a:t>
            </a:r>
          </a:p>
          <a:p>
            <a:pPr lvl="1"/>
            <a:r>
              <a:rPr lang="sv-SE" dirty="0"/>
              <a:t>De minskade provisionerna har ersatts av högre avgifter direkt mot kund</a:t>
            </a:r>
          </a:p>
          <a:p>
            <a:pPr lvl="1"/>
            <a:r>
              <a:rPr lang="sv-SE" dirty="0" err="1"/>
              <a:t>Up</a:t>
            </a:r>
            <a:r>
              <a:rPr lang="sv-SE" dirty="0"/>
              <a:t> front-provisioner förekommer inte längre</a:t>
            </a:r>
          </a:p>
          <a:p>
            <a:pPr lvl="1"/>
            <a:r>
              <a:rPr lang="sv-SE" dirty="0"/>
              <a:t>Inga tecken på regelarbitrage mellan LVM och LFD för förmedlare som har båda tillstånden</a:t>
            </a:r>
          </a:p>
          <a:p>
            <a:pPr lvl="1"/>
            <a:r>
              <a:rPr lang="sv-SE" dirty="0"/>
              <a:t>Utbudet av oberoende rådgivning och rådgivning grundad på opartisk och personlig analys är mycket begränsat</a:t>
            </a:r>
          </a:p>
          <a:p>
            <a:pPr lvl="1"/>
            <a:r>
              <a:rPr lang="sv-SE" dirty="0"/>
              <a:t>Vanligt att vidarebefordra provisioner på fondandelar till kund</a:t>
            </a:r>
          </a:p>
          <a:p>
            <a:pPr lvl="1"/>
            <a:r>
              <a:rPr lang="sv-SE" dirty="0"/>
              <a:t>Ökad andel förmedlare tillämpar avgiftsbaserad affärsmodell</a:t>
            </a:r>
            <a:endParaRPr lang="sv-SE" sz="1200" dirty="0"/>
          </a:p>
          <a:p>
            <a:pPr lvl="1"/>
            <a:endParaRPr lang="sv-SE" sz="1200" dirty="0"/>
          </a:p>
          <a:p>
            <a:pPr marL="431025" lvl="1" indent="0">
              <a:buNone/>
            </a:pPr>
            <a:endParaRPr lang="sv-SE" sz="1200" dirty="0"/>
          </a:p>
          <a:p>
            <a:pPr marL="269750" lvl="1" indent="0">
              <a:buNone/>
            </a:pPr>
            <a:r>
              <a:rPr lang="sv-SE" sz="1200" dirty="0"/>
              <a:t>Källa: Rapport 2021-12-20, Dnr 21-31636 </a:t>
            </a:r>
          </a:p>
          <a:p>
            <a:endParaRPr lang="sv-SE" dirty="0"/>
          </a:p>
        </p:txBody>
      </p:sp>
      <p:sp>
        <p:nvSpPr>
          <p:cNvPr id="4" name="Date Placeholder 3">
            <a:extLst>
              <a:ext uri="{FF2B5EF4-FFF2-40B4-BE49-F238E27FC236}">
                <a16:creationId xmlns:a16="http://schemas.microsoft.com/office/drawing/2014/main" id="{3B70FCDA-89CB-4669-9361-407D1ACA5ABB}"/>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EFFF02BB-DBA8-4C6F-B9FA-5DB4553560D4}"/>
              </a:ext>
            </a:extLst>
          </p:cNvPr>
          <p:cNvSpPr>
            <a:spLocks noGrp="1"/>
          </p:cNvSpPr>
          <p:nvPr>
            <p:ph type="sldNum" sz="quarter" idx="17"/>
          </p:nvPr>
        </p:nvSpPr>
        <p:spPr/>
        <p:txBody>
          <a:bodyPr/>
          <a:lstStyle/>
          <a:p>
            <a:fld id="{68468C2E-472A-43C3-926E-5A5CF00B7762}" type="slidenum">
              <a:rPr lang="sv-SE" smtClean="0"/>
              <a:pPr/>
              <a:t>94</a:t>
            </a:fld>
            <a:endParaRPr lang="sv-SE" dirty="0"/>
          </a:p>
        </p:txBody>
      </p:sp>
      <p:sp>
        <p:nvSpPr>
          <p:cNvPr id="6" name="Title 5">
            <a:extLst>
              <a:ext uri="{FF2B5EF4-FFF2-40B4-BE49-F238E27FC236}">
                <a16:creationId xmlns:a16="http://schemas.microsoft.com/office/drawing/2014/main" id="{3FE3B960-AAD9-4F4E-96BA-704F8717DF39}"/>
              </a:ext>
            </a:extLst>
          </p:cNvPr>
          <p:cNvSpPr>
            <a:spLocks noGrp="1"/>
          </p:cNvSpPr>
          <p:nvPr>
            <p:ph type="title"/>
          </p:nvPr>
        </p:nvSpPr>
        <p:spPr>
          <a:xfrm>
            <a:off x="1005567" y="768803"/>
            <a:ext cx="10180865" cy="714893"/>
          </a:xfrm>
        </p:spPr>
        <p:txBody>
          <a:bodyPr>
            <a:normAutofit/>
          </a:bodyPr>
          <a:lstStyle/>
          <a:p>
            <a:r>
              <a:rPr lang="sv-SE" altLang="sv-SE" dirty="0"/>
              <a:t>Vad har FI funnit i sin tillsyn av </a:t>
            </a:r>
            <a:r>
              <a:rPr lang="sv-SE" altLang="sv-SE" i="1" dirty="0">
                <a:solidFill>
                  <a:srgbClr val="C00000"/>
                </a:solidFill>
              </a:rPr>
              <a:t>försäkringsförmedlarna</a:t>
            </a:r>
            <a:r>
              <a:rPr lang="sv-SE" altLang="sv-SE" dirty="0"/>
              <a:t>?</a:t>
            </a:r>
            <a:r>
              <a:rPr lang="sv-SE" dirty="0"/>
              <a:t> </a:t>
            </a:r>
          </a:p>
        </p:txBody>
      </p:sp>
    </p:spTree>
    <p:extLst>
      <p:ext uri="{BB962C8B-B14F-4D97-AF65-F5344CB8AC3E}">
        <p14:creationId xmlns:p14="http://schemas.microsoft.com/office/powerpoint/2010/main" val="26850252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A97876-882E-46F8-A470-A7E6DD152838}"/>
              </a:ext>
            </a:extLst>
          </p:cNvPr>
          <p:cNvSpPr>
            <a:spLocks noGrp="1"/>
          </p:cNvSpPr>
          <p:nvPr>
            <p:ph sz="quarter" idx="13"/>
          </p:nvPr>
        </p:nvSpPr>
        <p:spPr>
          <a:xfrm>
            <a:off x="1631256" y="1124857"/>
            <a:ext cx="8928100" cy="3527425"/>
          </a:xfrm>
        </p:spPr>
        <p:txBody>
          <a:bodyPr/>
          <a:lstStyle/>
          <a:p>
            <a:pPr>
              <a:buFont typeface="Arial" panose="020B0604020202020204" pitchFamily="34" charset="0"/>
              <a:buChar char="•"/>
            </a:pPr>
            <a:r>
              <a:rPr lang="sv-SE" sz="1500" dirty="0"/>
              <a:t>LFD har </a:t>
            </a:r>
            <a:r>
              <a:rPr lang="sv-SE" sz="1500" b="1" i="1" dirty="0">
                <a:solidFill>
                  <a:srgbClr val="C00000"/>
                </a:solidFill>
              </a:rPr>
              <a:t>stärkt skyddet </a:t>
            </a:r>
            <a:r>
              <a:rPr lang="sv-SE" sz="1500" dirty="0"/>
              <a:t>för försäkringstagarna genom att försäkringsföretagen har</a:t>
            </a:r>
          </a:p>
          <a:p>
            <a:pPr lvl="1"/>
            <a:r>
              <a:rPr lang="sv-SE" sz="1500" dirty="0"/>
              <a:t>reducerat utbetalningar av provisioner </a:t>
            </a:r>
          </a:p>
          <a:p>
            <a:pPr lvl="1"/>
            <a:r>
              <a:rPr lang="sv-SE" sz="1500" dirty="0"/>
              <a:t>upphört med att betala </a:t>
            </a:r>
            <a:r>
              <a:rPr lang="sv-SE" sz="1500" dirty="0" err="1"/>
              <a:t>up</a:t>
            </a:r>
            <a:r>
              <a:rPr lang="sv-SE" sz="1500" dirty="0"/>
              <a:t> front-provisioner</a:t>
            </a:r>
          </a:p>
          <a:p>
            <a:pPr lvl="1"/>
            <a:r>
              <a:rPr lang="sv-SE" sz="1500" dirty="0"/>
              <a:t>upphört med att koppla storleken på provisioner till kundens val av investeringsalternativ i fond- och depåförsäkring</a:t>
            </a:r>
          </a:p>
          <a:p>
            <a:pPr lvl="1"/>
            <a:r>
              <a:rPr lang="sv-SE" sz="1500" dirty="0"/>
              <a:t>reducerat andelen rörlig ersättning till anställda</a:t>
            </a:r>
          </a:p>
          <a:p>
            <a:pPr lvl="1"/>
            <a:r>
              <a:rPr lang="sv-SE" sz="1500" dirty="0"/>
              <a:t>reducerat antalet strukturerade produkter och ökat antalet indexprodukter</a:t>
            </a:r>
          </a:p>
          <a:p>
            <a:pPr lvl="1"/>
            <a:r>
              <a:rPr lang="sv-SE" sz="1500" dirty="0"/>
              <a:t>ställt högre krav på mellanhänderna</a:t>
            </a:r>
          </a:p>
          <a:p>
            <a:pPr>
              <a:buFont typeface="Arial" panose="020B0604020202020204" pitchFamily="34" charset="0"/>
              <a:buChar char="•"/>
            </a:pPr>
            <a:r>
              <a:rPr lang="sv-SE" sz="1500" dirty="0"/>
              <a:t>LFD har </a:t>
            </a:r>
            <a:r>
              <a:rPr lang="sv-SE" sz="1500" b="1" i="1" dirty="0">
                <a:solidFill>
                  <a:srgbClr val="C00000"/>
                </a:solidFill>
              </a:rPr>
              <a:t>inte stärkt skyddet </a:t>
            </a:r>
            <a:r>
              <a:rPr lang="sv-SE" sz="1500" dirty="0"/>
              <a:t>för försäkringstagarna genom att:</a:t>
            </a:r>
          </a:p>
          <a:p>
            <a:pPr lvl="1"/>
            <a:r>
              <a:rPr lang="sv-SE" sz="1500" dirty="0"/>
              <a:t>Försäkringsföretagen har fortsatt att ta emot fondprovisioner inom fond- och depåförsäkring       = intressekonflikt</a:t>
            </a:r>
          </a:p>
          <a:p>
            <a:pPr lvl="1"/>
            <a:r>
              <a:rPr lang="sv-SE" sz="1500" dirty="0"/>
              <a:t>Dyrare fonder fortsätter att generera högre ersättning till försäkringsföretagen än billigare fonder = intressekonflikt</a:t>
            </a:r>
          </a:p>
          <a:p>
            <a:pPr lvl="1"/>
            <a:r>
              <a:rPr lang="sv-SE" sz="1500" dirty="0"/>
              <a:t>Försäkringsföretagen fortsätter att fastställa målgrupper för försäkringsprodukter (trad, fond, depå), istället för målgrupper för investeringsalternativ (bakomliggande investeringsprodukt)       = ansvar tas inte för komplexa investeringsprodukter</a:t>
            </a:r>
            <a:endParaRPr lang="sv-SE" sz="1200" dirty="0"/>
          </a:p>
          <a:p>
            <a:pPr lvl="1"/>
            <a:endParaRPr lang="sv-SE" sz="1200" dirty="0"/>
          </a:p>
          <a:p>
            <a:pPr lvl="1"/>
            <a:endParaRPr lang="sv-SE" sz="1200" dirty="0"/>
          </a:p>
          <a:p>
            <a:pPr marL="269750" lvl="1" indent="0">
              <a:buNone/>
            </a:pPr>
            <a:r>
              <a:rPr lang="sv-SE" sz="1200" dirty="0"/>
              <a:t>Källa: Rapport 2021-12-20, Dnr 21-31667 </a:t>
            </a:r>
          </a:p>
          <a:p>
            <a:endParaRPr lang="sv-SE" dirty="0"/>
          </a:p>
        </p:txBody>
      </p:sp>
      <p:sp>
        <p:nvSpPr>
          <p:cNvPr id="4" name="Date Placeholder 3">
            <a:extLst>
              <a:ext uri="{FF2B5EF4-FFF2-40B4-BE49-F238E27FC236}">
                <a16:creationId xmlns:a16="http://schemas.microsoft.com/office/drawing/2014/main" id="{316773C2-8F9A-4A7E-9BB0-88FA0B83DFD5}"/>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C0712C49-5D91-448F-B824-37AA0C7A8916}"/>
              </a:ext>
            </a:extLst>
          </p:cNvPr>
          <p:cNvSpPr>
            <a:spLocks noGrp="1"/>
          </p:cNvSpPr>
          <p:nvPr>
            <p:ph type="sldNum" sz="quarter" idx="17"/>
          </p:nvPr>
        </p:nvSpPr>
        <p:spPr/>
        <p:txBody>
          <a:bodyPr/>
          <a:lstStyle/>
          <a:p>
            <a:fld id="{68468C2E-472A-43C3-926E-5A5CF00B7762}" type="slidenum">
              <a:rPr lang="sv-SE" smtClean="0"/>
              <a:pPr/>
              <a:t>95</a:t>
            </a:fld>
            <a:endParaRPr lang="sv-SE" dirty="0"/>
          </a:p>
        </p:txBody>
      </p:sp>
      <p:sp>
        <p:nvSpPr>
          <p:cNvPr id="6" name="Title 5">
            <a:extLst>
              <a:ext uri="{FF2B5EF4-FFF2-40B4-BE49-F238E27FC236}">
                <a16:creationId xmlns:a16="http://schemas.microsoft.com/office/drawing/2014/main" id="{6C6B2443-990F-498B-8078-41EE0EBA8C05}"/>
              </a:ext>
            </a:extLst>
          </p:cNvPr>
          <p:cNvSpPr>
            <a:spLocks noGrp="1"/>
          </p:cNvSpPr>
          <p:nvPr>
            <p:ph type="title"/>
          </p:nvPr>
        </p:nvSpPr>
        <p:spPr>
          <a:xfrm>
            <a:off x="1631256" y="107497"/>
            <a:ext cx="8928100" cy="714893"/>
          </a:xfrm>
        </p:spPr>
        <p:txBody>
          <a:bodyPr>
            <a:normAutofit fontScale="90000"/>
          </a:bodyPr>
          <a:lstStyle/>
          <a:p>
            <a:r>
              <a:rPr lang="sv-SE" altLang="sv-SE" dirty="0"/>
              <a:t>Vad har FI funnit i sin tillsyn av </a:t>
            </a:r>
            <a:r>
              <a:rPr lang="sv-SE" altLang="sv-SE" i="1" dirty="0">
                <a:solidFill>
                  <a:srgbClr val="C00000"/>
                </a:solidFill>
              </a:rPr>
              <a:t>försäkringsföretagen</a:t>
            </a:r>
            <a:r>
              <a:rPr lang="sv-SE" altLang="sv-SE" dirty="0"/>
              <a:t>?</a:t>
            </a:r>
            <a:r>
              <a:rPr lang="sv-SE" dirty="0"/>
              <a:t> </a:t>
            </a:r>
          </a:p>
        </p:txBody>
      </p:sp>
    </p:spTree>
    <p:extLst>
      <p:ext uri="{BB962C8B-B14F-4D97-AF65-F5344CB8AC3E}">
        <p14:creationId xmlns:p14="http://schemas.microsoft.com/office/powerpoint/2010/main" val="39488608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6562E-D26C-4EF5-86BC-78C784E59341}"/>
              </a:ext>
            </a:extLst>
          </p:cNvPr>
          <p:cNvSpPr>
            <a:spLocks noGrp="1"/>
          </p:cNvSpPr>
          <p:nvPr>
            <p:ph sz="quarter" idx="13"/>
          </p:nvPr>
        </p:nvSpPr>
        <p:spPr>
          <a:xfrm>
            <a:off x="637194" y="1892300"/>
            <a:ext cx="5458806" cy="2887518"/>
          </a:xfrm>
        </p:spPr>
        <p:txBody>
          <a:bodyPr/>
          <a:lstStyle/>
          <a:p>
            <a:pPr marL="0" indent="0">
              <a:buNone/>
            </a:pPr>
            <a:r>
              <a:rPr lang="sv-SE" altLang="sv-SE" sz="1800" b="1" dirty="0">
                <a:solidFill>
                  <a:srgbClr val="C00000"/>
                </a:solidFill>
              </a:rPr>
              <a:t>”Stora” </a:t>
            </a:r>
            <a:r>
              <a:rPr lang="sv-SE" altLang="sv-SE" sz="1800" b="1" dirty="0"/>
              <a:t>sanktioner</a:t>
            </a:r>
          </a:p>
          <a:p>
            <a:pPr lvl="1">
              <a:buFont typeface="Arial" panose="020B0604020202020204" pitchFamily="34" charset="0"/>
              <a:buChar char="•"/>
            </a:pPr>
            <a:r>
              <a:rPr lang="sv-SE" dirty="0"/>
              <a:t>förseningsavgift </a:t>
            </a:r>
          </a:p>
          <a:p>
            <a:pPr lvl="1">
              <a:buFont typeface="Arial" panose="020B0604020202020204" pitchFamily="34" charset="0"/>
              <a:buChar char="•"/>
            </a:pPr>
            <a:r>
              <a:rPr lang="sv-SE" dirty="0"/>
              <a:t>anmärkning </a:t>
            </a:r>
          </a:p>
          <a:p>
            <a:pPr lvl="1">
              <a:buFont typeface="Arial" panose="020B0604020202020204" pitchFamily="34" charset="0"/>
              <a:buChar char="•"/>
            </a:pPr>
            <a:r>
              <a:rPr lang="sv-SE" dirty="0"/>
              <a:t>varning  </a:t>
            </a:r>
          </a:p>
          <a:p>
            <a:pPr lvl="1">
              <a:buFont typeface="Arial" panose="020B0604020202020204" pitchFamily="34" charset="0"/>
              <a:buChar char="•"/>
            </a:pPr>
            <a:r>
              <a:rPr lang="sv-SE" dirty="0"/>
              <a:t>sanktionsavgift (i samband med anmärkning eller varning) </a:t>
            </a:r>
          </a:p>
          <a:p>
            <a:pPr marL="431025" lvl="1" indent="0">
              <a:buNone/>
            </a:pPr>
            <a:r>
              <a:rPr lang="sv-SE" dirty="0"/>
              <a:t>	det högsta av</a:t>
            </a:r>
            <a:br>
              <a:rPr lang="sv-SE" dirty="0"/>
            </a:br>
            <a:r>
              <a:rPr lang="sv-SE" dirty="0"/>
              <a:t>		10% av omsättningen</a:t>
            </a:r>
            <a:br>
              <a:rPr lang="sv-SE" dirty="0"/>
            </a:br>
            <a:r>
              <a:rPr lang="sv-SE" dirty="0"/>
              <a:t>		2 ggr vinsten</a:t>
            </a:r>
            <a:br>
              <a:rPr lang="sv-SE" dirty="0"/>
            </a:br>
            <a:r>
              <a:rPr lang="sv-SE" dirty="0"/>
              <a:t>		5 miljoner euro </a:t>
            </a:r>
            <a:br>
              <a:rPr lang="sv-SE" dirty="0"/>
            </a:br>
            <a:r>
              <a:rPr lang="sv-SE" dirty="0"/>
              <a:t>• återkallelse av tillstånd  </a:t>
            </a:r>
          </a:p>
        </p:txBody>
      </p:sp>
      <p:sp>
        <p:nvSpPr>
          <p:cNvPr id="4" name="Date Placeholder 3">
            <a:extLst>
              <a:ext uri="{FF2B5EF4-FFF2-40B4-BE49-F238E27FC236}">
                <a16:creationId xmlns:a16="http://schemas.microsoft.com/office/drawing/2014/main" id="{20E197E0-E3B7-4B5C-A3CD-F4EBC738716F}"/>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A3C93AD6-BD59-4285-8414-E85C7F8F96AE}"/>
              </a:ext>
            </a:extLst>
          </p:cNvPr>
          <p:cNvSpPr>
            <a:spLocks noGrp="1"/>
          </p:cNvSpPr>
          <p:nvPr>
            <p:ph type="sldNum" sz="quarter" idx="17"/>
          </p:nvPr>
        </p:nvSpPr>
        <p:spPr/>
        <p:txBody>
          <a:bodyPr/>
          <a:lstStyle/>
          <a:p>
            <a:fld id="{68468C2E-472A-43C3-926E-5A5CF00B7762}" type="slidenum">
              <a:rPr lang="sv-SE" smtClean="0"/>
              <a:pPr/>
              <a:t>96</a:t>
            </a:fld>
            <a:endParaRPr lang="sv-SE" dirty="0"/>
          </a:p>
        </p:txBody>
      </p:sp>
      <p:sp>
        <p:nvSpPr>
          <p:cNvPr id="6" name="Title 5">
            <a:extLst>
              <a:ext uri="{FF2B5EF4-FFF2-40B4-BE49-F238E27FC236}">
                <a16:creationId xmlns:a16="http://schemas.microsoft.com/office/drawing/2014/main" id="{9DD3BC4F-04E4-4B18-9DD6-2ABA00F65E71}"/>
              </a:ext>
            </a:extLst>
          </p:cNvPr>
          <p:cNvSpPr>
            <a:spLocks noGrp="1"/>
          </p:cNvSpPr>
          <p:nvPr>
            <p:ph type="title"/>
          </p:nvPr>
        </p:nvSpPr>
        <p:spPr/>
        <p:txBody>
          <a:bodyPr>
            <a:normAutofit fontScale="90000"/>
          </a:bodyPr>
          <a:lstStyle/>
          <a:p>
            <a:r>
              <a:rPr lang="sv-SE" altLang="sv-SE" dirty="0"/>
              <a:t>FI:s sanktioner mot bolagen för brott mot LFD</a:t>
            </a:r>
            <a:br>
              <a:rPr lang="sv-SE" altLang="sv-SE" kern="0" dirty="0"/>
            </a:br>
            <a:endParaRPr lang="sv-SE" dirty="0"/>
          </a:p>
        </p:txBody>
      </p:sp>
      <p:sp>
        <p:nvSpPr>
          <p:cNvPr id="7" name="Content Placeholder 2">
            <a:extLst>
              <a:ext uri="{FF2B5EF4-FFF2-40B4-BE49-F238E27FC236}">
                <a16:creationId xmlns:a16="http://schemas.microsoft.com/office/drawing/2014/main" id="{EF6076F0-F1F6-62DB-4C12-97C5D6D12EF7}"/>
              </a:ext>
            </a:extLst>
          </p:cNvPr>
          <p:cNvSpPr txBox="1">
            <a:spLocks/>
          </p:cNvSpPr>
          <p:nvPr/>
        </p:nvSpPr>
        <p:spPr>
          <a:xfrm>
            <a:off x="6608502" y="1892300"/>
            <a:ext cx="5583498" cy="2887518"/>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1200"/>
              </a:spcBef>
              <a:spcAft>
                <a:spcPts val="600"/>
              </a:spcAft>
              <a:buClr>
                <a:schemeClr val="bg2"/>
              </a:buClr>
              <a:buFont typeface="Times New Roman" panose="02020603050405020304" pitchFamily="18" charset="0"/>
              <a:buChar char="−"/>
              <a:defRPr sz="1600" kern="1200">
                <a:solidFill>
                  <a:schemeClr val="bg2"/>
                </a:solidFill>
                <a:latin typeface="+mn-lt"/>
                <a:ea typeface="+mn-ea"/>
                <a:cs typeface="+mn-cs"/>
              </a:defRPr>
            </a:lvl1pPr>
            <a:lvl2pPr marL="612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600" kern="1200">
                <a:solidFill>
                  <a:schemeClr val="bg2"/>
                </a:solidFill>
                <a:latin typeface="+mn-lt"/>
                <a:ea typeface="+mn-ea"/>
                <a:cs typeface="+mn-cs"/>
              </a:defRPr>
            </a:lvl2pPr>
            <a:lvl3pPr marL="1080000" indent="-179388"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3pPr>
            <a:lvl4pPr marL="1440000" indent="-180975" algn="l" defTabSz="962025"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4pPr>
            <a:lvl5pPr marL="1800000" indent="-180975" algn="l" defTabSz="914400" rtl="0" eaLnBrk="1" latinLnBrk="0" hangingPunct="1">
              <a:lnSpc>
                <a:spcPct val="100000"/>
              </a:lnSpc>
              <a:spcBef>
                <a:spcPts val="300"/>
              </a:spcBef>
              <a:spcAft>
                <a:spcPts val="300"/>
              </a:spcAft>
              <a:buClr>
                <a:schemeClr val="bg2"/>
              </a:buClr>
              <a:buFont typeface="Times New Roman" panose="02020603050405020304" pitchFamily="18" charset="0"/>
              <a:buChar char="−"/>
              <a:defRPr sz="1400" kern="1200">
                <a:solidFill>
                  <a:schemeClr val="bg2"/>
                </a:solidFill>
                <a:latin typeface="+mn-lt"/>
                <a:ea typeface="+mn-ea"/>
                <a:cs typeface="+mn-cs"/>
              </a:defRPr>
            </a:lvl5pPr>
            <a:lvl6pPr marL="1257300" indent="-180975" algn="l" defTabSz="914400" rtl="0" eaLnBrk="1" latinLnBrk="0" hangingPunct="1">
              <a:spcBef>
                <a:spcPct val="20000"/>
              </a:spcBef>
              <a:buClr>
                <a:schemeClr val="accent1"/>
              </a:buClr>
              <a:buFont typeface="Arial" pitchFamily="34" charset="0"/>
              <a:buChar char="•"/>
              <a:defRPr sz="12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Times New Roman" panose="02020603050405020304" pitchFamily="18" charset="0"/>
              <a:buNone/>
            </a:pPr>
            <a:r>
              <a:rPr lang="sv-SE" sz="1800" b="1" dirty="0">
                <a:solidFill>
                  <a:srgbClr val="C00000"/>
                </a:solidFill>
              </a:rPr>
              <a:t>”Små” </a:t>
            </a:r>
            <a:r>
              <a:rPr lang="sv-SE" sz="1800" b="1" dirty="0"/>
              <a:t>sanktioner</a:t>
            </a:r>
          </a:p>
          <a:p>
            <a:pPr lvl="1">
              <a:buFont typeface="Arial" panose="020B0604020202020204" pitchFamily="34" charset="0"/>
              <a:buChar char="•"/>
            </a:pPr>
            <a:r>
              <a:rPr lang="sv-SE" dirty="0"/>
              <a:t>föreläggande att vidta rättelse inom viss tid </a:t>
            </a:r>
          </a:p>
          <a:p>
            <a:pPr lvl="1">
              <a:buFont typeface="Arial" panose="020B0604020202020204" pitchFamily="34" charset="0"/>
              <a:buChar char="•"/>
            </a:pPr>
            <a:r>
              <a:rPr lang="sv-SE" dirty="0"/>
              <a:t>förbud att verkställa beslut </a:t>
            </a:r>
          </a:p>
        </p:txBody>
      </p:sp>
    </p:spTree>
    <p:extLst>
      <p:ext uri="{BB962C8B-B14F-4D97-AF65-F5344CB8AC3E}">
        <p14:creationId xmlns:p14="http://schemas.microsoft.com/office/powerpoint/2010/main" val="14812886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59FE8-E1C8-4A04-8AE6-14130C43C3A3}"/>
              </a:ext>
            </a:extLst>
          </p:cNvPr>
          <p:cNvSpPr>
            <a:spLocks noGrp="1"/>
          </p:cNvSpPr>
          <p:nvPr>
            <p:ph sz="quarter" idx="13"/>
          </p:nvPr>
        </p:nvSpPr>
        <p:spPr>
          <a:xfrm>
            <a:off x="1631256" y="1635595"/>
            <a:ext cx="8928100" cy="4864554"/>
          </a:xfrm>
        </p:spPr>
        <p:txBody>
          <a:bodyPr/>
          <a:lstStyle/>
          <a:p>
            <a:pPr marL="0" indent="0">
              <a:buNone/>
            </a:pPr>
            <a:r>
              <a:rPr lang="sv-SE" altLang="sv-SE" dirty="0"/>
              <a:t>Sanktioner </a:t>
            </a:r>
            <a:r>
              <a:rPr lang="sv-SE" altLang="sv-SE" sz="1800" b="1" i="1" dirty="0">
                <a:solidFill>
                  <a:srgbClr val="C00000"/>
                </a:solidFill>
              </a:rPr>
              <a:t>kan</a:t>
            </a:r>
            <a:r>
              <a:rPr lang="sv-SE" altLang="sv-SE" sz="1800" b="1" i="1" dirty="0"/>
              <a:t> </a:t>
            </a:r>
            <a:r>
              <a:rPr lang="sv-SE" altLang="sv-SE" dirty="0"/>
              <a:t>riktas mot </a:t>
            </a:r>
          </a:p>
          <a:p>
            <a:pPr>
              <a:buFont typeface="Arial" panose="020B0604020202020204" pitchFamily="34" charset="0"/>
              <a:buChar char="•"/>
            </a:pPr>
            <a:r>
              <a:rPr lang="sv-SE" altLang="sv-SE" dirty="0"/>
              <a:t>styrelseledamöterna (eller deras suppleanter)</a:t>
            </a:r>
          </a:p>
          <a:p>
            <a:pPr marL="0" indent="0">
              <a:buNone/>
            </a:pPr>
            <a:r>
              <a:rPr lang="sv-SE" altLang="sv-SE" dirty="0"/>
              <a:t>och</a:t>
            </a:r>
          </a:p>
          <a:p>
            <a:pPr>
              <a:buFont typeface="Arial" panose="020B0604020202020204" pitchFamily="34" charset="0"/>
              <a:buChar char="•"/>
            </a:pPr>
            <a:r>
              <a:rPr lang="sv-SE" altLang="sv-SE" dirty="0"/>
              <a:t>verkställande direktören (eller dennes ställföreträdare)</a:t>
            </a:r>
          </a:p>
          <a:p>
            <a:pPr marL="0" indent="0">
              <a:buNone/>
            </a:pPr>
            <a:endParaRPr lang="sv-SE" altLang="sv-SE" dirty="0"/>
          </a:p>
          <a:p>
            <a:pPr marL="0" indent="0">
              <a:buNone/>
            </a:pPr>
            <a:r>
              <a:rPr lang="sv-SE" altLang="sv-SE" dirty="0"/>
              <a:t>Sanktioner </a:t>
            </a:r>
            <a:r>
              <a:rPr lang="sv-SE" altLang="sv-SE" sz="1800" b="1" i="1" dirty="0">
                <a:solidFill>
                  <a:srgbClr val="C00000"/>
                </a:solidFill>
              </a:rPr>
              <a:t>kan inte </a:t>
            </a:r>
            <a:r>
              <a:rPr lang="sv-SE" altLang="sv-SE" dirty="0"/>
              <a:t>riktas mot andra fysiska personer, </a:t>
            </a:r>
            <a:r>
              <a:rPr lang="sv-SE" altLang="sv-SE" dirty="0" err="1"/>
              <a:t>t.ex</a:t>
            </a:r>
            <a:r>
              <a:rPr lang="sv-SE" altLang="sv-SE" dirty="0"/>
              <a:t> den ansvarige för aktuariefunktionen</a:t>
            </a:r>
          </a:p>
        </p:txBody>
      </p:sp>
      <p:sp>
        <p:nvSpPr>
          <p:cNvPr id="4" name="Date Placeholder 3">
            <a:extLst>
              <a:ext uri="{FF2B5EF4-FFF2-40B4-BE49-F238E27FC236}">
                <a16:creationId xmlns:a16="http://schemas.microsoft.com/office/drawing/2014/main" id="{F2C53348-0628-447E-878E-E7905540FFDE}"/>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670FD52E-FF63-4609-B6E6-F284FD889039}"/>
              </a:ext>
            </a:extLst>
          </p:cNvPr>
          <p:cNvSpPr>
            <a:spLocks noGrp="1"/>
          </p:cNvSpPr>
          <p:nvPr>
            <p:ph type="sldNum" sz="quarter" idx="17"/>
          </p:nvPr>
        </p:nvSpPr>
        <p:spPr/>
        <p:txBody>
          <a:bodyPr/>
          <a:lstStyle/>
          <a:p>
            <a:fld id="{68468C2E-472A-43C3-926E-5A5CF00B7762}" type="slidenum">
              <a:rPr lang="sv-SE" smtClean="0"/>
              <a:pPr/>
              <a:t>97</a:t>
            </a:fld>
            <a:endParaRPr lang="sv-SE" dirty="0"/>
          </a:p>
        </p:txBody>
      </p:sp>
      <p:sp>
        <p:nvSpPr>
          <p:cNvPr id="6" name="Title 5">
            <a:extLst>
              <a:ext uri="{FF2B5EF4-FFF2-40B4-BE49-F238E27FC236}">
                <a16:creationId xmlns:a16="http://schemas.microsoft.com/office/drawing/2014/main" id="{71C3C8C8-1A96-42E0-9769-C5B11AD92BDF}"/>
              </a:ext>
            </a:extLst>
          </p:cNvPr>
          <p:cNvSpPr>
            <a:spLocks noGrp="1"/>
          </p:cNvSpPr>
          <p:nvPr>
            <p:ph type="title"/>
          </p:nvPr>
        </p:nvSpPr>
        <p:spPr>
          <a:xfrm>
            <a:off x="1631950" y="357851"/>
            <a:ext cx="8928100" cy="714893"/>
          </a:xfrm>
        </p:spPr>
        <p:txBody>
          <a:bodyPr>
            <a:normAutofit fontScale="90000"/>
          </a:bodyPr>
          <a:lstStyle/>
          <a:p>
            <a:br>
              <a:rPr lang="sv-SE" altLang="sv-SE" dirty="0"/>
            </a:br>
            <a:br>
              <a:rPr lang="sv-SE" altLang="sv-SE" dirty="0"/>
            </a:br>
            <a:r>
              <a:rPr lang="sv-SE" altLang="sv-SE" dirty="0"/>
              <a:t>FI:s sanktioner mot styrelse och VD för brott mot Överträdelsekatalogen</a:t>
            </a:r>
            <a:endParaRPr lang="sv-SE" dirty="0"/>
          </a:p>
        </p:txBody>
      </p:sp>
    </p:spTree>
    <p:extLst>
      <p:ext uri="{BB962C8B-B14F-4D97-AF65-F5344CB8AC3E}">
        <p14:creationId xmlns:p14="http://schemas.microsoft.com/office/powerpoint/2010/main" val="22405658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59FE8-E1C8-4A04-8AE6-14130C43C3A3}"/>
              </a:ext>
            </a:extLst>
          </p:cNvPr>
          <p:cNvSpPr>
            <a:spLocks noGrp="1"/>
          </p:cNvSpPr>
          <p:nvPr>
            <p:ph sz="quarter" idx="13"/>
          </p:nvPr>
        </p:nvSpPr>
        <p:spPr>
          <a:xfrm>
            <a:off x="1755947" y="1203333"/>
            <a:ext cx="8928100" cy="4864554"/>
          </a:xfrm>
        </p:spPr>
        <p:txBody>
          <a:bodyPr/>
          <a:lstStyle/>
          <a:p>
            <a:pPr marL="0" indent="0">
              <a:buNone/>
            </a:pPr>
            <a:r>
              <a:rPr lang="sv-SE" altLang="sv-SE" b="1" dirty="0">
                <a:solidFill>
                  <a:srgbClr val="C00000"/>
                </a:solidFill>
              </a:rPr>
              <a:t>Sanktion </a:t>
            </a:r>
            <a:r>
              <a:rPr lang="sv-SE" altLang="sv-SE" dirty="0"/>
              <a:t>mot styrelse och VD</a:t>
            </a:r>
            <a:r>
              <a:rPr lang="sv-SE" altLang="sv-SE" b="1" dirty="0"/>
              <a:t>: </a:t>
            </a:r>
          </a:p>
          <a:p>
            <a:pPr>
              <a:buFont typeface="Arial" panose="020B0604020202020204" pitchFamily="34" charset="0"/>
              <a:buChar char="•"/>
            </a:pPr>
            <a:r>
              <a:rPr lang="sv-SE" altLang="sv-SE" b="1" dirty="0"/>
              <a:t>yrkesförbud</a:t>
            </a:r>
            <a:r>
              <a:rPr lang="sv-SE" altLang="sv-SE" dirty="0"/>
              <a:t> lägst tre och högst tio år</a:t>
            </a:r>
          </a:p>
          <a:p>
            <a:pPr marL="0" indent="0">
              <a:buNone/>
            </a:pPr>
            <a:r>
              <a:rPr lang="sv-SE" altLang="sv-SE" b="1" i="1" dirty="0"/>
              <a:t>eller</a:t>
            </a:r>
          </a:p>
          <a:p>
            <a:pPr>
              <a:buFont typeface="Arial" panose="020B0604020202020204" pitchFamily="34" charset="0"/>
              <a:buChar char="•"/>
            </a:pPr>
            <a:r>
              <a:rPr lang="sv-SE" altLang="sv-SE" b="1" dirty="0"/>
              <a:t>sanktionsavgift</a:t>
            </a:r>
            <a:r>
              <a:rPr lang="sv-SE" altLang="sv-SE" dirty="0"/>
              <a:t> motsvarande det högsta av 2 ggr vinsten eller 700 000 euro</a:t>
            </a:r>
          </a:p>
          <a:p>
            <a:pPr marL="0" indent="0">
              <a:buNone/>
            </a:pPr>
            <a:r>
              <a:rPr lang="sv-SE" altLang="sv-SE" b="1" dirty="0">
                <a:solidFill>
                  <a:srgbClr val="C00000"/>
                </a:solidFill>
              </a:rPr>
              <a:t>Förutsättning</a:t>
            </a:r>
            <a:r>
              <a:rPr lang="sv-SE" altLang="sv-SE" dirty="0"/>
              <a:t> för sanktion:</a:t>
            </a:r>
          </a:p>
          <a:p>
            <a:pPr>
              <a:buFont typeface="Arial" panose="020B0604020202020204" pitchFamily="34" charset="0"/>
              <a:buChar char="•"/>
            </a:pPr>
            <a:r>
              <a:rPr lang="sv-SE" dirty="0">
                <a:solidFill>
                  <a:srgbClr val="1B1B1B"/>
                </a:solidFill>
              </a:rPr>
              <a:t>a</a:t>
            </a:r>
            <a:r>
              <a:rPr lang="sv-SE" b="0" i="0" dirty="0">
                <a:solidFill>
                  <a:srgbClr val="1B1B1B"/>
                </a:solidFill>
                <a:effectLst/>
              </a:rPr>
              <a:t>tt överträdelsen är allvarlig, upprepad eller systematisk </a:t>
            </a:r>
          </a:p>
          <a:p>
            <a:pPr marL="0" indent="0">
              <a:buNone/>
            </a:pPr>
            <a:r>
              <a:rPr lang="sv-SE" b="1" i="1" dirty="0">
                <a:solidFill>
                  <a:srgbClr val="1B1B1B"/>
                </a:solidFill>
                <a:effectLst/>
              </a:rPr>
              <a:t>och</a:t>
            </a:r>
            <a:r>
              <a:rPr lang="sv-SE" b="0" i="0" dirty="0">
                <a:solidFill>
                  <a:srgbClr val="1B1B1B"/>
                </a:solidFill>
                <a:effectLst/>
              </a:rPr>
              <a:t> </a:t>
            </a:r>
          </a:p>
          <a:p>
            <a:pPr>
              <a:buFont typeface="Arial" panose="020B0604020202020204" pitchFamily="34" charset="0"/>
              <a:buChar char="•"/>
            </a:pPr>
            <a:r>
              <a:rPr lang="sv-SE" b="0" i="0" dirty="0">
                <a:solidFill>
                  <a:srgbClr val="1B1B1B"/>
                </a:solidFill>
                <a:effectLst/>
              </a:rPr>
              <a:t>att ledningspersonen uppsåtligen eller av grov oaktsamhet orsakat överträdelsen</a:t>
            </a:r>
            <a:endParaRPr lang="sv-SE" altLang="sv-SE" dirty="0"/>
          </a:p>
          <a:p>
            <a:pPr marL="0" indent="0">
              <a:buNone/>
            </a:pPr>
            <a:r>
              <a:rPr lang="sv-SE" altLang="sv-SE" b="1" dirty="0">
                <a:solidFill>
                  <a:srgbClr val="C00000"/>
                </a:solidFill>
              </a:rPr>
              <a:t>Förmildrande omständigheter</a:t>
            </a:r>
            <a:r>
              <a:rPr lang="sv-SE" altLang="sv-SE" dirty="0"/>
              <a:t>:</a:t>
            </a:r>
          </a:p>
          <a:p>
            <a:pPr>
              <a:buFont typeface="Arial" panose="020B0604020202020204" pitchFamily="34" charset="0"/>
              <a:buChar char="•"/>
            </a:pPr>
            <a:r>
              <a:rPr lang="sv-SE" altLang="sv-SE" dirty="0"/>
              <a:t>ledningspersonen har underlättat FI:s utredning genom aktivt samarbete</a:t>
            </a:r>
          </a:p>
          <a:p>
            <a:pPr marL="0" indent="0">
              <a:buNone/>
            </a:pPr>
            <a:r>
              <a:rPr lang="sv-SE" altLang="sv-SE" b="1" i="1" dirty="0"/>
              <a:t>eller</a:t>
            </a:r>
            <a:r>
              <a:rPr lang="sv-SE" altLang="sv-SE" dirty="0"/>
              <a:t> </a:t>
            </a:r>
          </a:p>
          <a:p>
            <a:pPr>
              <a:buFont typeface="Arial" panose="020B0604020202020204" pitchFamily="34" charset="0"/>
              <a:buChar char="•"/>
            </a:pPr>
            <a:r>
              <a:rPr lang="sv-SE" altLang="sv-SE" dirty="0"/>
              <a:t>ledningspersonen har snabbt verkat för att överträdelsen ska upphöra</a:t>
            </a:r>
            <a:endParaRPr lang="sv-SE" dirty="0"/>
          </a:p>
        </p:txBody>
      </p:sp>
      <p:sp>
        <p:nvSpPr>
          <p:cNvPr id="4" name="Date Placeholder 3">
            <a:extLst>
              <a:ext uri="{FF2B5EF4-FFF2-40B4-BE49-F238E27FC236}">
                <a16:creationId xmlns:a16="http://schemas.microsoft.com/office/drawing/2014/main" id="{F2C53348-0628-447E-878E-E7905540FFDE}"/>
              </a:ext>
            </a:extLst>
          </p:cNvPr>
          <p:cNvSpPr>
            <a:spLocks noGrp="1"/>
          </p:cNvSpPr>
          <p:nvPr>
            <p:ph type="dt" sz="half" idx="15"/>
          </p:nvPr>
        </p:nvSpPr>
        <p:spPr/>
        <p:txBody>
          <a:bodyPr/>
          <a:lstStyle/>
          <a:p>
            <a:r>
              <a:rPr lang="sv-SE" dirty="0"/>
              <a:t>19 februari 2024</a:t>
            </a:r>
          </a:p>
        </p:txBody>
      </p:sp>
      <p:sp>
        <p:nvSpPr>
          <p:cNvPr id="5" name="Slide Number Placeholder 4">
            <a:extLst>
              <a:ext uri="{FF2B5EF4-FFF2-40B4-BE49-F238E27FC236}">
                <a16:creationId xmlns:a16="http://schemas.microsoft.com/office/drawing/2014/main" id="{670FD52E-FF63-4609-B6E6-F284FD889039}"/>
              </a:ext>
            </a:extLst>
          </p:cNvPr>
          <p:cNvSpPr>
            <a:spLocks noGrp="1"/>
          </p:cNvSpPr>
          <p:nvPr>
            <p:ph type="sldNum" sz="quarter" idx="17"/>
          </p:nvPr>
        </p:nvSpPr>
        <p:spPr/>
        <p:txBody>
          <a:bodyPr/>
          <a:lstStyle/>
          <a:p>
            <a:fld id="{68468C2E-472A-43C3-926E-5A5CF00B7762}" type="slidenum">
              <a:rPr lang="sv-SE" smtClean="0"/>
              <a:pPr/>
              <a:t>98</a:t>
            </a:fld>
            <a:endParaRPr lang="sv-SE" dirty="0"/>
          </a:p>
        </p:txBody>
      </p:sp>
      <p:sp>
        <p:nvSpPr>
          <p:cNvPr id="6" name="Title 5">
            <a:extLst>
              <a:ext uri="{FF2B5EF4-FFF2-40B4-BE49-F238E27FC236}">
                <a16:creationId xmlns:a16="http://schemas.microsoft.com/office/drawing/2014/main" id="{71C3C8C8-1A96-42E0-9769-C5B11AD92BDF}"/>
              </a:ext>
            </a:extLst>
          </p:cNvPr>
          <p:cNvSpPr>
            <a:spLocks noGrp="1"/>
          </p:cNvSpPr>
          <p:nvPr>
            <p:ph type="title"/>
          </p:nvPr>
        </p:nvSpPr>
        <p:spPr>
          <a:xfrm>
            <a:off x="1631950" y="357851"/>
            <a:ext cx="8928100" cy="714893"/>
          </a:xfrm>
        </p:spPr>
        <p:txBody>
          <a:bodyPr>
            <a:normAutofit fontScale="90000"/>
          </a:bodyPr>
          <a:lstStyle/>
          <a:p>
            <a:br>
              <a:rPr lang="sv-SE" altLang="sv-SE" dirty="0"/>
            </a:br>
            <a:br>
              <a:rPr lang="sv-SE" altLang="sv-SE" dirty="0"/>
            </a:br>
            <a:r>
              <a:rPr lang="sv-SE" altLang="sv-SE" dirty="0"/>
              <a:t>FI:s sanktioner mot styrelse och VD för brott mot Överträdelsekatalogen</a:t>
            </a:r>
            <a:endParaRPr lang="sv-SE" dirty="0"/>
          </a:p>
        </p:txBody>
      </p:sp>
    </p:spTree>
    <p:extLst>
      <p:ext uri="{BB962C8B-B14F-4D97-AF65-F5344CB8AC3E}">
        <p14:creationId xmlns:p14="http://schemas.microsoft.com/office/powerpoint/2010/main" val="26896083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83368A9-13AB-415B-BDD9-E1D8B0E4BA35}"/>
              </a:ext>
            </a:extLst>
          </p:cNvPr>
          <p:cNvPicPr>
            <a:picLocks noGrp="1" noChangeAspect="1"/>
          </p:cNvPicPr>
          <p:nvPr>
            <p:ph type="pic" sz="quarter" idx="13"/>
          </p:nvPr>
        </p:nvPicPr>
        <p:blipFill>
          <a:blip r:embed="rId2"/>
          <a:srcRect l="29823" r="29823"/>
          <a:stretch>
            <a:fillRect/>
          </a:stretch>
        </p:blipFill>
        <p:spPr/>
      </p:pic>
      <p:sp>
        <p:nvSpPr>
          <p:cNvPr id="3" name="Date Placeholder 2">
            <a:extLst>
              <a:ext uri="{FF2B5EF4-FFF2-40B4-BE49-F238E27FC236}">
                <a16:creationId xmlns:a16="http://schemas.microsoft.com/office/drawing/2014/main" id="{F877809A-4BFF-4445-8C3F-F801789BEF87}"/>
              </a:ext>
            </a:extLst>
          </p:cNvPr>
          <p:cNvSpPr>
            <a:spLocks noGrp="1"/>
          </p:cNvSpPr>
          <p:nvPr>
            <p:ph type="dt" sz="half" idx="19"/>
          </p:nvPr>
        </p:nvSpPr>
        <p:spPr/>
        <p:txBody>
          <a:bodyPr/>
          <a:lstStyle/>
          <a:p>
            <a:r>
              <a:rPr lang="sv-SE" dirty="0"/>
              <a:t>19 februari 2024</a:t>
            </a:r>
          </a:p>
        </p:txBody>
      </p:sp>
      <p:sp>
        <p:nvSpPr>
          <p:cNvPr id="4" name="Slide Number Placeholder 3">
            <a:extLst>
              <a:ext uri="{FF2B5EF4-FFF2-40B4-BE49-F238E27FC236}">
                <a16:creationId xmlns:a16="http://schemas.microsoft.com/office/drawing/2014/main" id="{2D17040D-7F80-47FB-A25F-84F50E34D523}"/>
              </a:ext>
            </a:extLst>
          </p:cNvPr>
          <p:cNvSpPr>
            <a:spLocks noGrp="1"/>
          </p:cNvSpPr>
          <p:nvPr>
            <p:ph type="sldNum" sz="quarter" idx="21"/>
          </p:nvPr>
        </p:nvSpPr>
        <p:spPr/>
        <p:txBody>
          <a:bodyPr/>
          <a:lstStyle/>
          <a:p>
            <a:fld id="{68468C2E-472A-43C3-926E-5A5CF00B7762}" type="slidenum">
              <a:rPr lang="sv-SE" smtClean="0"/>
              <a:pPr/>
              <a:t>99</a:t>
            </a:fld>
            <a:endParaRPr lang="sv-SE" dirty="0"/>
          </a:p>
        </p:txBody>
      </p:sp>
      <p:sp>
        <p:nvSpPr>
          <p:cNvPr id="5" name="Title 4">
            <a:extLst>
              <a:ext uri="{FF2B5EF4-FFF2-40B4-BE49-F238E27FC236}">
                <a16:creationId xmlns:a16="http://schemas.microsoft.com/office/drawing/2014/main" id="{F6FB8555-1BAF-47B7-A71F-0DDFED3D825F}"/>
              </a:ext>
            </a:extLst>
          </p:cNvPr>
          <p:cNvSpPr>
            <a:spLocks noGrp="1"/>
          </p:cNvSpPr>
          <p:nvPr>
            <p:ph type="title"/>
          </p:nvPr>
        </p:nvSpPr>
        <p:spPr/>
        <p:txBody>
          <a:bodyPr>
            <a:normAutofit fontScale="90000"/>
          </a:bodyPr>
          <a:lstStyle/>
          <a:p>
            <a:br>
              <a:rPr lang="sv-SE" dirty="0"/>
            </a:br>
            <a:br>
              <a:rPr lang="sv-SE" dirty="0"/>
            </a:br>
            <a:br>
              <a:rPr lang="sv-SE" dirty="0"/>
            </a:br>
            <a:r>
              <a:rPr lang="sv-SE" dirty="0"/>
              <a:t>De vanligaste skälen för FI:s sanktioner</a:t>
            </a:r>
          </a:p>
        </p:txBody>
      </p:sp>
      <p:sp>
        <p:nvSpPr>
          <p:cNvPr id="6" name="Text Placeholder 5">
            <a:extLst>
              <a:ext uri="{FF2B5EF4-FFF2-40B4-BE49-F238E27FC236}">
                <a16:creationId xmlns:a16="http://schemas.microsoft.com/office/drawing/2014/main" id="{E212A68C-8968-41CB-9992-01E525B75058}"/>
              </a:ext>
            </a:extLst>
          </p:cNvPr>
          <p:cNvSpPr>
            <a:spLocks noGrp="1"/>
          </p:cNvSpPr>
          <p:nvPr>
            <p:ph type="body" sz="quarter" idx="17"/>
          </p:nvPr>
        </p:nvSpPr>
        <p:spPr>
          <a:xfrm>
            <a:off x="876300" y="2040391"/>
            <a:ext cx="5543550" cy="505342"/>
          </a:xfrm>
        </p:spPr>
        <p:txBody>
          <a:bodyPr/>
          <a:lstStyle/>
          <a:p>
            <a:r>
              <a:rPr lang="sv-SE" dirty="0"/>
              <a:t>De vanliga misstagen när FI har utdelat sanktioner mot förmedlarföretag</a:t>
            </a:r>
          </a:p>
          <a:p>
            <a:endParaRPr lang="sv-SE" dirty="0"/>
          </a:p>
        </p:txBody>
      </p:sp>
      <p:sp>
        <p:nvSpPr>
          <p:cNvPr id="7" name="Text Placeholder 6">
            <a:extLst>
              <a:ext uri="{FF2B5EF4-FFF2-40B4-BE49-F238E27FC236}">
                <a16:creationId xmlns:a16="http://schemas.microsoft.com/office/drawing/2014/main" id="{582C00A9-14E6-46CF-9681-0AECB86D0555}"/>
              </a:ext>
            </a:extLst>
          </p:cNvPr>
          <p:cNvSpPr>
            <a:spLocks noGrp="1"/>
          </p:cNvSpPr>
          <p:nvPr>
            <p:ph type="body" sz="quarter" idx="18"/>
          </p:nvPr>
        </p:nvSpPr>
        <p:spPr>
          <a:xfrm>
            <a:off x="876300" y="2890157"/>
            <a:ext cx="5543550" cy="2986767"/>
          </a:xfrm>
        </p:spPr>
        <p:txBody>
          <a:bodyPr/>
          <a:lstStyle/>
          <a:p>
            <a:pPr marL="0" indent="0">
              <a:buNone/>
            </a:pPr>
            <a:r>
              <a:rPr lang="sv-SE" altLang="sv-SE" dirty="0"/>
              <a:t>Det finns inga ”</a:t>
            </a:r>
            <a:r>
              <a:rPr lang="sv-SE" altLang="sv-SE" i="1" dirty="0"/>
              <a:t>vanliga misstag</a:t>
            </a:r>
            <a:r>
              <a:rPr lang="sv-SE" altLang="sv-SE" dirty="0"/>
              <a:t>”. Det finns bara fem sanktionsbeslut på tio år ! </a:t>
            </a:r>
          </a:p>
        </p:txBody>
      </p:sp>
    </p:spTree>
    <p:extLst>
      <p:ext uri="{BB962C8B-B14F-4D97-AF65-F5344CB8AC3E}">
        <p14:creationId xmlns:p14="http://schemas.microsoft.com/office/powerpoint/2010/main" val="29226290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Vinge">
  <a:themeElements>
    <a:clrScheme name="Vinge ny">
      <a:dk1>
        <a:srgbClr val="0C0C0C"/>
      </a:dk1>
      <a:lt1>
        <a:srgbClr val="FFFFFF"/>
      </a:lt1>
      <a:dk2>
        <a:srgbClr val="00453F"/>
      </a:dk2>
      <a:lt2>
        <a:srgbClr val="202020"/>
      </a:lt2>
      <a:accent1>
        <a:srgbClr val="006C59"/>
      </a:accent1>
      <a:accent2>
        <a:srgbClr val="C0DDCC"/>
      </a:accent2>
      <a:accent3>
        <a:srgbClr val="008A64"/>
      </a:accent3>
      <a:accent4>
        <a:srgbClr val="414141"/>
      </a:accent4>
      <a:accent5>
        <a:srgbClr val="DCDCDC"/>
      </a:accent5>
      <a:accent6>
        <a:srgbClr val="E4D8CE"/>
      </a:accent6>
      <a:hlink>
        <a:srgbClr val="202020"/>
      </a:hlink>
      <a:folHlink>
        <a:srgbClr val="202020"/>
      </a:folHlink>
    </a:clrScheme>
    <a:fontScheme name="Vin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5000"/>
          </a:lnSpc>
          <a:spcBef>
            <a:spcPts val="1200"/>
          </a:spcBef>
          <a:defRPr sz="1600" dirty="0" smtClean="0">
            <a:solidFill>
              <a:schemeClr val="tx2"/>
            </a:solidFill>
          </a:defRPr>
        </a:defPPr>
      </a:lstStyle>
    </a:txDef>
  </a:objectDefaults>
  <a:extraClrSchemeLst/>
  <a:custClrLst>
    <a:custClr name="Primary green">
      <a:srgbClr val="00453F"/>
    </a:custClr>
    <a:custClr name="Logotype green">
      <a:srgbClr val="006C59"/>
    </a:custClr>
    <a:custClr name="Light green">
      <a:srgbClr val="C0DDCC"/>
    </a:custClr>
    <a:custClr name="Green">
      <a:srgbClr val="008A64"/>
    </a:custClr>
    <a:custClr name="Dark grey">
      <a:srgbClr val="414141"/>
    </a:custClr>
    <a:custClr name="Light grey">
      <a:srgbClr val="DCDCDC"/>
    </a:custClr>
    <a:custClr name="Beige">
      <a:srgbClr val="E4D8CE"/>
    </a:custClr>
  </a:custClrLst>
  <a:extLst>
    <a:ext uri="{05A4C25C-085E-4340-85A3-A5531E510DB2}">
      <thm15:themeFamily xmlns:thm15="http://schemas.microsoft.com/office/thememl/2012/main" name="Vinge - Wide.potx" id="{68CC8CD3-5CCA-43FA-9ABB-CF76A37E2C9E}" vid="{529A0C19-762F-428C-A9C0-BFB2F7099CB0}"/>
    </a:ext>
  </a:extLst>
</a:theme>
</file>

<file path=ppt/theme/theme2.xml><?xml version="1.0" encoding="utf-8"?>
<a:theme xmlns:a="http://schemas.openxmlformats.org/drawingml/2006/main" name="Blank">
  <a:themeElements>
    <a:clrScheme name="Vinge ny">
      <a:dk1>
        <a:srgbClr val="0C0C0C"/>
      </a:dk1>
      <a:lt1>
        <a:srgbClr val="FFFFFF"/>
      </a:lt1>
      <a:dk2>
        <a:srgbClr val="00453F"/>
      </a:dk2>
      <a:lt2>
        <a:srgbClr val="202020"/>
      </a:lt2>
      <a:accent1>
        <a:srgbClr val="006C59"/>
      </a:accent1>
      <a:accent2>
        <a:srgbClr val="C0DDCC"/>
      </a:accent2>
      <a:accent3>
        <a:srgbClr val="008A64"/>
      </a:accent3>
      <a:accent4>
        <a:srgbClr val="414141"/>
      </a:accent4>
      <a:accent5>
        <a:srgbClr val="DCDCDC"/>
      </a:accent5>
      <a:accent6>
        <a:srgbClr val="E4D8CE"/>
      </a:accent6>
      <a:hlink>
        <a:srgbClr val="202020"/>
      </a:hlink>
      <a:folHlink>
        <a:srgbClr val="202020"/>
      </a:folHlink>
    </a:clrScheme>
    <a:fontScheme name="Vin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5000"/>
          </a:lnSpc>
          <a:spcBef>
            <a:spcPts val="1200"/>
          </a:spcBef>
          <a:defRPr sz="1600" dirty="0" smtClean="0">
            <a:solidFill>
              <a:schemeClr val="tx2"/>
            </a:solidFill>
          </a:defRPr>
        </a:defPPr>
      </a:lstStyle>
    </a:txDef>
  </a:objectDefaults>
  <a:extraClrSchemeLst/>
  <a:custClrLst>
    <a:custClr name="Primary green">
      <a:srgbClr val="00453F"/>
    </a:custClr>
    <a:custClr name="Logotype green">
      <a:srgbClr val="006C59"/>
    </a:custClr>
    <a:custClr name="Light green">
      <a:srgbClr val="C0DDCC"/>
    </a:custClr>
    <a:custClr name="Green">
      <a:srgbClr val="008A64"/>
    </a:custClr>
    <a:custClr name="Dark grey">
      <a:srgbClr val="414141"/>
    </a:custClr>
    <a:custClr name="Light grey">
      <a:srgbClr val="DCDCDC"/>
    </a:custClr>
    <a:custClr name="Beige">
      <a:srgbClr val="E4D8CE"/>
    </a:custClr>
  </a:custClrLst>
</a:theme>
</file>

<file path=ppt/theme/theme3.xml><?xml version="1.0" encoding="utf-8"?>
<a:theme xmlns:a="http://schemas.openxmlformats.org/drawingml/2006/main" name="Blank">
  <a:themeElements>
    <a:clrScheme name="Vinge ny">
      <a:dk1>
        <a:srgbClr val="0C0C0C"/>
      </a:dk1>
      <a:lt1>
        <a:srgbClr val="FFFFFF"/>
      </a:lt1>
      <a:dk2>
        <a:srgbClr val="00453F"/>
      </a:dk2>
      <a:lt2>
        <a:srgbClr val="202020"/>
      </a:lt2>
      <a:accent1>
        <a:srgbClr val="006C59"/>
      </a:accent1>
      <a:accent2>
        <a:srgbClr val="C0DDCC"/>
      </a:accent2>
      <a:accent3>
        <a:srgbClr val="008A64"/>
      </a:accent3>
      <a:accent4>
        <a:srgbClr val="414141"/>
      </a:accent4>
      <a:accent5>
        <a:srgbClr val="DCDCDC"/>
      </a:accent5>
      <a:accent6>
        <a:srgbClr val="E4D8CE"/>
      </a:accent6>
      <a:hlink>
        <a:srgbClr val="202020"/>
      </a:hlink>
      <a:folHlink>
        <a:srgbClr val="202020"/>
      </a:folHlink>
    </a:clrScheme>
    <a:fontScheme name="Vin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36000" tIns="36000" rIns="36000" bIns="36000" rtlCol="0" anchor="ctr"/>
      <a:lstStyle>
        <a:defPPr algn="ctr">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5000"/>
          </a:lnSpc>
          <a:spcBef>
            <a:spcPts val="1200"/>
          </a:spcBef>
          <a:defRPr sz="1600" dirty="0" smtClean="0">
            <a:solidFill>
              <a:schemeClr val="tx2"/>
            </a:solidFill>
          </a:defRPr>
        </a:defPPr>
      </a:lstStyle>
    </a:txDef>
  </a:objectDefaults>
  <a:extraClrSchemeLst/>
  <a:custClrLst>
    <a:custClr name="Primary green">
      <a:srgbClr val="00453F"/>
    </a:custClr>
    <a:custClr name="Logotype green">
      <a:srgbClr val="006C59"/>
    </a:custClr>
    <a:custClr name="Light green">
      <a:srgbClr val="C0DDCC"/>
    </a:custClr>
    <a:custClr name="Green">
      <a:srgbClr val="008A64"/>
    </a:custClr>
    <a:custClr name="Dark grey">
      <a:srgbClr val="414141"/>
    </a:custClr>
    <a:custClr name="Light grey">
      <a:srgbClr val="DCDCDC"/>
    </a:custClr>
    <a:custClr name="Beige">
      <a:srgbClr val="E4D8CE"/>
    </a:custClr>
  </a:custClrLst>
</a:theme>
</file>

<file path=docProps/app.xml><?xml version="1.0" encoding="utf-8"?>
<Properties xmlns="http://schemas.openxmlformats.org/officeDocument/2006/extended-properties" xmlns:vt="http://schemas.openxmlformats.org/officeDocument/2006/docPropsVTypes">
  <Template>Vinge - Wide</Template>
  <TotalTime>25980</TotalTime>
  <Words>7952</Words>
  <Application>Microsoft Office PowerPoint</Application>
  <PresentationFormat>Widescreen</PresentationFormat>
  <Paragraphs>1249</Paragraphs>
  <Slides>113</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113</vt:i4>
      </vt:variant>
    </vt:vector>
  </HeadingPairs>
  <TitlesOfParts>
    <vt:vector size="120" baseType="lpstr">
      <vt:lpstr>Arial</vt:lpstr>
      <vt:lpstr>Calibri</vt:lpstr>
      <vt:lpstr>Courier New</vt:lpstr>
      <vt:lpstr>Symbol</vt:lpstr>
      <vt:lpstr>Times New Roman</vt:lpstr>
      <vt:lpstr>Wingdings</vt:lpstr>
      <vt:lpstr>Vinge</vt:lpstr>
      <vt:lpstr>Försäkringsjuridik för aktuarier FÖRSÄKRINGSDISTRIBUTION </vt:lpstr>
      <vt:lpstr>PowerPoint Presentation</vt:lpstr>
      <vt:lpstr>LÄSTIPS</vt:lpstr>
      <vt:lpstr>Innehållsförteckning</vt:lpstr>
      <vt:lpstr>I. DISTRIBUTION AV FÖRSÄKRING I SVERIGE</vt:lpstr>
      <vt:lpstr>Försäkringsföretagens tillgångar</vt:lpstr>
      <vt:lpstr>Försäkringsföretagens premier och betalningar</vt:lpstr>
      <vt:lpstr>PowerPoint Presentation</vt:lpstr>
      <vt:lpstr>Försäkringsbranschens produktstyrning - POG</vt:lpstr>
      <vt:lpstr>II. LAGSTIFTNINGSPROCESSEN</vt:lpstr>
      <vt:lpstr>Nationell svensk lagstiftningsprocess</vt:lpstr>
      <vt:lpstr>EU-styrd lagstiftningsprocess</vt:lpstr>
      <vt:lpstr>Implementering av EU-rätt i Sverige</vt:lpstr>
      <vt:lpstr>Regelverk som påverkar distributionen i Sverige</vt:lpstr>
      <vt:lpstr>Försäkringsdistributörernas regelpyramid</vt:lpstr>
      <vt:lpstr>III. FÖRSÄKRINGSDISTRIBUTIONSDIREKTIVET - IDD</vt:lpstr>
      <vt:lpstr>Syftet med IDD 2016</vt:lpstr>
      <vt:lpstr>IDD har samordnats med MiFIR/MiFID II =                                                                                     En mer samordnad reglering av försäkring och värdepapper</vt:lpstr>
      <vt:lpstr>IV. LAG OM FÖRSÄKRINGSDISTRIBUTION – LFD  </vt:lpstr>
      <vt:lpstr>Syftet med LFD 2018</vt:lpstr>
      <vt:lpstr>V. DE GRUNDLÄGGANDE FRÅGORNA </vt:lpstr>
      <vt:lpstr>De grundläggande frågorna:</vt:lpstr>
      <vt:lpstr>Vad är försäkringsdistribution?</vt:lpstr>
      <vt:lpstr>Vad är inte försäkringsdistribution?</vt:lpstr>
      <vt:lpstr>Vem får bedriva försäkringsdistribution?</vt:lpstr>
      <vt:lpstr>Vad är en försäkringsdistributör?</vt:lpstr>
      <vt:lpstr>Vad är en försäkringsförmedlare?</vt:lpstr>
      <vt:lpstr>Vilka tillstånd krävs för försäkringsdistribution?</vt:lpstr>
      <vt:lpstr>Tillstånd för försäkringsdistribution kan begränsas</vt:lpstr>
      <vt:lpstr>Vad krävs för att få tillstånd till försäkringsdistribution?</vt:lpstr>
      <vt:lpstr>VI. ÖVERTRÄDELSEKATALOGEN =  DE VIKTIGASTE REGLERNA</vt:lpstr>
      <vt:lpstr>ÖVERTRÄDELSEKATALOGEN</vt:lpstr>
      <vt:lpstr>Överträdelsekatalogen = De viktigaste reglerna (9 kap. 3 § LFD)</vt:lpstr>
      <vt:lpstr>VII. Kontroll av tillstånd, lämplighet,        kunskap och kompetens    </vt:lpstr>
      <vt:lpstr>Vad ska ett försäkringsföretag kontrollera? </vt:lpstr>
      <vt:lpstr>Vilka krav ställs på anställda som ska arbeta med försäkringsdistribution? OBS! Kan gälla vissa av företagets aktuarier !</vt:lpstr>
      <vt:lpstr>Vilka anställda i ett försäkringsföretag omfattas av kraven? </vt:lpstr>
      <vt:lpstr>VIII. PROCESSER FÖR PRODUKTGODKÄNNANDE - POG  </vt:lpstr>
      <vt:lpstr>Process för produktgodkännande - POG</vt:lpstr>
      <vt:lpstr>Eiopa och FI har utvärderat POG-kraven</vt:lpstr>
      <vt:lpstr>IX. INFORMATION OCH DOKUMENTATION  </vt:lpstr>
      <vt:lpstr>Informationskrav</vt:lpstr>
      <vt:lpstr>Vad ska informationen innehålla?</vt:lpstr>
      <vt:lpstr>När ska informationen lämnas?</vt:lpstr>
      <vt:lpstr>Hur ska informationen lämnas?</vt:lpstr>
      <vt:lpstr>Dokumentation (5 kap. 21 §)</vt:lpstr>
      <vt:lpstr>X. UPPFÖRANDEREGLER  </vt:lpstr>
      <vt:lpstr>Uppföranderegler vid försäkringsdistribution utan rådgivning </vt:lpstr>
      <vt:lpstr>Uppföranderegler vid försäkringsdistribution med rådgivning</vt:lpstr>
      <vt:lpstr>XI. KORSFÖRSÄLJNING OCH KOPPLINGSFÖRBEHÅLL  </vt:lpstr>
      <vt:lpstr>Korsförsäljning och kopplingsförbehåll</vt:lpstr>
      <vt:lpstr>XII. INTRESSEKONFLIKTER OCH  ERSÄTTNINGAR</vt:lpstr>
      <vt:lpstr>Hantering av intressekonflikter </vt:lpstr>
      <vt:lpstr>Hantering av intressekonflikter</vt:lpstr>
      <vt:lpstr>Ersättningsstrukturen vid distribution av                   kollektivavtalad tjänstepension</vt:lpstr>
      <vt:lpstr>Ersättningsstrukturen vid distribution av                   icke-kollektivavtalad sparlivförsäkring</vt:lpstr>
      <vt:lpstr>Vad handlar det om egentligen? </vt:lpstr>
      <vt:lpstr>Ersättning från tredje part vid distribution utan rådgivning</vt:lpstr>
      <vt:lpstr>Ersättning från tredje part vid distribution med rådgivning</vt:lpstr>
      <vt:lpstr>Särskilda regler om ersättning från tredje part</vt:lpstr>
      <vt:lpstr>Ersättning till egna anställda - Ersättningssystem</vt:lpstr>
      <vt:lpstr>Retail Investment Strategy - RIS Provisionsförbud i hela EU?</vt:lpstr>
      <vt:lpstr>XIII. SÄRSKILDA REGLER VID OPARTISK OCH PERSONLIG ANALYS</vt:lpstr>
      <vt:lpstr>Särskilda regler om en försäkringsförmedlare påstår att rådgivningen är grundad på en opartisk och personlig analys</vt:lpstr>
      <vt:lpstr>XIV. SÄRSKILDA REGLER VID INVESTERINGSRÅDGIVNING</vt:lpstr>
      <vt:lpstr>   Investeringsrådgivning </vt:lpstr>
      <vt:lpstr>Särskilda regler vid investeringsrådgivning  inom ramen för en försäkring</vt:lpstr>
      <vt:lpstr>Särskilda regler vid investeringsrådgivning  utanför ramen för en försäkring</vt:lpstr>
      <vt:lpstr>XV. SÄRSKILDA REGLER FÖR FÖRSÄKRINGSBASERADE INVESTERINGSPRODUKTER</vt:lpstr>
      <vt:lpstr>Särskilda regler vid distribution av  försäkringsbaserade investeringsprodukter</vt:lpstr>
      <vt:lpstr>Särskilda regler vid distribution av försäkringsbaserade investeringsprodukter - ERSÄTTNING</vt:lpstr>
      <vt:lpstr>Särskilda regler vid distribution av försäkringsbaserade investeringsprodukter – MED RÅDGIVNING</vt:lpstr>
      <vt:lpstr>Särskilda regler vid distribution av försäkringsbaserade investeringsprodukter – UTAN RÅDGIVNING</vt:lpstr>
      <vt:lpstr>XVI. SÄRSKILDA REGLER FÖR PENSIONSFÖRSÄKRINGAR</vt:lpstr>
      <vt:lpstr>Särskilda regler för pensionsförsäkringar</vt:lpstr>
      <vt:lpstr>XVII. SAMMANFATTNING AV REGLERNA OM                 ERSÄTTNING FRÅN TREDJE PART</vt:lpstr>
      <vt:lpstr>När är ersättning från tredje part tillåten enligt LFD?</vt:lpstr>
      <vt:lpstr>XVIII. SJÄLVREGLERING</vt:lpstr>
      <vt:lpstr>God försäkringsdistributionssed = självreglering</vt:lpstr>
      <vt:lpstr>Försäkringsdistributionsmarknadens självreglering av  god försäkringsdistributionssed</vt:lpstr>
      <vt:lpstr>Grunden för  självreglering genom InsureSec</vt:lpstr>
      <vt:lpstr>Skillnaden mellan FI:s tillsyn och InsureSecs regelverk och tillsyn</vt:lpstr>
      <vt:lpstr>Fungerar självreglering av försäkringsdistribution?</vt:lpstr>
      <vt:lpstr>XIX. FÖRETAGSSTYRNING  </vt:lpstr>
      <vt:lpstr>RISK – STYRNING – ANSVAR</vt:lpstr>
      <vt:lpstr>Företagsstyrning i aktiebolag enligt ABL</vt:lpstr>
      <vt:lpstr>Företagsstyrning i försäkringsaktiebolag enligt FRL</vt:lpstr>
      <vt:lpstr>Företagsstyrning i försäkringsaktiebolag enligt LFD</vt:lpstr>
      <vt:lpstr>LFD:s särregler är omfattande!</vt:lpstr>
      <vt:lpstr>Finansinspektionens föreskrifter</vt:lpstr>
      <vt:lpstr>InsureSecs Regelverk</vt:lpstr>
      <vt:lpstr>Hur fullgöra ansvaret?</vt:lpstr>
      <vt:lpstr>XX. TILLSYN OCH SANKTIONER</vt:lpstr>
      <vt:lpstr>Vad har FI funnit i sin tillsyn av försäkringsförmedlarna? </vt:lpstr>
      <vt:lpstr>Vad har FI funnit i sin tillsyn av försäkringsföretagen? </vt:lpstr>
      <vt:lpstr>FI:s sanktioner mot bolagen för brott mot LFD </vt:lpstr>
      <vt:lpstr>  FI:s sanktioner mot styrelse och VD för brott mot Överträdelsekatalogen</vt:lpstr>
      <vt:lpstr>  FI:s sanktioner mot styrelse och VD för brott mot Överträdelsekatalogen</vt:lpstr>
      <vt:lpstr>   De vanligaste skälen för FI:s sanktioner</vt:lpstr>
      <vt:lpstr>   Exceed Capital – ett skolboksexempel</vt:lpstr>
      <vt:lpstr>InsureSecs sanktioner</vt:lpstr>
      <vt:lpstr>InsureSecs sanktioner</vt:lpstr>
      <vt:lpstr>Hur undvika sanktion?</vt:lpstr>
      <vt:lpstr>XXI. SAMMANFATTNING</vt:lpstr>
      <vt:lpstr>Regelverk som påverkar distributionen i Sverige</vt:lpstr>
      <vt:lpstr>IDD har samordnats med MiFIR/MiFID II = En mer samordnad reglering av  försäkring och värdepapper</vt:lpstr>
      <vt:lpstr>Företagsstyrning enligt LFD:s särregler</vt:lpstr>
      <vt:lpstr>Försäkringsdistributionsmarknadens självreglering av  god försäkringsdistributionssed</vt:lpstr>
      <vt:lpstr>Hur undvika sanktion?</vt:lpstr>
      <vt:lpstr>Lästips - litteratur</vt:lpstr>
      <vt:lpstr>Lästips – från tillsynsorganen</vt:lpstr>
      <vt:lpstr>LÄSTIPS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Emy Rydén</dc:creator>
  <cp:lastModifiedBy>Per Johan Eckerberg</cp:lastModifiedBy>
  <cp:revision>8716</cp:revision>
  <cp:lastPrinted>2024-02-12T09:25:09Z</cp:lastPrinted>
  <dcterms:created xsi:type="dcterms:W3CDTF">2022-02-21T13:21:36Z</dcterms:created>
  <dcterms:modified xsi:type="dcterms:W3CDTF">2025-07-29T09:56:21Z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20220915094209375</vt:lpwstr>
  </property>
</Properties>
</file>