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 id="2147483727" r:id="rId2"/>
  </p:sldMasterIdLst>
  <p:notesMasterIdLst>
    <p:notesMasterId r:id="rId22"/>
  </p:notesMasterIdLst>
  <p:handoutMasterIdLst>
    <p:handoutMasterId r:id="rId23"/>
  </p:handoutMasterIdLst>
  <p:sldIdLst>
    <p:sldId id="342" r:id="rId3"/>
    <p:sldId id="264" r:id="rId4"/>
    <p:sldId id="276" r:id="rId5"/>
    <p:sldId id="343" r:id="rId6"/>
    <p:sldId id="356" r:id="rId7"/>
    <p:sldId id="344" r:id="rId8"/>
    <p:sldId id="345" r:id="rId9"/>
    <p:sldId id="354" r:id="rId10"/>
    <p:sldId id="355" r:id="rId11"/>
    <p:sldId id="346" r:id="rId12"/>
    <p:sldId id="348" r:id="rId13"/>
    <p:sldId id="347" r:id="rId14"/>
    <p:sldId id="357" r:id="rId15"/>
    <p:sldId id="349" r:id="rId16"/>
    <p:sldId id="350" r:id="rId17"/>
    <p:sldId id="352" r:id="rId18"/>
    <p:sldId id="358" r:id="rId19"/>
    <p:sldId id="353" r:id="rId20"/>
    <p:sldId id="341" r:id="rId21"/>
  </p:sldIdLst>
  <p:sldSz cx="9144000" cy="6858000" type="screen4x3"/>
  <p:notesSz cx="6789738"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4">
          <p15:clr>
            <a:srgbClr val="A4A3A4"/>
          </p15:clr>
        </p15:guide>
        <p15:guide id="2" orient="horz" pos="709">
          <p15:clr>
            <a:srgbClr val="A4A3A4"/>
          </p15:clr>
        </p15:guide>
        <p15:guide id="3" orient="horz" pos="1026">
          <p15:clr>
            <a:srgbClr val="A4A3A4"/>
          </p15:clr>
        </p15:guide>
        <p15:guide id="4" orient="horz" pos="210">
          <p15:clr>
            <a:srgbClr val="A4A3A4"/>
          </p15:clr>
        </p15:guide>
        <p15:guide id="5" pos="5465">
          <p15:clr>
            <a:srgbClr val="A4A3A4"/>
          </p15:clr>
        </p15:guide>
        <p15:guide id="6" pos="295">
          <p15:clr>
            <a:srgbClr val="A4A3A4"/>
          </p15:clr>
        </p15:guide>
      </p15:sldGuideLst>
    </p:ext>
    <p:ext uri="{2D200454-40CA-4A62-9FC3-DE9A4176ACB9}">
      <p15:notesGuideLst xmlns:p15="http://schemas.microsoft.com/office/powerpoint/2012/main">
        <p15:guide id="1" orient="horz" pos="3128">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2948" autoAdjust="0"/>
  </p:normalViewPr>
  <p:slideViewPr>
    <p:cSldViewPr>
      <p:cViewPr varScale="1">
        <p:scale>
          <a:sx n="69" d="100"/>
          <a:sy n="69" d="100"/>
        </p:scale>
        <p:origin x="1584" y="48"/>
      </p:cViewPr>
      <p:guideLst>
        <p:guide orient="horz" pos="3884"/>
        <p:guide orient="horz" pos="709"/>
        <p:guide orient="horz" pos="1026"/>
        <p:guide orient="horz" pos="210"/>
        <p:guide pos="5465"/>
        <p:guide pos="29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3840" y="-84"/>
      </p:cViewPr>
      <p:guideLst>
        <p:guide orient="horz" pos="3128"/>
        <p:guide pos="21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2540" cy="496411"/>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45600" y="1"/>
            <a:ext cx="2942540" cy="496411"/>
          </a:xfrm>
          <a:prstGeom prst="rect">
            <a:avLst/>
          </a:prstGeom>
        </p:spPr>
        <p:txBody>
          <a:bodyPr vert="horz" lIns="91989" tIns="45994" rIns="91989" bIns="45994" rtlCol="0"/>
          <a:lstStyle>
            <a:lvl1pPr algn="r">
              <a:defRPr sz="1200"/>
            </a:lvl1pPr>
          </a:lstStyle>
          <a:p>
            <a:fld id="{2A8639EA-F810-4E72-A50F-59530802FDC3}" type="datetimeFigureOut">
              <a:rPr lang="en-GB" smtClean="0"/>
              <a:t>15/10/2019</a:t>
            </a:fld>
            <a:endParaRPr lang="en-GB"/>
          </a:p>
        </p:txBody>
      </p:sp>
      <p:sp>
        <p:nvSpPr>
          <p:cNvPr id="4" name="Footer Placeholder 3"/>
          <p:cNvSpPr>
            <a:spLocks noGrp="1"/>
          </p:cNvSpPr>
          <p:nvPr>
            <p:ph type="ftr" sz="quarter" idx="2"/>
          </p:nvPr>
        </p:nvSpPr>
        <p:spPr>
          <a:xfrm>
            <a:off x="0" y="9431806"/>
            <a:ext cx="2942540" cy="496410"/>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45600" y="9431806"/>
            <a:ext cx="2942540" cy="496410"/>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0" y="8750539"/>
            <a:ext cx="169277" cy="861774"/>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2540" cy="496411"/>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45600" y="1"/>
            <a:ext cx="2942540" cy="496411"/>
          </a:xfrm>
          <a:prstGeom prst="rect">
            <a:avLst/>
          </a:prstGeom>
        </p:spPr>
        <p:txBody>
          <a:bodyPr vert="horz" lIns="91989" tIns="45994" rIns="91989" bIns="45994" rtlCol="0"/>
          <a:lstStyle>
            <a:lvl1pPr algn="r">
              <a:defRPr sz="1200"/>
            </a:lvl1pPr>
          </a:lstStyle>
          <a:p>
            <a:fld id="{44589DDE-F0A6-4A30-8FE1-DB6E2ADF1A97}" type="datetimeFigureOut">
              <a:rPr lang="en-GB" smtClean="0"/>
              <a:t>15/10/2019</a:t>
            </a:fld>
            <a:endParaRPr lang="en-GB"/>
          </a:p>
        </p:txBody>
      </p:sp>
      <p:sp>
        <p:nvSpPr>
          <p:cNvPr id="4" name="Slide Image Placeholder 3"/>
          <p:cNvSpPr>
            <a:spLocks noGrp="1" noRot="1" noChangeAspect="1"/>
          </p:cNvSpPr>
          <p:nvPr>
            <p:ph type="sldImg" idx="2"/>
          </p:nvPr>
        </p:nvSpPr>
        <p:spPr>
          <a:xfrm>
            <a:off x="914400" y="746125"/>
            <a:ext cx="4960938" cy="3721100"/>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79297" y="4716703"/>
            <a:ext cx="5431151" cy="4467697"/>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806"/>
            <a:ext cx="2942540" cy="496410"/>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45600" y="9431806"/>
            <a:ext cx="2942540" cy="496410"/>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0" y="8750539"/>
            <a:ext cx="169277" cy="861774"/>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104D41-494D-488D-9D14-906A1AA3E4FB}" type="slidenum">
              <a:rPr lang="en-GB" smtClean="0"/>
              <a:t>1</a:t>
            </a:fld>
            <a:endParaRPr lang="en-GB"/>
          </a:p>
        </p:txBody>
      </p:sp>
    </p:spTree>
    <p:extLst>
      <p:ext uri="{BB962C8B-B14F-4D97-AF65-F5344CB8AC3E}">
        <p14:creationId xmlns:p14="http://schemas.microsoft.com/office/powerpoint/2010/main" val="3494024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10</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526498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11</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extLst>
      <p:ext uri="{BB962C8B-B14F-4D97-AF65-F5344CB8AC3E}">
        <p14:creationId xmlns:p14="http://schemas.microsoft.com/office/powerpoint/2010/main" val="762077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extLst>
      <p:ext uri="{BB962C8B-B14F-4D97-AF65-F5344CB8AC3E}">
        <p14:creationId xmlns:p14="http://schemas.microsoft.com/office/powerpoint/2010/main" val="2964814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13</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235309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14</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890167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15</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27644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16</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2307095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17</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219323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18</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43689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2</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extLst>
      <p:ext uri="{BB962C8B-B14F-4D97-AF65-F5344CB8AC3E}">
        <p14:creationId xmlns:p14="http://schemas.microsoft.com/office/powerpoint/2010/main" val="108754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3</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83762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4</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374106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5</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243186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6</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115693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7</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433347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8</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2443884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5C7AD1-FFCE-44D4-A6D3-1B7657EF8CB8}" type="slidenum">
              <a:rPr lang="en-US" altLang="sv-SE" smtClean="0"/>
              <a:pPr eaLnBrk="1" hangingPunct="1"/>
              <a:t>9</a:t>
            </a:fld>
            <a:endParaRPr lang="en-US" altLang="sv-SE"/>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p>
        </p:txBody>
      </p:sp>
    </p:spTree>
    <p:extLst>
      <p:ext uri="{BB962C8B-B14F-4D97-AF65-F5344CB8AC3E}">
        <p14:creationId xmlns:p14="http://schemas.microsoft.com/office/powerpoint/2010/main" val="612021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03050" y="2059200"/>
            <a:ext cx="4896000" cy="1726464"/>
          </a:xfrm>
        </p:spPr>
        <p:txBody>
          <a:bodyPr tIns="0" bIns="0" anchor="b" anchorCtr="0">
            <a:normAutofit/>
          </a:bodyPr>
          <a:lstStyle>
            <a:lvl1pPr algn="l">
              <a:defRPr sz="2000" b="1" cap="all" baseline="0">
                <a:solidFill>
                  <a:schemeClr val="accent1"/>
                </a:solidFill>
              </a:defRPr>
            </a:lvl1pPr>
          </a:lstStyle>
          <a:p>
            <a:r>
              <a:rPr lang="en-GB" noProof="0" dirty="0"/>
              <a:t>PRESENTATION NAME</a:t>
            </a:r>
          </a:p>
        </p:txBody>
      </p:sp>
      <p:sp>
        <p:nvSpPr>
          <p:cNvPr id="3" name="Subtitle 2"/>
          <p:cNvSpPr>
            <a:spLocks noGrp="1"/>
          </p:cNvSpPr>
          <p:nvPr>
            <p:ph type="subTitle" idx="1" hasCustomPrompt="1"/>
          </p:nvPr>
        </p:nvSpPr>
        <p:spPr>
          <a:xfrm>
            <a:off x="2703050" y="3820104"/>
            <a:ext cx="4896000" cy="345714"/>
          </a:xfrm>
        </p:spPr>
        <p:txBody>
          <a:bodyPr tIns="0">
            <a:normAutofit/>
          </a:bodyPr>
          <a:lstStyle>
            <a:lvl1pPr marL="0" indent="0" algn="l">
              <a:buNone/>
              <a:defRPr sz="1600" baseline="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Subtitle</a:t>
            </a:r>
          </a:p>
        </p:txBody>
      </p:sp>
      <p:sp>
        <p:nvSpPr>
          <p:cNvPr id="5" name="Picture Placeholder 4"/>
          <p:cNvSpPr>
            <a:spLocks noGrp="1"/>
          </p:cNvSpPr>
          <p:nvPr>
            <p:ph type="pic" sz="quarter" idx="10"/>
          </p:nvPr>
        </p:nvSpPr>
        <p:spPr>
          <a:xfrm>
            <a:off x="467544" y="1484784"/>
            <a:ext cx="1872208" cy="3722240"/>
          </a:xfrm>
          <a:ln w="12700">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a:t>Click icon to add picture</a:t>
            </a:r>
            <a:endParaRPr lang="en-GB" noProof="0"/>
          </a:p>
        </p:txBody>
      </p:sp>
      <p:pic>
        <p:nvPicPr>
          <p:cNvPr id="8" name="Picture 10" descr="VINGE_RGB_155_160_10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51792" y="308205"/>
            <a:ext cx="1368000" cy="277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p:cNvSpPr>
            <a:spLocks noGrp="1"/>
          </p:cNvSpPr>
          <p:nvPr>
            <p:ph type="body" sz="quarter" idx="12" hasCustomPrompt="1"/>
          </p:nvPr>
        </p:nvSpPr>
        <p:spPr>
          <a:xfrm>
            <a:off x="467544" y="6165850"/>
            <a:ext cx="8208144" cy="211469"/>
          </a:xfrm>
        </p:spPr>
        <p:txBody>
          <a:bodyPr wrap="square" lIns="0" tIns="46800" rIns="90000" bIns="46800" anchor="t" anchorCtr="0">
            <a:spAutoFit/>
          </a:bodyPr>
          <a:lstStyle>
            <a:lvl1pPr marL="0" indent="0" algn="just">
              <a:buFontTx/>
              <a:buNone/>
              <a:defRPr sz="800" i="1"/>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en-GB" dirty="0"/>
              <a:t>Disclaimer text in here</a:t>
            </a:r>
          </a:p>
        </p:txBody>
      </p:sp>
      <p:sp>
        <p:nvSpPr>
          <p:cNvPr id="7" name="Text Placeholder 6"/>
          <p:cNvSpPr>
            <a:spLocks noGrp="1"/>
          </p:cNvSpPr>
          <p:nvPr>
            <p:ph type="body" sz="quarter" idx="13" hasCustomPrompt="1"/>
          </p:nvPr>
        </p:nvSpPr>
        <p:spPr>
          <a:xfrm>
            <a:off x="2703050" y="4207325"/>
            <a:ext cx="4896000" cy="1008000"/>
          </a:xfrm>
        </p:spPr>
        <p:txBody>
          <a:bodyPr>
            <a:normAutofit/>
          </a:bodyPr>
          <a:lstStyle>
            <a:lvl1pPr marL="0" indent="0">
              <a:buNone/>
              <a:defRPr sz="1400" i="1">
                <a:latin typeface="+mj-lt"/>
              </a:defRPr>
            </a:lvl1pPr>
          </a:lstStyle>
          <a:p>
            <a:pPr lvl="0"/>
            <a:r>
              <a:rPr lang="en-GB" dirty="0"/>
              <a:t>Ex First Draft Month Year</a:t>
            </a:r>
          </a:p>
        </p:txBody>
      </p:sp>
    </p:spTree>
    <p:extLst>
      <p:ext uri="{BB962C8B-B14F-4D97-AF65-F5344CB8AC3E}">
        <p14:creationId xmlns:p14="http://schemas.microsoft.com/office/powerpoint/2010/main" val="190431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D6F6C07-F1DD-4137-A10C-355E17DA13E1}" type="datetime1">
              <a:rPr lang="sv-SE" noProof="0" smtClean="0"/>
              <a:t>2019-10-15</a:t>
            </a:fld>
            <a:endParaRPr lang="en-GB" noProof="0"/>
          </a:p>
        </p:txBody>
      </p:sp>
      <p:sp>
        <p:nvSpPr>
          <p:cNvPr id="6" name="Footer Placeholder 5"/>
          <p:cNvSpPr>
            <a:spLocks noGrp="1"/>
          </p:cNvSpPr>
          <p:nvPr>
            <p:ph type="ftr" sz="quarter" idx="11"/>
          </p:nvPr>
        </p:nvSpPr>
        <p:spPr/>
        <p:txBody>
          <a:bodyPr/>
          <a:lstStyle/>
          <a:p>
            <a:r>
              <a:rPr lang="en-GB" noProof="0"/>
              <a:t>Huvudrubrik</a:t>
            </a:r>
          </a:p>
        </p:txBody>
      </p:sp>
      <p:sp>
        <p:nvSpPr>
          <p:cNvPr id="7" name="Slide Number Placeholder 6"/>
          <p:cNvSpPr>
            <a:spLocks noGrp="1"/>
          </p:cNvSpPr>
          <p:nvPr>
            <p:ph type="sldNum" sz="quarter" idx="12"/>
          </p:nvPr>
        </p:nvSpPr>
        <p:spPr/>
        <p:txBody>
          <a:bodyPr/>
          <a:lstStyle/>
          <a:p>
            <a:fld id="{68468C2E-472A-43C3-926E-5A5CF00B7762}" type="slidenum">
              <a:rPr lang="en-GB" noProof="0" smtClean="0"/>
              <a:pPr/>
              <a:t>‹#›</a:t>
            </a:fld>
            <a:endParaRPr lang="en-GB" noProof="0"/>
          </a:p>
        </p:txBody>
      </p:sp>
    </p:spTree>
    <p:extLst>
      <p:ext uri="{BB962C8B-B14F-4D97-AF65-F5344CB8AC3E}">
        <p14:creationId xmlns:p14="http://schemas.microsoft.com/office/powerpoint/2010/main" val="3495015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without subtit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3"/>
          </p:nvPr>
        </p:nvSpPr>
        <p:spPr>
          <a:xfrm>
            <a:off x="468312" y="1484312"/>
            <a:ext cx="8207375"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a:p>
        </p:txBody>
      </p:sp>
      <p:sp>
        <p:nvSpPr>
          <p:cNvPr id="8" name="Footer Placeholder 7"/>
          <p:cNvSpPr>
            <a:spLocks noGrp="1"/>
          </p:cNvSpPr>
          <p:nvPr>
            <p:ph type="ftr" sz="quarter" idx="11"/>
          </p:nvPr>
        </p:nvSpPr>
        <p:spPr/>
        <p:txBody>
          <a:bodyPr/>
          <a:lstStyle/>
          <a:p>
            <a:r>
              <a:rPr lang="en-GB" noProof="0"/>
              <a:t>Huvudrubrik</a:t>
            </a:r>
          </a:p>
        </p:txBody>
      </p:sp>
      <p:sp>
        <p:nvSpPr>
          <p:cNvPr id="7" name="Date Placeholder 6"/>
          <p:cNvSpPr>
            <a:spLocks noGrp="1"/>
          </p:cNvSpPr>
          <p:nvPr>
            <p:ph type="dt" sz="half" idx="10"/>
          </p:nvPr>
        </p:nvSpPr>
        <p:spPr/>
        <p:txBody>
          <a:bodyPr/>
          <a:lstStyle/>
          <a:p>
            <a:fld id="{8A0E2FFF-A049-49B5-BDE4-F1D4F094305E}" type="datetime1">
              <a:rPr lang="sv-SE" noProof="0" smtClean="0"/>
              <a:t>2019-10-15</a:t>
            </a:fld>
            <a:endParaRPr lang="en-GB" noProof="0"/>
          </a:p>
        </p:txBody>
      </p:sp>
    </p:spTree>
    <p:extLst>
      <p:ext uri="{BB962C8B-B14F-4D97-AF65-F5344CB8AC3E}">
        <p14:creationId xmlns:p14="http://schemas.microsoft.com/office/powerpoint/2010/main" val="349249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End slide">
    <p:bg>
      <p:bgRef idx="1001">
        <a:schemeClr val="bg1"/>
      </p:bgRef>
    </p:bg>
    <p:spTree>
      <p:nvGrpSpPr>
        <p:cNvPr id="1" name=""/>
        <p:cNvGrpSpPr/>
        <p:nvPr/>
      </p:nvGrpSpPr>
      <p:grpSpPr>
        <a:xfrm>
          <a:off x="0" y="0"/>
          <a:ext cx="0" cy="0"/>
          <a:chOff x="0" y="0"/>
          <a:chExt cx="0" cy="0"/>
        </a:xfrm>
      </p:grpSpPr>
      <p:sp>
        <p:nvSpPr>
          <p:cNvPr id="6" name="Rectangle 5"/>
          <p:cNvSpPr/>
          <p:nvPr userDrawn="1"/>
        </p:nvSpPr>
        <p:spPr bwMode="gray">
          <a:xfrm>
            <a:off x="-15842" y="0"/>
            <a:ext cx="9159841" cy="6869876"/>
          </a:xfrm>
          <a:prstGeom prst="rect">
            <a:avLst/>
          </a:prstGeom>
          <a:blipFill>
            <a:blip r:embed="rId2"/>
            <a:srcRect/>
            <a:stretch>
              <a:fillRect l="-9972" r="-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pic>
        <p:nvPicPr>
          <p:cNvPr id="5" name="Picture 9" descr="VIT-_-VINGE2008_CMYK"/>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7588424" y="309600"/>
            <a:ext cx="1332000" cy="2807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userDrawn="1"/>
        </p:nvSpPr>
        <p:spPr>
          <a:xfrm>
            <a:off x="7391240" y="5341156"/>
            <a:ext cx="1284449" cy="1298817"/>
          </a:xfrm>
          <a:prstGeom prst="rect">
            <a:avLst/>
          </a:prstGeom>
          <a:noFill/>
        </p:spPr>
        <p:txBody>
          <a:bodyPr wrap="none" rIns="0" rtlCol="0">
            <a:spAutoFit/>
          </a:bodyPr>
          <a:lstStyle/>
          <a:p>
            <a:pPr algn="r">
              <a:lnSpc>
                <a:spcPct val="95000"/>
              </a:lnSpc>
              <a:spcBef>
                <a:spcPts val="1200"/>
              </a:spcBef>
            </a:pPr>
            <a:r>
              <a:rPr lang="en-GB" sz="1200" dirty="0">
                <a:solidFill>
                  <a:schemeClr val="bg1"/>
                </a:solidFill>
                <a:latin typeface="+mj-lt"/>
              </a:rPr>
              <a:t>STOCKHOLM</a:t>
            </a:r>
            <a:br>
              <a:rPr lang="en-GB" sz="1200" dirty="0">
                <a:solidFill>
                  <a:schemeClr val="bg1"/>
                </a:solidFill>
                <a:latin typeface="+mj-lt"/>
              </a:rPr>
            </a:br>
            <a:r>
              <a:rPr lang="en-GB" sz="1200" dirty="0">
                <a:solidFill>
                  <a:schemeClr val="bg1"/>
                </a:solidFill>
                <a:latin typeface="+mj-lt"/>
              </a:rPr>
              <a:t>GOTHENBURG</a:t>
            </a:r>
            <a:br>
              <a:rPr lang="en-GB" sz="1200" dirty="0">
                <a:solidFill>
                  <a:schemeClr val="bg1"/>
                </a:solidFill>
                <a:latin typeface="+mj-lt"/>
              </a:rPr>
            </a:br>
            <a:r>
              <a:rPr lang="en-GB" sz="1200" dirty="0">
                <a:solidFill>
                  <a:schemeClr val="bg1"/>
                </a:solidFill>
                <a:latin typeface="+mj-lt"/>
              </a:rPr>
              <a:t>MALMO</a:t>
            </a:r>
            <a:br>
              <a:rPr lang="en-GB" sz="1200" dirty="0">
                <a:solidFill>
                  <a:schemeClr val="bg1"/>
                </a:solidFill>
                <a:latin typeface="+mj-lt"/>
              </a:rPr>
            </a:br>
            <a:r>
              <a:rPr lang="en-GB" sz="1200" dirty="0">
                <a:solidFill>
                  <a:schemeClr val="bg1"/>
                </a:solidFill>
                <a:latin typeface="+mj-lt"/>
              </a:rPr>
              <a:t>HELSINGBORG</a:t>
            </a:r>
            <a:br>
              <a:rPr lang="en-GB" sz="1200" dirty="0">
                <a:solidFill>
                  <a:schemeClr val="bg1"/>
                </a:solidFill>
                <a:latin typeface="+mj-lt"/>
              </a:rPr>
            </a:br>
            <a:r>
              <a:rPr lang="en-GB" sz="1200" dirty="0">
                <a:solidFill>
                  <a:schemeClr val="bg1"/>
                </a:solidFill>
                <a:latin typeface="+mj-lt"/>
              </a:rPr>
              <a:t>BRUSSELS</a:t>
            </a:r>
          </a:p>
          <a:p>
            <a:pPr algn="r">
              <a:lnSpc>
                <a:spcPct val="95000"/>
              </a:lnSpc>
              <a:spcBef>
                <a:spcPts val="1200"/>
              </a:spcBef>
            </a:pPr>
            <a:r>
              <a:rPr lang="en-GB" sz="1200" dirty="0">
                <a:solidFill>
                  <a:schemeClr val="bg1"/>
                </a:solidFill>
                <a:latin typeface="+mj-lt"/>
              </a:rPr>
              <a:t>www.vinge.se</a:t>
            </a:r>
          </a:p>
        </p:txBody>
      </p:sp>
    </p:spTree>
    <p:extLst>
      <p:ext uri="{BB962C8B-B14F-4D97-AF65-F5344CB8AC3E}">
        <p14:creationId xmlns:p14="http://schemas.microsoft.com/office/powerpoint/2010/main" val="1480612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4" name="Picture 10" descr="Logg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63" y="769938"/>
            <a:ext cx="40386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386138" y="1946275"/>
            <a:ext cx="4579937" cy="1470025"/>
          </a:xfrm>
        </p:spPr>
        <p:txBody>
          <a:bodyPr anchor="b"/>
          <a:lstStyle>
            <a:lvl1pPr>
              <a:defRPr sz="3700"/>
            </a:lvl1pPr>
          </a:lstStyle>
          <a:p>
            <a:r>
              <a:rPr lang="sv-SE" dirty="0"/>
              <a:t>Klicka här för</a:t>
            </a:r>
          </a:p>
        </p:txBody>
      </p:sp>
      <p:sp>
        <p:nvSpPr>
          <p:cNvPr id="3075" name="Rectangle 3"/>
          <p:cNvSpPr>
            <a:spLocks noGrp="1" noChangeArrowheads="1"/>
          </p:cNvSpPr>
          <p:nvPr>
            <p:ph type="subTitle" idx="1"/>
          </p:nvPr>
        </p:nvSpPr>
        <p:spPr>
          <a:xfrm>
            <a:off x="3417888" y="3365500"/>
            <a:ext cx="4545012" cy="1752600"/>
          </a:xfrm>
          <a:ln algn="ctr"/>
        </p:spPr>
        <p:txBody>
          <a:bodyPr lIns="0" tIns="0" rIns="0" bIns="0"/>
          <a:lstStyle>
            <a:lvl1pPr marL="0" indent="0">
              <a:buFontTx/>
              <a:buNone/>
              <a:defRPr/>
            </a:lvl1pPr>
          </a:lstStyle>
          <a:p>
            <a:r>
              <a:rPr lang="sv-SE" dirty="0"/>
              <a:t>Klicka här för att ändra format på underrubrik i bakgrunden</a:t>
            </a:r>
          </a:p>
        </p:txBody>
      </p:sp>
    </p:spTree>
    <p:extLst>
      <p:ext uri="{BB962C8B-B14F-4D97-AF65-F5344CB8AC3E}">
        <p14:creationId xmlns:p14="http://schemas.microsoft.com/office/powerpoint/2010/main" val="256830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Rectangle 4"/>
          <p:cNvSpPr>
            <a:spLocks noGrp="1" noChangeArrowheads="1"/>
          </p:cNvSpPr>
          <p:nvPr>
            <p:ph type="dt" sz="half" idx="10"/>
          </p:nvPr>
        </p:nvSpPr>
        <p:spPr>
          <a:ln/>
        </p:spPr>
        <p:txBody>
          <a:bodyPr/>
          <a:lstStyle>
            <a:lvl1pPr>
              <a:defRPr/>
            </a:lvl1pPr>
          </a:lstStyle>
          <a:p>
            <a:pPr>
              <a:defRPr/>
            </a:pPr>
            <a:fld id="{B96CDB70-F94A-4543-B63C-E57D723559CA}" type="datetime1">
              <a:rPr lang="sv-SE" smtClean="0"/>
              <a:t>2019-10-15</a:t>
            </a:fld>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dirty="0"/>
              <a:t>Huvudrubrik</a:t>
            </a:r>
          </a:p>
        </p:txBody>
      </p:sp>
      <p:sp>
        <p:nvSpPr>
          <p:cNvPr id="6" name="Rectangle 6"/>
          <p:cNvSpPr>
            <a:spLocks noGrp="1" noChangeArrowheads="1"/>
          </p:cNvSpPr>
          <p:nvPr>
            <p:ph type="sldNum" sz="quarter" idx="12"/>
          </p:nvPr>
        </p:nvSpPr>
        <p:spPr>
          <a:ln/>
        </p:spPr>
        <p:txBody>
          <a:bodyPr/>
          <a:lstStyle>
            <a:lvl1pPr>
              <a:defRPr/>
            </a:lvl1pPr>
          </a:lstStyle>
          <a:p>
            <a:pPr>
              <a:defRPr/>
            </a:pPr>
            <a:fld id="{B65DDF53-F994-418E-9AA9-9FC70935F179}" type="slidenum">
              <a:rPr lang="sv-SE" smtClean="0"/>
              <a:pPr>
                <a:defRPr/>
              </a:pPr>
              <a:t>‹#›</a:t>
            </a:fld>
            <a:endParaRPr lang="sv-SE" dirty="0"/>
          </a:p>
        </p:txBody>
      </p:sp>
    </p:spTree>
    <p:extLst>
      <p:ext uri="{BB962C8B-B14F-4D97-AF65-F5344CB8AC3E}">
        <p14:creationId xmlns:p14="http://schemas.microsoft.com/office/powerpoint/2010/main" val="2985657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EE637BCD-F231-408B-848A-0B04E5FCFCE2}" type="datetime4">
              <a:rPr lang="en-GB" smtClean="0">
                <a:solidFill>
                  <a:prstClr val="black">
                    <a:tint val="75000"/>
                  </a:prstClr>
                </a:solidFill>
              </a:rPr>
              <a:pPr/>
              <a:t>15 October 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70066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848C6105-7431-4975-A13E-573F7FC75B5D}" type="datetime4">
              <a:rPr lang="en-GB" smtClean="0">
                <a:solidFill>
                  <a:prstClr val="black">
                    <a:tint val="75000"/>
                  </a:prstClr>
                </a:solidFill>
              </a:rPr>
              <a:pPr/>
              <a:t>15 October 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5116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3389E2CC-8D01-40A1-80A7-3271044DD6C3}" type="datetime4">
              <a:rPr lang="en-GB" smtClean="0">
                <a:solidFill>
                  <a:prstClr val="black">
                    <a:tint val="75000"/>
                  </a:prstClr>
                </a:solidFill>
              </a:rPr>
              <a:pPr/>
              <a:t>15 October 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8897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88345017-42A4-46F6-8668-6936B61E5715}" type="datetime4">
              <a:rPr lang="en-GB" smtClean="0">
                <a:solidFill>
                  <a:prstClr val="black">
                    <a:tint val="75000"/>
                  </a:prstClr>
                </a:solidFill>
              </a:rPr>
              <a:pPr/>
              <a:t>15 October 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4192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4F4D10BC-0584-4BDF-9CB4-208AD2A8603D}" type="datetime4">
              <a:rPr lang="en-GB" smtClean="0">
                <a:solidFill>
                  <a:prstClr val="black">
                    <a:tint val="75000"/>
                  </a:prstClr>
                </a:solidFill>
              </a:rPr>
              <a:pPr/>
              <a:t>15 October 2019</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0359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baseline="0"/>
            </a:lvl1pPr>
          </a:lstStyle>
          <a:p>
            <a:r>
              <a:rPr lang="en-GB" dirty="0"/>
              <a:t>Table of contents</a:t>
            </a:r>
          </a:p>
        </p:txBody>
      </p:sp>
      <p:sp>
        <p:nvSpPr>
          <p:cNvPr id="5" name="Content Placeholder 4"/>
          <p:cNvSpPr>
            <a:spLocks noGrp="1"/>
          </p:cNvSpPr>
          <p:nvPr>
            <p:ph sz="quarter" idx="13" hasCustomPrompt="1"/>
          </p:nvPr>
        </p:nvSpPr>
        <p:spPr>
          <a:xfrm>
            <a:off x="468312" y="1484312"/>
            <a:ext cx="8207375" cy="4680000"/>
          </a:xfrm>
        </p:spPr>
        <p:txBody>
          <a:bodyPr>
            <a:normAutofit/>
          </a:bodyPr>
          <a:lstStyle>
            <a:lvl1pPr marL="360000" indent="-360000">
              <a:buFont typeface="+mj-lt"/>
              <a:buAutoNum type="romanUcPeriod"/>
              <a:defRPr sz="1600"/>
            </a:lvl1pPr>
            <a:lvl2pPr marL="703512" indent="-342900">
              <a:buFont typeface="+mj-lt"/>
              <a:buAutoNum type="romanUcPeriod"/>
              <a:defRPr/>
            </a:lvl2pPr>
            <a:lvl3pPr marL="883512" indent="-342900">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en-GB" dirty="0"/>
              <a:t>Click to edit Chapter name</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a:p>
        </p:txBody>
      </p:sp>
      <p:sp>
        <p:nvSpPr>
          <p:cNvPr id="8" name="Footer Placeholder 7"/>
          <p:cNvSpPr>
            <a:spLocks noGrp="1"/>
          </p:cNvSpPr>
          <p:nvPr>
            <p:ph type="ftr" sz="quarter" idx="11"/>
          </p:nvPr>
        </p:nvSpPr>
        <p:spPr/>
        <p:txBody>
          <a:bodyPr/>
          <a:lstStyle/>
          <a:p>
            <a:r>
              <a:rPr lang="en-GB" noProof="0"/>
              <a:t>Huvudrubrik</a:t>
            </a:r>
          </a:p>
        </p:txBody>
      </p:sp>
      <p:sp>
        <p:nvSpPr>
          <p:cNvPr id="7" name="Date Placeholder 6"/>
          <p:cNvSpPr>
            <a:spLocks noGrp="1"/>
          </p:cNvSpPr>
          <p:nvPr>
            <p:ph type="dt" sz="half" idx="10"/>
          </p:nvPr>
        </p:nvSpPr>
        <p:spPr/>
        <p:txBody>
          <a:bodyPr/>
          <a:lstStyle/>
          <a:p>
            <a:fld id="{C5A2FB10-AED7-4D22-A8BF-D95AE820132B}" type="datetime1">
              <a:rPr lang="sv-SE" noProof="0" smtClean="0"/>
              <a:t>2019-10-15</a:t>
            </a:fld>
            <a:endParaRPr lang="en-GB" noProof="0"/>
          </a:p>
        </p:txBody>
      </p:sp>
    </p:spTree>
    <p:extLst>
      <p:ext uri="{BB962C8B-B14F-4D97-AF65-F5344CB8AC3E}">
        <p14:creationId xmlns:p14="http://schemas.microsoft.com/office/powerpoint/2010/main" val="4011490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DED12595-6872-4A1B-9CC6-7AC4A5BD3606}" type="datetime4">
              <a:rPr lang="en-GB" smtClean="0">
                <a:solidFill>
                  <a:prstClr val="black">
                    <a:tint val="75000"/>
                  </a:prstClr>
                </a:solidFill>
              </a:rPr>
              <a:pPr/>
              <a:t>15 October 2019</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3410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528112-AF54-4F5A-A2D3-1493F22594E2}" type="datetime4">
              <a:rPr lang="en-GB" smtClean="0">
                <a:solidFill>
                  <a:prstClr val="black">
                    <a:tint val="75000"/>
                  </a:prstClr>
                </a:solidFill>
              </a:rPr>
              <a:pPr/>
              <a:t>15 October 2019</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80284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086A6B26-3B9F-489E-96FA-6B3036F59CCF}" type="datetime4">
              <a:rPr lang="en-GB" smtClean="0">
                <a:solidFill>
                  <a:prstClr val="black">
                    <a:tint val="75000"/>
                  </a:prstClr>
                </a:solidFill>
              </a:rPr>
              <a:pPr/>
              <a:t>15 October 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2317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677F9BD-BC22-4A22-B0F8-1F9C91E672B1}" type="datetime4">
              <a:rPr lang="en-GB" smtClean="0">
                <a:solidFill>
                  <a:prstClr val="black">
                    <a:tint val="75000"/>
                  </a:prstClr>
                </a:solidFill>
              </a:rPr>
              <a:pPr/>
              <a:t>15 October 2019</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7350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92388E03-0192-4176-B0BC-3E396A7157AE}" type="datetime4">
              <a:rPr lang="en-GB" smtClean="0">
                <a:solidFill>
                  <a:prstClr val="black">
                    <a:tint val="75000"/>
                  </a:prstClr>
                </a:solidFill>
              </a:rPr>
              <a:pPr/>
              <a:t>15 October 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63825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55DB0D60-58B2-440E-A7E5-5E257647DC1C}" type="datetime4">
              <a:rPr lang="en-GB" smtClean="0">
                <a:solidFill>
                  <a:prstClr val="black">
                    <a:tint val="75000"/>
                  </a:prstClr>
                </a:solidFill>
              </a:rPr>
              <a:pPr/>
              <a:t>15 October 2019</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66846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icture lef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467544" y="1484784"/>
            <a:ext cx="1872208" cy="3722240"/>
          </a:xfrm>
          <a:ln w="12700">
            <a:noFill/>
          </a:ln>
          <a:effectLst>
            <a:outerShdw blurRad="50800" dist="38100" dir="2700000" algn="tl" rotWithShape="0">
              <a:prstClr val="black">
                <a:alpha val="40000"/>
              </a:prstClr>
            </a:outerShdw>
          </a:effectLst>
        </p:spPr>
        <p:txBody>
          <a:bodyPr>
            <a:noAutofit/>
          </a:bodyPr>
          <a:lstStyle>
            <a:lvl1pPr marL="0" indent="0" algn="l">
              <a:buFontTx/>
              <a:buNone/>
              <a:defRPr sz="1200"/>
            </a:lvl1pPr>
          </a:lstStyle>
          <a:p>
            <a:r>
              <a:rPr lang="en-US" noProof="0"/>
              <a:t>Click icon to add picture</a:t>
            </a:r>
            <a:endParaRPr lang="en-GB" noProof="0" dirty="0"/>
          </a:p>
        </p:txBody>
      </p:sp>
      <p:sp>
        <p:nvSpPr>
          <p:cNvPr id="5" name="Title 1"/>
          <p:cNvSpPr>
            <a:spLocks noGrp="1"/>
          </p:cNvSpPr>
          <p:nvPr>
            <p:ph type="ctrTitle" hasCustomPrompt="1"/>
          </p:nvPr>
        </p:nvSpPr>
        <p:spPr>
          <a:xfrm>
            <a:off x="2703050" y="2768400"/>
            <a:ext cx="4892864" cy="1726464"/>
          </a:xfrm>
        </p:spPr>
        <p:txBody>
          <a:bodyPr tIns="0" bIns="0" anchor="ctr" anchorCtr="0">
            <a:normAutofit/>
          </a:bodyPr>
          <a:lstStyle>
            <a:lvl1pPr algn="l">
              <a:defRPr sz="1800" b="1" cap="all" baseline="0">
                <a:solidFill>
                  <a:schemeClr val="accent1"/>
                </a:solidFill>
              </a:defRPr>
            </a:lvl1pPr>
          </a:lstStyle>
          <a:p>
            <a:r>
              <a:rPr lang="en-GB" noProof="0" dirty="0"/>
              <a:t>Chapter name and content</a:t>
            </a:r>
          </a:p>
        </p:txBody>
      </p:sp>
    </p:spTree>
    <p:extLst>
      <p:ext uri="{BB962C8B-B14F-4D97-AF65-F5344CB8AC3E}">
        <p14:creationId xmlns:p14="http://schemas.microsoft.com/office/powerpoint/2010/main" val="46015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picture background">
    <p:bg>
      <p:bgRef idx="1001">
        <a:schemeClr val="bg1"/>
      </p:bgRef>
    </p:bg>
    <p:spTree>
      <p:nvGrpSpPr>
        <p:cNvPr id="1" name=""/>
        <p:cNvGrpSpPr/>
        <p:nvPr/>
      </p:nvGrpSpPr>
      <p:grpSpPr>
        <a:xfrm>
          <a:off x="0" y="0"/>
          <a:ext cx="0" cy="0"/>
          <a:chOff x="0" y="0"/>
          <a:chExt cx="0" cy="0"/>
        </a:xfrm>
      </p:grpSpPr>
      <p:sp>
        <p:nvSpPr>
          <p:cNvPr id="2" name="Rectangle 1"/>
          <p:cNvSpPr/>
          <p:nvPr userDrawn="1"/>
        </p:nvSpPr>
        <p:spPr bwMode="gray">
          <a:xfrm>
            <a:off x="-15842" y="0"/>
            <a:ext cx="9159841" cy="6869876"/>
          </a:xfrm>
          <a:prstGeom prst="rect">
            <a:avLst/>
          </a:prstGeom>
          <a:blipFill>
            <a:blip r:embed="rId2"/>
            <a:srcRect/>
            <a:stretch>
              <a:fillRect l="-9972" r="-99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a:p>
        </p:txBody>
      </p:sp>
      <p:pic>
        <p:nvPicPr>
          <p:cNvPr id="8" name="Picture 15" descr="VINGE_RGB_155_160_100" hidden="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bwMode="hidden">
          <a:xfrm>
            <a:off x="-11875" y="5069876"/>
            <a:ext cx="9162000" cy="1800000"/>
          </a:xfrm>
          <a:prstGeom prst="rect">
            <a:avLst/>
          </a:prstGeom>
          <a:solidFill>
            <a:schemeClr val="bg1">
              <a:alpha val="60000"/>
            </a:schemeClr>
          </a:solidFill>
          <a:ln>
            <a:noFill/>
          </a:ln>
        </p:spPr>
        <p:txBody>
          <a:bodyPr vert="horz" lIns="0" tIns="0" rIns="0" bIns="0" rtlCol="0" anchor="ctr" anchorCtr="0">
            <a:noAutofit/>
          </a:bodyPr>
          <a:lstStyle/>
          <a:p>
            <a:pPr lvl="0" indent="503079">
              <a:spcBef>
                <a:spcPct val="0"/>
              </a:spcBef>
              <a:buNone/>
            </a:pPr>
            <a:endParaRPr lang="en-GB" sz="2200" b="1" cap="all" baseline="0" dirty="0">
              <a:solidFill>
                <a:schemeClr val="accent1"/>
              </a:solidFill>
              <a:latin typeface="+mj-lt"/>
              <a:ea typeface="+mj-ea"/>
              <a:cs typeface="+mj-cs"/>
            </a:endParaRPr>
          </a:p>
        </p:txBody>
      </p:sp>
      <p:sp>
        <p:nvSpPr>
          <p:cNvPr id="10" name="Title 7"/>
          <p:cNvSpPr>
            <a:spLocks noGrp="1"/>
          </p:cNvSpPr>
          <p:nvPr>
            <p:ph type="title" hasCustomPrompt="1"/>
          </p:nvPr>
        </p:nvSpPr>
        <p:spPr>
          <a:xfrm>
            <a:off x="-11875" y="5069876"/>
            <a:ext cx="9162000" cy="1800000"/>
          </a:xfrm>
          <a:noFill/>
          <a:ln>
            <a:noFill/>
          </a:ln>
        </p:spPr>
        <p:txBody>
          <a:bodyPr tIns="0" bIns="0" anchor="ctr" anchorCtr="0"/>
          <a:lstStyle>
            <a:lvl1pPr marL="447675" indent="0">
              <a:defRPr cap="all" baseline="0"/>
            </a:lvl1pPr>
          </a:lstStyle>
          <a:p>
            <a:pPr lvl="0"/>
            <a:r>
              <a:rPr lang="en-GB" dirty="0"/>
              <a:t>Click to edit chapter name</a:t>
            </a:r>
          </a:p>
        </p:txBody>
      </p:sp>
      <p:pic>
        <p:nvPicPr>
          <p:cNvPr id="11" name="Picture 15" descr="VINGE_RGB_155_160_10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88555" y="6470005"/>
            <a:ext cx="864000" cy="17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82498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10" name="Text Placeholder 4"/>
          <p:cNvSpPr>
            <a:spLocks noGrp="1"/>
          </p:cNvSpPr>
          <p:nvPr>
            <p:ph type="body" sz="quarter" idx="14" hasCustomPrompt="1"/>
          </p:nvPr>
        </p:nvSpPr>
        <p:spPr>
          <a:xfrm>
            <a:off x="464400" y="991560"/>
            <a:ext cx="8207375" cy="277200"/>
          </a:xfrm>
        </p:spPr>
        <p:txBody>
          <a:bodyPr rIns="90000"/>
          <a:lstStyle>
            <a:lvl1pPr marL="0" indent="0">
              <a:buFontTx/>
              <a:buNone/>
              <a:defRPr sz="1200" b="1">
                <a:latin typeface="+mj-lt"/>
              </a:defRPr>
            </a:lvl1pPr>
          </a:lstStyle>
          <a:p>
            <a:pPr lvl="0"/>
            <a:r>
              <a:rPr lang="en-GB"/>
              <a:t>Subtitle</a:t>
            </a:r>
            <a:endParaRPr lang="en-GB" dirty="0"/>
          </a:p>
        </p:txBody>
      </p:sp>
      <p:sp>
        <p:nvSpPr>
          <p:cNvPr id="5" name="Content Placeholder 4"/>
          <p:cNvSpPr>
            <a:spLocks noGrp="1"/>
          </p:cNvSpPr>
          <p:nvPr>
            <p:ph sz="quarter" idx="13"/>
          </p:nvPr>
        </p:nvSpPr>
        <p:spPr>
          <a:xfrm>
            <a:off x="468312" y="1484312"/>
            <a:ext cx="8207375" cy="4680000"/>
          </a:xfrm>
        </p:spPr>
        <p:txBody>
          <a:bodyPr/>
          <a:lstStyle>
            <a:lvl5pPr>
              <a:defRPr/>
            </a:lvl5pPr>
            <a:lvl6pPr>
              <a:defRPr baseline="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a:p>
        </p:txBody>
      </p:sp>
      <p:sp>
        <p:nvSpPr>
          <p:cNvPr id="8" name="Footer Placeholder 7"/>
          <p:cNvSpPr>
            <a:spLocks noGrp="1"/>
          </p:cNvSpPr>
          <p:nvPr>
            <p:ph type="ftr" sz="quarter" idx="11"/>
          </p:nvPr>
        </p:nvSpPr>
        <p:spPr/>
        <p:txBody>
          <a:bodyPr/>
          <a:lstStyle/>
          <a:p>
            <a:r>
              <a:rPr lang="en-GB" noProof="0"/>
              <a:t>Huvudrubrik</a:t>
            </a:r>
          </a:p>
        </p:txBody>
      </p:sp>
      <p:sp>
        <p:nvSpPr>
          <p:cNvPr id="7" name="Date Placeholder 6"/>
          <p:cNvSpPr>
            <a:spLocks noGrp="1"/>
          </p:cNvSpPr>
          <p:nvPr>
            <p:ph type="dt" sz="half" idx="10"/>
          </p:nvPr>
        </p:nvSpPr>
        <p:spPr/>
        <p:txBody>
          <a:bodyPr/>
          <a:lstStyle/>
          <a:p>
            <a:fld id="{FACBCCE6-70B4-42CD-A55B-143892F912BB}" type="datetime1">
              <a:rPr lang="sv-SE" noProof="0" smtClean="0"/>
              <a:t>2019-10-15</a:t>
            </a:fld>
            <a:endParaRPr lang="en-GB" noProof="0"/>
          </a:p>
        </p:txBody>
      </p:sp>
    </p:spTree>
    <p:extLst>
      <p:ext uri="{BB962C8B-B14F-4D97-AF65-F5344CB8AC3E}">
        <p14:creationId xmlns:p14="http://schemas.microsoft.com/office/powerpoint/2010/main" val="206959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vl1pPr>
          </a:lstStyle>
          <a:p>
            <a:r>
              <a:rPr lang="en-US"/>
              <a:t>Click to edit Master title style</a:t>
            </a:r>
            <a:endParaRPr lang="en-GB" dirty="0"/>
          </a:p>
        </p:txBody>
      </p:sp>
      <p:sp>
        <p:nvSpPr>
          <p:cNvPr id="5"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a:t>Subtitle</a:t>
            </a:r>
            <a:endParaRPr lang="en-GB" dirty="0"/>
          </a:p>
        </p:txBody>
      </p:sp>
      <p:sp>
        <p:nvSpPr>
          <p:cNvPr id="3" name="Text Placeholder 2"/>
          <p:cNvSpPr>
            <a:spLocks noGrp="1"/>
          </p:cNvSpPr>
          <p:nvPr>
            <p:ph type="body" sz="quarter" idx="16"/>
          </p:nvPr>
        </p:nvSpPr>
        <p:spPr>
          <a:xfrm>
            <a:off x="46831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r>
              <a:rPr lang="en-US"/>
              <a:t>Click to edit Master text styles</a:t>
            </a:r>
          </a:p>
        </p:txBody>
      </p:sp>
      <p:sp>
        <p:nvSpPr>
          <p:cNvPr id="10" name="Content Placeholder 4"/>
          <p:cNvSpPr>
            <a:spLocks noGrp="1"/>
          </p:cNvSpPr>
          <p:nvPr>
            <p:ph sz="quarter" idx="14"/>
          </p:nvPr>
        </p:nvSpPr>
        <p:spPr>
          <a:xfrm>
            <a:off x="468313"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2"/>
          <p:cNvSpPr>
            <a:spLocks noGrp="1"/>
          </p:cNvSpPr>
          <p:nvPr>
            <p:ph type="body" sz="quarter" idx="17"/>
          </p:nvPr>
        </p:nvSpPr>
        <p:spPr>
          <a:xfrm>
            <a:off x="4716463" y="1484313"/>
            <a:ext cx="3959225" cy="288000"/>
          </a:xfrm>
          <a:prstGeom prst="round2DiagRect">
            <a:avLst/>
          </a:prstGeom>
          <a:solidFill>
            <a:schemeClr val="accent1"/>
          </a:solidFill>
          <a:ln>
            <a:solidFill>
              <a:schemeClr val="accent1"/>
            </a:solidFill>
          </a:ln>
        </p:spPr>
        <p:txBody>
          <a:bodyPr lIns="72000" rIns="72000" anchor="ctr" anchorCtr="0">
            <a:normAutofit/>
          </a:bodyPr>
          <a:lstStyle>
            <a:lvl1pPr marL="0" indent="0" algn="ctr">
              <a:buFontTx/>
              <a:buNone/>
              <a:defRPr sz="1400">
                <a:solidFill>
                  <a:schemeClr val="bg1"/>
                </a:solidFill>
              </a:defRPr>
            </a:lvl1pPr>
          </a:lstStyle>
          <a:p>
            <a:pPr lvl="0"/>
            <a:r>
              <a:rPr lang="en-US"/>
              <a:t>Click to edit Master text styles</a:t>
            </a:r>
          </a:p>
        </p:txBody>
      </p:sp>
      <p:sp>
        <p:nvSpPr>
          <p:cNvPr id="11" name="Content Placeholder 4"/>
          <p:cNvSpPr>
            <a:spLocks noGrp="1"/>
          </p:cNvSpPr>
          <p:nvPr>
            <p:ph sz="quarter" idx="15"/>
          </p:nvPr>
        </p:nvSpPr>
        <p:spPr>
          <a:xfrm>
            <a:off x="4702808" y="1916832"/>
            <a:ext cx="3960000" cy="4248000"/>
          </a:xfrm>
        </p:spPr>
        <p:txBody>
          <a:bodyPr>
            <a:normAutofit/>
          </a:bodyPr>
          <a:lstStyle>
            <a:lvl1pPr>
              <a:defRPr sz="1400"/>
            </a:lvl1pPr>
            <a:lvl2pPr>
              <a:defRPr sz="12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2149EB5C-3F2C-4977-83AD-92B07429B67E}" type="datetime1">
              <a:rPr lang="sv-SE" noProof="0" smtClean="0"/>
              <a:t>2019-10-15</a:t>
            </a:fld>
            <a:endParaRPr lang="en-GB" noProof="0"/>
          </a:p>
        </p:txBody>
      </p:sp>
      <p:sp>
        <p:nvSpPr>
          <p:cNvPr id="8" name="Footer Placeholder 7"/>
          <p:cNvSpPr>
            <a:spLocks noGrp="1"/>
          </p:cNvSpPr>
          <p:nvPr>
            <p:ph type="ftr" sz="quarter" idx="11"/>
          </p:nvPr>
        </p:nvSpPr>
        <p:spPr/>
        <p:txBody>
          <a:bodyPr/>
          <a:lstStyle/>
          <a:p>
            <a:r>
              <a:rPr lang="en-GB" noProof="0"/>
              <a:t>Huvudrubrik</a:t>
            </a:r>
          </a:p>
        </p:txBody>
      </p:sp>
      <p:sp>
        <p:nvSpPr>
          <p:cNvPr id="9" name="Slide Number Placeholder 8"/>
          <p:cNvSpPr>
            <a:spLocks noGrp="1"/>
          </p:cNvSpPr>
          <p:nvPr>
            <p:ph type="sldNum" sz="quarter" idx="12"/>
          </p:nvPr>
        </p:nvSpPr>
        <p:spPr/>
        <p:txBody>
          <a:bodyPr/>
          <a:lstStyle/>
          <a:p>
            <a:fld id="{68468C2E-472A-43C3-926E-5A5CF00B7762}" type="slidenum">
              <a:rPr lang="en-GB" noProof="0" smtClean="0"/>
              <a:pPr/>
              <a:t>‹#›</a:t>
            </a:fld>
            <a:endParaRPr lang="en-GB" noProof="0"/>
          </a:p>
        </p:txBody>
      </p:sp>
    </p:spTree>
    <p:extLst>
      <p:ext uri="{BB962C8B-B14F-4D97-AF65-F5344CB8AC3E}">
        <p14:creationId xmlns:p14="http://schemas.microsoft.com/office/powerpoint/2010/main" val="324562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with picture lef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a:t>Subtitle</a:t>
            </a:r>
            <a:endParaRPr lang="en-GB" dirty="0"/>
          </a:p>
        </p:txBody>
      </p:sp>
      <p:sp>
        <p:nvSpPr>
          <p:cNvPr id="6" name="Text Placeholder 5"/>
          <p:cNvSpPr>
            <a:spLocks noGrp="1"/>
          </p:cNvSpPr>
          <p:nvPr>
            <p:ph type="body" sz="quarter" idx="17"/>
          </p:nvPr>
        </p:nvSpPr>
        <p:spPr>
          <a:xfrm>
            <a:off x="2555875" y="1484784"/>
            <a:ext cx="6119813"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3"/>
          </p:nvPr>
        </p:nvSpPr>
        <p:spPr>
          <a:xfrm>
            <a:off x="467744" y="1484783"/>
            <a:ext cx="1800000" cy="4680000"/>
          </a:xfrm>
          <a:ln>
            <a:noFill/>
          </a:ln>
          <a:effectLst>
            <a:outerShdw blurRad="50800" dist="38100" dir="2700000" algn="tl" rotWithShape="0">
              <a:prstClr val="black">
                <a:alpha val="40000"/>
              </a:prstClr>
            </a:outerShdw>
          </a:effectLst>
        </p:spPr>
        <p:txBody>
          <a:bodyPr>
            <a:noAutofit/>
          </a:bodyPr>
          <a:lstStyle>
            <a:lvl1pPr marL="0" indent="0">
              <a:buFontTx/>
              <a:buNone/>
              <a:defRPr sz="1200"/>
            </a:lvl1pPr>
          </a:lstStyle>
          <a:p>
            <a:r>
              <a:rPr lang="en-US" noProof="0"/>
              <a:t>Click icon to add picture</a:t>
            </a:r>
            <a:endParaRPr lang="en-GB" noProof="0" dirty="0"/>
          </a:p>
        </p:txBody>
      </p:sp>
      <p:sp>
        <p:nvSpPr>
          <p:cNvPr id="4" name="Date Placeholder 3"/>
          <p:cNvSpPr>
            <a:spLocks noGrp="1"/>
          </p:cNvSpPr>
          <p:nvPr>
            <p:ph type="dt" sz="half" idx="14"/>
          </p:nvPr>
        </p:nvSpPr>
        <p:spPr/>
        <p:txBody>
          <a:bodyPr/>
          <a:lstStyle/>
          <a:p>
            <a:fld id="{B54C44FF-B84E-46B4-A92D-25C75BFDFFBB}" type="datetime1">
              <a:rPr lang="sv-SE" noProof="0" smtClean="0"/>
              <a:t>2019-10-15</a:t>
            </a:fld>
            <a:endParaRPr lang="en-GB" noProof="0"/>
          </a:p>
        </p:txBody>
      </p:sp>
      <p:sp>
        <p:nvSpPr>
          <p:cNvPr id="9" name="Footer Placeholder 8"/>
          <p:cNvSpPr>
            <a:spLocks noGrp="1"/>
          </p:cNvSpPr>
          <p:nvPr>
            <p:ph type="ftr" sz="quarter" idx="15"/>
          </p:nvPr>
        </p:nvSpPr>
        <p:spPr/>
        <p:txBody>
          <a:bodyPr/>
          <a:lstStyle/>
          <a:p>
            <a:r>
              <a:rPr lang="en-GB" noProof="0"/>
              <a:t>Huvudrubrik</a:t>
            </a:r>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a:p>
        </p:txBody>
      </p:sp>
    </p:spTree>
    <p:extLst>
      <p:ext uri="{BB962C8B-B14F-4D97-AF65-F5344CB8AC3E}">
        <p14:creationId xmlns:p14="http://schemas.microsoft.com/office/powerpoint/2010/main" val="116470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11" name="Text Placeholder 4"/>
          <p:cNvSpPr>
            <a:spLocks noGrp="1"/>
          </p:cNvSpPr>
          <p:nvPr>
            <p:ph type="body" sz="quarter" idx="18" hasCustomPrompt="1"/>
          </p:nvPr>
        </p:nvSpPr>
        <p:spPr>
          <a:xfrm>
            <a:off x="464400" y="991560"/>
            <a:ext cx="8207375" cy="277200"/>
          </a:xfrm>
        </p:spPr>
        <p:txBody>
          <a:bodyPr rIns="90000"/>
          <a:lstStyle>
            <a:lvl1pPr marL="0" indent="0">
              <a:buFontTx/>
              <a:buNone/>
              <a:defRPr sz="1200" b="1">
                <a:latin typeface="+mj-lt"/>
              </a:defRPr>
            </a:lvl1pPr>
          </a:lstStyle>
          <a:p>
            <a:pPr lvl="0"/>
            <a:r>
              <a:rPr lang="en-GB"/>
              <a:t>Subtitle</a:t>
            </a:r>
            <a:endParaRPr lang="en-GB" dirty="0"/>
          </a:p>
        </p:txBody>
      </p:sp>
      <p:sp>
        <p:nvSpPr>
          <p:cNvPr id="6" name="Text Placeholder 5"/>
          <p:cNvSpPr>
            <a:spLocks noGrp="1"/>
          </p:cNvSpPr>
          <p:nvPr>
            <p:ph type="body" sz="quarter" idx="17"/>
          </p:nvPr>
        </p:nvSpPr>
        <p:spPr>
          <a:xfrm>
            <a:off x="464400" y="1484784"/>
            <a:ext cx="6119813"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3"/>
          </p:nvPr>
        </p:nvSpPr>
        <p:spPr>
          <a:xfrm>
            <a:off x="6871775" y="1484784"/>
            <a:ext cx="1800000" cy="4680000"/>
          </a:xfrm>
          <a:ln w="12700">
            <a:noFill/>
          </a:ln>
          <a:effectLst>
            <a:outerShdw blurRad="50800" dist="38100" dir="8100000" algn="tr" rotWithShape="0">
              <a:prstClr val="black">
                <a:alpha val="40000"/>
              </a:prstClr>
            </a:outerShdw>
          </a:effectLst>
        </p:spPr>
        <p:txBody>
          <a:bodyPr>
            <a:noAutofit/>
          </a:bodyPr>
          <a:lstStyle>
            <a:lvl1pPr marL="0" indent="0">
              <a:buFontTx/>
              <a:buNone/>
              <a:defRPr sz="1200"/>
            </a:lvl1pPr>
          </a:lstStyle>
          <a:p>
            <a:r>
              <a:rPr lang="en-US" noProof="0"/>
              <a:t>Click icon to add picture</a:t>
            </a:r>
            <a:endParaRPr lang="en-GB" noProof="0" dirty="0"/>
          </a:p>
        </p:txBody>
      </p:sp>
      <p:sp>
        <p:nvSpPr>
          <p:cNvPr id="4" name="Date Placeholder 3"/>
          <p:cNvSpPr>
            <a:spLocks noGrp="1"/>
          </p:cNvSpPr>
          <p:nvPr>
            <p:ph type="dt" sz="half" idx="14"/>
          </p:nvPr>
        </p:nvSpPr>
        <p:spPr/>
        <p:txBody>
          <a:bodyPr/>
          <a:lstStyle/>
          <a:p>
            <a:fld id="{8329F8B0-A74B-4FF4-A5B8-E7C79C0795E6}" type="datetime1">
              <a:rPr lang="sv-SE" noProof="0" smtClean="0"/>
              <a:t>2019-10-15</a:t>
            </a:fld>
            <a:endParaRPr lang="en-GB" noProof="0"/>
          </a:p>
        </p:txBody>
      </p:sp>
      <p:sp>
        <p:nvSpPr>
          <p:cNvPr id="9" name="Footer Placeholder 8"/>
          <p:cNvSpPr>
            <a:spLocks noGrp="1"/>
          </p:cNvSpPr>
          <p:nvPr>
            <p:ph type="ftr" sz="quarter" idx="15"/>
          </p:nvPr>
        </p:nvSpPr>
        <p:spPr/>
        <p:txBody>
          <a:bodyPr/>
          <a:lstStyle/>
          <a:p>
            <a:r>
              <a:rPr lang="en-GB" noProof="0"/>
              <a:t>Huvudrubrik</a:t>
            </a:r>
          </a:p>
        </p:txBody>
      </p:sp>
      <p:sp>
        <p:nvSpPr>
          <p:cNvPr id="10" name="Slide Number Placeholder 9"/>
          <p:cNvSpPr>
            <a:spLocks noGrp="1"/>
          </p:cNvSpPr>
          <p:nvPr>
            <p:ph type="sldNum" sz="quarter" idx="16"/>
          </p:nvPr>
        </p:nvSpPr>
        <p:spPr/>
        <p:txBody>
          <a:bodyPr/>
          <a:lstStyle/>
          <a:p>
            <a:fld id="{68468C2E-472A-43C3-926E-5A5CF00B7762}" type="slidenum">
              <a:rPr lang="en-GB" noProof="0" smtClean="0"/>
              <a:pPr/>
              <a:t>‹#›</a:t>
            </a:fld>
            <a:endParaRPr lang="en-GB" noProof="0"/>
          </a:p>
        </p:txBody>
      </p:sp>
    </p:spTree>
    <p:extLst>
      <p:ext uri="{BB962C8B-B14F-4D97-AF65-F5344CB8AC3E}">
        <p14:creationId xmlns:p14="http://schemas.microsoft.com/office/powerpoint/2010/main" val="337997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9" name="Text Placeholder 4"/>
          <p:cNvSpPr>
            <a:spLocks noGrp="1"/>
          </p:cNvSpPr>
          <p:nvPr>
            <p:ph type="body" sz="quarter" idx="13" hasCustomPrompt="1"/>
          </p:nvPr>
        </p:nvSpPr>
        <p:spPr>
          <a:xfrm>
            <a:off x="464400" y="991560"/>
            <a:ext cx="8207375" cy="277200"/>
          </a:xfrm>
        </p:spPr>
        <p:txBody>
          <a:bodyPr rIns="90000"/>
          <a:lstStyle>
            <a:lvl1pPr marL="0" indent="0">
              <a:buFontTx/>
              <a:buNone/>
              <a:defRPr sz="1200" b="1">
                <a:latin typeface="+mj-lt"/>
              </a:defRPr>
            </a:lvl1pPr>
          </a:lstStyle>
          <a:p>
            <a:pPr lvl="0"/>
            <a:r>
              <a:rPr lang="en-GB"/>
              <a:t>Subtitle</a:t>
            </a:r>
            <a:endParaRPr lang="en-GB" dirty="0"/>
          </a:p>
        </p:txBody>
      </p:sp>
      <p:sp>
        <p:nvSpPr>
          <p:cNvPr id="6" name="Date Placeholder 5"/>
          <p:cNvSpPr>
            <a:spLocks noGrp="1"/>
          </p:cNvSpPr>
          <p:nvPr>
            <p:ph type="dt" sz="half" idx="10"/>
          </p:nvPr>
        </p:nvSpPr>
        <p:spPr/>
        <p:txBody>
          <a:bodyPr/>
          <a:lstStyle/>
          <a:p>
            <a:fld id="{67083CF0-5A06-4727-BA25-91D9AA7EBA95}" type="datetime1">
              <a:rPr lang="sv-SE" noProof="0" smtClean="0"/>
              <a:t>2019-10-15</a:t>
            </a:fld>
            <a:endParaRPr lang="en-GB" noProof="0"/>
          </a:p>
        </p:txBody>
      </p:sp>
      <p:sp>
        <p:nvSpPr>
          <p:cNvPr id="7" name="Footer Placeholder 6"/>
          <p:cNvSpPr>
            <a:spLocks noGrp="1"/>
          </p:cNvSpPr>
          <p:nvPr>
            <p:ph type="ftr" sz="quarter" idx="11"/>
          </p:nvPr>
        </p:nvSpPr>
        <p:spPr/>
        <p:txBody>
          <a:bodyPr/>
          <a:lstStyle/>
          <a:p>
            <a:r>
              <a:rPr lang="en-GB" noProof="0"/>
              <a:t>Huvudrubrik</a:t>
            </a:r>
          </a:p>
        </p:txBody>
      </p:sp>
      <p:sp>
        <p:nvSpPr>
          <p:cNvPr id="8" name="Slide Number Placeholder 7"/>
          <p:cNvSpPr>
            <a:spLocks noGrp="1"/>
          </p:cNvSpPr>
          <p:nvPr>
            <p:ph type="sldNum" sz="quarter" idx="12"/>
          </p:nvPr>
        </p:nvSpPr>
        <p:spPr/>
        <p:txBody>
          <a:bodyPr/>
          <a:lstStyle/>
          <a:p>
            <a:fld id="{68468C2E-472A-43C3-926E-5A5CF00B7762}" type="slidenum">
              <a:rPr lang="en-GB" noProof="0" smtClean="0"/>
              <a:pPr/>
              <a:t>‹#›</a:t>
            </a:fld>
            <a:endParaRPr lang="en-GB" noProof="0"/>
          </a:p>
        </p:txBody>
      </p:sp>
    </p:spTree>
    <p:extLst>
      <p:ext uri="{BB962C8B-B14F-4D97-AF65-F5344CB8AC3E}">
        <p14:creationId xmlns:p14="http://schemas.microsoft.com/office/powerpoint/2010/main" val="225381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4800"/>
            <a:ext cx="8208000" cy="651600"/>
          </a:xfrm>
          <a:prstGeom prst="rect">
            <a:avLst/>
          </a:prstGeom>
        </p:spPr>
        <p:txBody>
          <a:bodyPr vert="horz" lIns="0" tIns="45720" rIns="0" bIns="45720" rtlCol="0" anchor="b"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57200" y="1483200"/>
            <a:ext cx="8208000" cy="46800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Line 7"/>
          <p:cNvSpPr>
            <a:spLocks noChangeShapeType="1"/>
          </p:cNvSpPr>
          <p:nvPr/>
        </p:nvSpPr>
        <p:spPr bwMode="auto">
          <a:xfrm>
            <a:off x="468000" y="6559200"/>
            <a:ext cx="7275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noProof="0"/>
          </a:p>
        </p:txBody>
      </p:sp>
      <p:sp>
        <p:nvSpPr>
          <p:cNvPr id="4" name="Date Placeholder 3"/>
          <p:cNvSpPr>
            <a:spLocks noGrp="1"/>
          </p:cNvSpPr>
          <p:nvPr>
            <p:ph type="dt" sz="half" idx="2"/>
          </p:nvPr>
        </p:nvSpPr>
        <p:spPr>
          <a:xfrm>
            <a:off x="457200" y="6622753"/>
            <a:ext cx="1044000" cy="162000"/>
          </a:xfrm>
          <a:prstGeom prst="rect">
            <a:avLst/>
          </a:prstGeom>
        </p:spPr>
        <p:txBody>
          <a:bodyPr vert="horz" lIns="0" tIns="0" rIns="91440" bIns="0" rtlCol="0" anchor="ctr"/>
          <a:lstStyle>
            <a:lvl1pPr algn="l">
              <a:defRPr sz="800">
                <a:solidFill>
                  <a:schemeClr val="tx1"/>
                </a:solidFill>
              </a:defRPr>
            </a:lvl1pPr>
          </a:lstStyle>
          <a:p>
            <a:fld id="{26AE5CEF-1A46-46AB-81D4-0CDF234CE8C5}" type="datetime1">
              <a:rPr lang="sv-SE" smtClean="0"/>
              <a:t>2019-10-15</a:t>
            </a:fld>
            <a:endParaRPr lang="en-GB" dirty="0"/>
          </a:p>
        </p:txBody>
      </p:sp>
      <p:sp>
        <p:nvSpPr>
          <p:cNvPr id="5" name="Footer Placeholder 4"/>
          <p:cNvSpPr>
            <a:spLocks noGrp="1"/>
          </p:cNvSpPr>
          <p:nvPr>
            <p:ph type="ftr" sz="quarter" idx="3"/>
          </p:nvPr>
        </p:nvSpPr>
        <p:spPr>
          <a:xfrm>
            <a:off x="1547664" y="6622753"/>
            <a:ext cx="1656000" cy="162000"/>
          </a:xfrm>
          <a:prstGeom prst="rect">
            <a:avLst/>
          </a:prstGeom>
        </p:spPr>
        <p:txBody>
          <a:bodyPr vert="horz" lIns="91440" tIns="0" rIns="91440" bIns="0" rtlCol="0" anchor="ctr"/>
          <a:lstStyle>
            <a:lvl1pPr algn="l">
              <a:defRPr sz="800">
                <a:solidFill>
                  <a:schemeClr val="tx1"/>
                </a:solidFill>
              </a:defRPr>
            </a:lvl1pPr>
          </a:lstStyle>
          <a:p>
            <a:r>
              <a:rPr lang="en-GB"/>
              <a:t>Huvudrubrik</a:t>
            </a:r>
            <a:endParaRPr lang="en-GB" dirty="0"/>
          </a:p>
        </p:txBody>
      </p:sp>
      <p:sp>
        <p:nvSpPr>
          <p:cNvPr id="10" name="Slide Number Placeholder 9"/>
          <p:cNvSpPr>
            <a:spLocks noGrp="1"/>
          </p:cNvSpPr>
          <p:nvPr>
            <p:ph type="sldNum" sz="quarter" idx="4"/>
          </p:nvPr>
        </p:nvSpPr>
        <p:spPr>
          <a:xfrm>
            <a:off x="4255200" y="6622753"/>
            <a:ext cx="612000" cy="162000"/>
          </a:xfrm>
          <a:prstGeom prst="rect">
            <a:avLst/>
          </a:prstGeom>
        </p:spPr>
        <p:txBody>
          <a:bodyPr vert="horz" lIns="0" tIns="0" rIns="0" bIns="0" rtlCol="0" anchor="ctr"/>
          <a:lstStyle>
            <a:lvl1pPr algn="ctr">
              <a:defRPr sz="800">
                <a:solidFill>
                  <a:schemeClr val="tx1"/>
                </a:solidFill>
              </a:defRPr>
            </a:lvl1pPr>
          </a:lstStyle>
          <a:p>
            <a:fld id="{68468C2E-472A-43C3-926E-5A5CF00B7762}" type="slidenum">
              <a:rPr lang="en-GB" smtClean="0"/>
              <a:pPr/>
              <a:t>‹#›</a:t>
            </a:fld>
            <a:endParaRPr lang="en-GB"/>
          </a:p>
        </p:txBody>
      </p:sp>
      <p:pic>
        <p:nvPicPr>
          <p:cNvPr id="13" name="Picture 15" descr="VINGE_RGB_155_160_10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88555" y="6470003"/>
            <a:ext cx="864000" cy="17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690" r:id="rId3"/>
    <p:sldLayoutId id="2147483709" r:id="rId4"/>
    <p:sldLayoutId id="2147483692" r:id="rId5"/>
    <p:sldLayoutId id="2147483698" r:id="rId6"/>
    <p:sldLayoutId id="2147483691" r:id="rId7"/>
    <p:sldLayoutId id="2147483701" r:id="rId8"/>
    <p:sldLayoutId id="2147483693" r:id="rId9"/>
    <p:sldLayoutId id="2147483694" r:id="rId10"/>
    <p:sldLayoutId id="2147483703" r:id="rId11"/>
    <p:sldLayoutId id="2147483695" r:id="rId12"/>
    <p:sldLayoutId id="2147483711" r:id="rId13"/>
    <p:sldLayoutId id="2147483712" r:id="rId14"/>
  </p:sldLayoutIdLst>
  <p:hf sldNum="0"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270000" indent="-270000" algn="l" defTabSz="914400" rtl="0" eaLnBrk="1" latinLnBrk="0" hangingPunct="1">
        <a:lnSpc>
          <a:spcPct val="95000"/>
        </a:lnSpc>
        <a:spcBef>
          <a:spcPts val="1200"/>
        </a:spcBef>
        <a:spcAft>
          <a:spcPts val="600"/>
        </a:spcAft>
        <a:buClr>
          <a:schemeClr val="accent1"/>
        </a:buClr>
        <a:buFont typeface="Arial" pitchFamily="34" charset="0"/>
        <a:buChar char="•"/>
        <a:defRPr sz="1600" kern="1200">
          <a:solidFill>
            <a:schemeClr val="tx1"/>
          </a:solidFill>
          <a:latin typeface="+mn-lt"/>
          <a:ea typeface="+mn-ea"/>
          <a:cs typeface="+mn-cs"/>
        </a:defRPr>
      </a:lvl1pPr>
      <a:lvl2pPr marL="539750" indent="-270000" algn="l" defTabSz="914400" rtl="0" eaLnBrk="1" latinLnBrk="0" hangingPunct="1">
        <a:lnSpc>
          <a:spcPct val="90000"/>
        </a:lnSpc>
        <a:spcBef>
          <a:spcPts val="300"/>
        </a:spcBef>
        <a:spcAft>
          <a:spcPts val="300"/>
        </a:spcAft>
        <a:buClr>
          <a:schemeClr val="accent1"/>
        </a:buClr>
        <a:buFont typeface="Arial" pitchFamily="34" charset="0"/>
        <a:buChar char="–"/>
        <a:defRPr sz="1400" kern="1200">
          <a:solidFill>
            <a:schemeClr val="tx1"/>
          </a:solidFill>
          <a:latin typeface="+mn-lt"/>
          <a:ea typeface="+mn-ea"/>
          <a:cs typeface="+mn-cs"/>
        </a:defRPr>
      </a:lvl2pPr>
      <a:lvl3pPr marL="809625" indent="-269875" algn="l" defTabSz="914400" rtl="0" eaLnBrk="1" latinLnBrk="0" hangingPunct="1">
        <a:lnSpc>
          <a:spcPct val="90000"/>
        </a:lnSpc>
        <a:spcBef>
          <a:spcPts val="300"/>
        </a:spcBef>
        <a:spcAft>
          <a:spcPts val="300"/>
        </a:spcAft>
        <a:buClr>
          <a:schemeClr val="accent1"/>
        </a:buClr>
        <a:buFont typeface="Wingdings" pitchFamily="2" charset="2"/>
        <a:buChar char="ü"/>
        <a:defRPr sz="1200" kern="1200">
          <a:solidFill>
            <a:schemeClr val="tx1"/>
          </a:solidFill>
          <a:latin typeface="+mn-lt"/>
          <a:ea typeface="+mn-ea"/>
          <a:cs typeface="+mn-cs"/>
        </a:defRPr>
      </a:lvl3pPr>
      <a:lvl4pPr marL="1080000" indent="-271463" algn="l" defTabSz="962025" rtl="0" eaLnBrk="1" latinLnBrk="0" hangingPunct="1">
        <a:lnSpc>
          <a:spcPct val="90000"/>
        </a:lnSpc>
        <a:spcBef>
          <a:spcPts val="300"/>
        </a:spcBef>
        <a:spcAft>
          <a:spcPts val="300"/>
        </a:spcAft>
        <a:buClr>
          <a:schemeClr val="accent1"/>
        </a:buClr>
        <a:buFont typeface="Wingdings" pitchFamily="2" charset="2"/>
        <a:buChar char="§"/>
        <a:defRPr sz="12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Clr>
          <a:schemeClr val="accent1"/>
        </a:buClr>
        <a:buFont typeface="Arial" pitchFamily="34" charset="0"/>
        <a:buChar char="»"/>
        <a:defRPr sz="1200" kern="1200">
          <a:solidFill>
            <a:schemeClr val="tx1"/>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BCD1D-2AD6-4E58-AB51-96F12A80A5CC}" type="datetime4">
              <a:rPr lang="en-GB" smtClean="0">
                <a:solidFill>
                  <a:prstClr val="black">
                    <a:tint val="75000"/>
                  </a:prstClr>
                </a:solidFill>
              </a:rPr>
              <a:pPr/>
              <a:t>15 October 2019</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11AFC-221A-412E-B12A-4162FD3DEBF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5525463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jpg"/><Relationship Id="rId11" Type="http://schemas.microsoft.com/office/2007/relationships/hdphoto" Target="../media/hdphoto1.wdp"/><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11875" y="4437112"/>
            <a:ext cx="9162000" cy="2088232"/>
          </a:xfrm>
          <a:prstGeom prst="rect">
            <a:avLst/>
          </a:prstGeom>
          <a:solidFill>
            <a:schemeClr val="bg1">
              <a:alpha val="60000"/>
            </a:schemeClr>
          </a:solidFill>
        </p:spPr>
        <p:txBody>
          <a:bodyPr vert="horz" lIns="91440" tIns="45720" rIns="91440" bIns="45720" rtlCol="0" anchor="t">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1950" indent="-361950" algn="l">
              <a:lnSpc>
                <a:spcPct val="120000"/>
              </a:lnSpc>
            </a:pPr>
            <a:r>
              <a:rPr lang="en-GB" sz="2000" dirty="0">
                <a:solidFill>
                  <a:prstClr val="black"/>
                </a:solidFill>
              </a:rPr>
              <a:t/>
            </a:r>
            <a:br>
              <a:rPr lang="en-GB" sz="2000" dirty="0">
                <a:solidFill>
                  <a:prstClr val="black"/>
                </a:solidFill>
              </a:rPr>
            </a:br>
            <a:r>
              <a:rPr lang="en-GB" sz="2500" b="1"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PROPORTIONALITETSPRINCIPEN &amp; FÖRSÄKRINGSFÖRETAGEN</a:t>
            </a:r>
          </a:p>
          <a:p>
            <a:pPr marL="361950" algn="l"/>
            <a:endParaRPr lang="en-GB" sz="2000" b="1"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361950" algn="l"/>
            <a:endParaRPr lang="en-GB" sz="2000" dirty="0"/>
          </a:p>
          <a:p>
            <a:pPr marL="361950" algn="l"/>
            <a:r>
              <a:rPr lang="en-GB" sz="2000" b="1"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a:t>
            </a:r>
          </a:p>
        </p:txBody>
      </p:sp>
      <p:pic>
        <p:nvPicPr>
          <p:cNvPr id="5" name="Picture 15" descr="VINGE_RGB_155_160_1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8555" y="6115496"/>
            <a:ext cx="864000" cy="17522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9"/>
          <p:cNvSpPr txBox="1">
            <a:spLocks/>
          </p:cNvSpPr>
          <p:nvPr/>
        </p:nvSpPr>
        <p:spPr>
          <a:xfrm>
            <a:off x="395536" y="6377019"/>
            <a:ext cx="7128792" cy="1012421"/>
          </a:xfrm>
          <a:prstGeom prst="rect">
            <a:avLst/>
          </a:prstGeom>
        </p:spPr>
        <p:txBody>
          <a:bodyPr>
            <a:normAutofit/>
          </a:bodyPr>
          <a:lstStyle>
            <a:lvl1pPr marL="270000" indent="-270000" algn="l" defTabSz="914400" rtl="0" eaLnBrk="1" latinLnBrk="0" hangingPunct="1">
              <a:lnSpc>
                <a:spcPct val="95000"/>
              </a:lnSpc>
              <a:spcBef>
                <a:spcPts val="1200"/>
              </a:spcBef>
              <a:spcAft>
                <a:spcPts val="600"/>
              </a:spcAft>
              <a:buClr>
                <a:schemeClr val="accent1"/>
              </a:buClr>
              <a:buFont typeface="Arial" pitchFamily="34" charset="0"/>
              <a:buChar char="•"/>
              <a:defRPr sz="1600" kern="1200">
                <a:solidFill>
                  <a:schemeClr val="tx1"/>
                </a:solidFill>
                <a:latin typeface="+mn-lt"/>
                <a:ea typeface="+mn-ea"/>
                <a:cs typeface="+mn-cs"/>
              </a:defRPr>
            </a:lvl1pPr>
            <a:lvl2pPr marL="539750" indent="-270000" algn="l" defTabSz="914400" rtl="0" eaLnBrk="1" latinLnBrk="0" hangingPunct="1">
              <a:lnSpc>
                <a:spcPct val="90000"/>
              </a:lnSpc>
              <a:spcBef>
                <a:spcPts val="300"/>
              </a:spcBef>
              <a:spcAft>
                <a:spcPts val="300"/>
              </a:spcAft>
              <a:buClr>
                <a:schemeClr val="accent1"/>
              </a:buClr>
              <a:buFont typeface="Arial" pitchFamily="34" charset="0"/>
              <a:buChar char="–"/>
              <a:defRPr sz="1400" kern="1200">
                <a:solidFill>
                  <a:schemeClr val="tx1"/>
                </a:solidFill>
                <a:latin typeface="+mn-lt"/>
                <a:ea typeface="+mn-ea"/>
                <a:cs typeface="+mn-cs"/>
              </a:defRPr>
            </a:lvl2pPr>
            <a:lvl3pPr marL="809625" indent="-269875" algn="l" defTabSz="914400" rtl="0" eaLnBrk="1" latinLnBrk="0" hangingPunct="1">
              <a:lnSpc>
                <a:spcPct val="90000"/>
              </a:lnSpc>
              <a:spcBef>
                <a:spcPts val="300"/>
              </a:spcBef>
              <a:spcAft>
                <a:spcPts val="300"/>
              </a:spcAft>
              <a:buClr>
                <a:schemeClr val="accent1"/>
              </a:buClr>
              <a:buFont typeface="Wingdings" pitchFamily="2" charset="2"/>
              <a:buChar char="ü"/>
              <a:defRPr sz="1200" kern="1200">
                <a:solidFill>
                  <a:schemeClr val="tx1"/>
                </a:solidFill>
                <a:latin typeface="+mn-lt"/>
                <a:ea typeface="+mn-ea"/>
                <a:cs typeface="+mn-cs"/>
              </a:defRPr>
            </a:lvl3pPr>
            <a:lvl4pPr marL="1080000" indent="-271463" algn="l" defTabSz="962025" rtl="0" eaLnBrk="1" latinLnBrk="0" hangingPunct="1">
              <a:lnSpc>
                <a:spcPct val="90000"/>
              </a:lnSpc>
              <a:spcBef>
                <a:spcPts val="300"/>
              </a:spcBef>
              <a:spcAft>
                <a:spcPts val="300"/>
              </a:spcAft>
              <a:buClr>
                <a:schemeClr val="accent1"/>
              </a:buClr>
              <a:buFont typeface="Wingdings" pitchFamily="2" charset="2"/>
              <a:buChar char="§"/>
              <a:defRPr sz="1200" kern="1200">
                <a:solidFill>
                  <a:schemeClr val="tx1"/>
                </a:solidFill>
                <a:latin typeface="+mn-lt"/>
                <a:ea typeface="+mn-ea"/>
                <a:cs typeface="+mn-cs"/>
              </a:defRPr>
            </a:lvl4pPr>
            <a:lvl5pPr marL="1350000" indent="-270000" algn="l" defTabSz="914400" rtl="0" eaLnBrk="1" latinLnBrk="0" hangingPunct="1">
              <a:lnSpc>
                <a:spcPct val="90000"/>
              </a:lnSpc>
              <a:spcBef>
                <a:spcPts val="300"/>
              </a:spcBef>
              <a:spcAft>
                <a:spcPts val="300"/>
              </a:spcAft>
              <a:buClr>
                <a:schemeClr val="accent1"/>
              </a:buClr>
              <a:buFont typeface="Arial" pitchFamily="34" charset="0"/>
              <a:buChar char="»"/>
              <a:defRPr sz="1200" kern="1200">
                <a:solidFill>
                  <a:schemeClr val="tx1"/>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9BA064"/>
              </a:buClr>
              <a:buNone/>
            </a:pPr>
            <a:endParaRPr lang="sv-SE" sz="1400" i="1" dirty="0">
              <a:solidFill>
                <a:prstClr val="black">
                  <a:lumMod val="75000"/>
                  <a:lumOff val="25000"/>
                </a:prstClr>
              </a:solidFill>
              <a:latin typeface="Verdana"/>
            </a:endParaRPr>
          </a:p>
        </p:txBody>
      </p:sp>
    </p:spTree>
    <p:extLst>
      <p:ext uri="{BB962C8B-B14F-4D97-AF65-F5344CB8AC3E}">
        <p14:creationId xmlns:p14="http://schemas.microsoft.com/office/powerpoint/2010/main" val="1216082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617160"/>
            <a:ext cx="6707088" cy="651600"/>
          </a:xfrm>
        </p:spPr>
        <p:txBody>
          <a:bodyPr/>
          <a:lstStyle/>
          <a:p>
            <a:r>
              <a:rPr lang="sv-SE" altLang="sv-SE" sz="2200" dirty="0">
                <a:solidFill>
                  <a:schemeClr val="tx1">
                    <a:lumMod val="75000"/>
                    <a:lumOff val="25000"/>
                  </a:schemeClr>
                </a:solidFill>
              </a:rPr>
              <a:t>Proportionalitetsprincipen i 4 kap. 5 § FRL </a:t>
            </a:r>
            <a:br>
              <a:rPr lang="sv-SE" altLang="sv-SE" sz="2200" dirty="0">
                <a:solidFill>
                  <a:schemeClr val="tx1">
                    <a:lumMod val="75000"/>
                    <a:lumOff val="25000"/>
                  </a:schemeClr>
                </a:solidFill>
              </a:rPr>
            </a:br>
            <a:r>
              <a:rPr lang="sv-SE" altLang="sv-SE" sz="2200" dirty="0">
                <a:solidFill>
                  <a:schemeClr val="tx1">
                    <a:lumMod val="75000"/>
                    <a:lumOff val="25000"/>
                  </a:schemeClr>
                </a:solidFill>
              </a:rPr>
              <a:t>omfattar </a:t>
            </a:r>
            <a:r>
              <a:rPr lang="sv-SE" altLang="sv-SE" sz="2200" i="1" dirty="0">
                <a:solidFill>
                  <a:schemeClr val="tx1">
                    <a:lumMod val="75000"/>
                    <a:lumOff val="25000"/>
                  </a:schemeClr>
                </a:solidFill>
              </a:rPr>
              <a:t>”de bestämmelser i FRL som </a:t>
            </a:r>
            <a:r>
              <a:rPr lang="sv-SE" altLang="sv-SE" sz="2200" i="1" u="sng" dirty="0">
                <a:solidFill>
                  <a:schemeClr val="tx1">
                    <a:lumMod val="75000"/>
                    <a:lumOff val="25000"/>
                  </a:schemeClr>
                </a:solidFill>
              </a:rPr>
              <a:t>föranleds</a:t>
            </a:r>
            <a:r>
              <a:rPr lang="sv-SE" altLang="sv-SE" sz="2200" i="1" dirty="0">
                <a:solidFill>
                  <a:schemeClr val="tx1">
                    <a:lumMod val="75000"/>
                    <a:lumOff val="25000"/>
                  </a:schemeClr>
                </a:solidFill>
              </a:rPr>
              <a:t> av Solvens II-direktivet”</a:t>
            </a:r>
            <a:r>
              <a:rPr lang="sv-SE" altLang="sv-SE" sz="2200" dirty="0">
                <a:solidFill>
                  <a:schemeClr val="tx1">
                    <a:lumMod val="75000"/>
                    <a:lumOff val="25000"/>
                  </a:schemeClr>
                </a:solidFill>
              </a:rPr>
              <a:t> </a:t>
            </a:r>
          </a:p>
        </p:txBody>
      </p:sp>
      <p:sp>
        <p:nvSpPr>
          <p:cNvPr id="9222" name="Rectangle 3"/>
          <p:cNvSpPr>
            <a:spLocks noGrp="1" noChangeArrowheads="1"/>
          </p:cNvSpPr>
          <p:nvPr>
            <p:ph type="body" sz="quarter" idx="17"/>
          </p:nvPr>
        </p:nvSpPr>
        <p:spPr>
          <a:xfrm>
            <a:off x="464400" y="2060848"/>
            <a:ext cx="6119813" cy="3744416"/>
          </a:xfrm>
        </p:spPr>
        <p:txBody>
          <a:bodyPr>
            <a:normAutofit/>
          </a:bodyPr>
          <a:lstStyle/>
          <a:p>
            <a:pPr>
              <a:lnSpc>
                <a:spcPct val="100000"/>
              </a:lnSpc>
              <a:buClr>
                <a:schemeClr val="tx1">
                  <a:lumMod val="65000"/>
                  <a:lumOff val="35000"/>
                </a:schemeClr>
              </a:buClr>
            </a:pPr>
            <a:r>
              <a:rPr lang="sv-SE" altLang="sv-SE" dirty="0"/>
              <a:t>5 kap. Tillgångar, skulder och FTA</a:t>
            </a:r>
          </a:p>
          <a:p>
            <a:pPr>
              <a:lnSpc>
                <a:spcPct val="100000"/>
              </a:lnSpc>
              <a:buClr>
                <a:schemeClr val="tx1">
                  <a:lumMod val="65000"/>
                  <a:lumOff val="35000"/>
                </a:schemeClr>
              </a:buClr>
            </a:pPr>
            <a:r>
              <a:rPr lang="sv-SE" altLang="sv-SE" dirty="0"/>
              <a:t>6 kap. Investeringar</a:t>
            </a:r>
          </a:p>
          <a:p>
            <a:pPr>
              <a:lnSpc>
                <a:spcPct val="100000"/>
              </a:lnSpc>
              <a:buClr>
                <a:schemeClr val="tx1">
                  <a:lumMod val="65000"/>
                  <a:lumOff val="35000"/>
                </a:schemeClr>
              </a:buClr>
            </a:pPr>
            <a:r>
              <a:rPr lang="sv-SE" altLang="sv-SE" dirty="0"/>
              <a:t>7 kap. Kapitalbas</a:t>
            </a:r>
          </a:p>
          <a:p>
            <a:pPr>
              <a:lnSpc>
                <a:spcPct val="100000"/>
              </a:lnSpc>
              <a:buClr>
                <a:schemeClr val="tx1">
                  <a:lumMod val="65000"/>
                  <a:lumOff val="35000"/>
                </a:schemeClr>
              </a:buClr>
            </a:pPr>
            <a:r>
              <a:rPr lang="sv-SE" altLang="sv-SE" dirty="0"/>
              <a:t>8 kap. Solvenskapitalkrav och minimikapitalkrav</a:t>
            </a:r>
          </a:p>
          <a:p>
            <a:pPr>
              <a:lnSpc>
                <a:spcPct val="100000"/>
              </a:lnSpc>
              <a:buClr>
                <a:schemeClr val="tx1">
                  <a:lumMod val="65000"/>
                  <a:lumOff val="35000"/>
                </a:schemeClr>
              </a:buClr>
            </a:pPr>
            <a:r>
              <a:rPr lang="sv-SE" altLang="sv-SE" dirty="0"/>
              <a:t>9 kap. Interna modeller</a:t>
            </a:r>
          </a:p>
          <a:p>
            <a:pPr>
              <a:lnSpc>
                <a:spcPct val="100000"/>
              </a:lnSpc>
              <a:buClr>
                <a:schemeClr val="tx1">
                  <a:lumMod val="65000"/>
                  <a:lumOff val="35000"/>
                </a:schemeClr>
              </a:buClr>
            </a:pPr>
            <a:r>
              <a:rPr lang="sv-SE" altLang="sv-SE" dirty="0"/>
              <a:t>10 kap. Företagsstyrning</a:t>
            </a:r>
          </a:p>
          <a:p>
            <a:pPr>
              <a:lnSpc>
                <a:spcPct val="100000"/>
              </a:lnSpc>
              <a:buClr>
                <a:schemeClr val="tx1">
                  <a:lumMod val="65000"/>
                  <a:lumOff val="35000"/>
                </a:schemeClr>
              </a:buClr>
            </a:pPr>
            <a:r>
              <a:rPr lang="sv-SE" altLang="sv-SE" dirty="0"/>
              <a:t>17 kap. Tillsyn (tillsynsrapporteringen)</a:t>
            </a:r>
          </a:p>
          <a:p>
            <a:pPr>
              <a:lnSpc>
                <a:spcPct val="100000"/>
              </a:lnSpc>
              <a:buClr>
                <a:schemeClr val="tx1">
                  <a:lumMod val="65000"/>
                  <a:lumOff val="35000"/>
                </a:schemeClr>
              </a:buClr>
            </a:pPr>
            <a:r>
              <a:rPr lang="sv-SE" altLang="sv-SE" dirty="0"/>
              <a:t>19 kap. Grupptillsyn</a:t>
            </a:r>
          </a:p>
        </p:txBody>
      </p:sp>
      <p:pic>
        <p:nvPicPr>
          <p:cNvPr id="2" name="Picture Placeholder 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582" r="11582"/>
          <a:stretch>
            <a:fillRect/>
          </a:stretch>
        </p:blipFill>
        <p:spPr/>
      </p:pic>
    </p:spTree>
    <p:extLst>
      <p:ext uri="{BB962C8B-B14F-4D97-AF65-F5344CB8AC3E}">
        <p14:creationId xmlns:p14="http://schemas.microsoft.com/office/powerpoint/2010/main" val="8325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617160"/>
            <a:ext cx="8208000" cy="651600"/>
          </a:xfrm>
        </p:spPr>
        <p:txBody>
          <a:bodyPr/>
          <a:lstStyle/>
          <a:p>
            <a:r>
              <a:rPr lang="sv-SE" altLang="sv-SE" sz="2200" dirty="0">
                <a:solidFill>
                  <a:schemeClr val="tx1">
                    <a:lumMod val="75000"/>
                    <a:lumOff val="25000"/>
                  </a:schemeClr>
                </a:solidFill>
              </a:rPr>
              <a:t>Vilka delar av FRL omfattas inte av proportionalitetsprincipen i 4 kap. 5 § FRL? </a:t>
            </a:r>
          </a:p>
        </p:txBody>
      </p:sp>
      <p:sp>
        <p:nvSpPr>
          <p:cNvPr id="9222" name="Rectangle 3"/>
          <p:cNvSpPr>
            <a:spLocks noGrp="1" noChangeArrowheads="1"/>
          </p:cNvSpPr>
          <p:nvPr>
            <p:ph type="body" sz="quarter" idx="17"/>
          </p:nvPr>
        </p:nvSpPr>
        <p:spPr>
          <a:xfrm>
            <a:off x="494880" y="1567152"/>
            <a:ext cx="6119813" cy="5148000"/>
          </a:xfrm>
        </p:spPr>
        <p:txBody>
          <a:bodyPr>
            <a:noAutofit/>
          </a:bodyPr>
          <a:lstStyle/>
          <a:p>
            <a:pPr>
              <a:lnSpc>
                <a:spcPct val="100000"/>
              </a:lnSpc>
              <a:buClr>
                <a:schemeClr val="tx1">
                  <a:lumMod val="65000"/>
                  <a:lumOff val="35000"/>
                </a:schemeClr>
              </a:buClr>
            </a:pPr>
            <a:r>
              <a:rPr lang="sv-SE" altLang="sv-SE" sz="1400" dirty="0"/>
              <a:t>1 kap (Inledande bestämmelser)</a:t>
            </a:r>
          </a:p>
          <a:p>
            <a:pPr>
              <a:lnSpc>
                <a:spcPct val="100000"/>
              </a:lnSpc>
              <a:buClr>
                <a:schemeClr val="tx1">
                  <a:lumMod val="65000"/>
                  <a:lumOff val="35000"/>
                </a:schemeClr>
              </a:buClr>
            </a:pPr>
            <a:r>
              <a:rPr lang="sv-SE" altLang="sv-SE" sz="1400" dirty="0"/>
              <a:t>2 kap. (Tillstånd) </a:t>
            </a:r>
          </a:p>
          <a:p>
            <a:pPr>
              <a:lnSpc>
                <a:spcPct val="100000"/>
              </a:lnSpc>
              <a:buClr>
                <a:schemeClr val="tx1">
                  <a:lumMod val="65000"/>
                  <a:lumOff val="35000"/>
                </a:schemeClr>
              </a:buClr>
            </a:pPr>
            <a:r>
              <a:rPr lang="sv-SE" altLang="sv-SE" sz="1400" dirty="0"/>
              <a:t>3 kap. (Verksamhet i EES) </a:t>
            </a:r>
          </a:p>
          <a:p>
            <a:pPr>
              <a:lnSpc>
                <a:spcPct val="100000"/>
              </a:lnSpc>
              <a:buClr>
                <a:schemeClr val="tx1">
                  <a:lumMod val="65000"/>
                  <a:lumOff val="35000"/>
                </a:schemeClr>
              </a:buClr>
            </a:pPr>
            <a:r>
              <a:rPr lang="sv-SE" altLang="sv-SE" sz="1400" dirty="0"/>
              <a:t>4 kap. (Rörelseregler) </a:t>
            </a:r>
          </a:p>
          <a:p>
            <a:pPr>
              <a:lnSpc>
                <a:spcPct val="100000"/>
              </a:lnSpc>
              <a:buClr>
                <a:schemeClr val="tx1">
                  <a:lumMod val="65000"/>
                  <a:lumOff val="35000"/>
                </a:schemeClr>
              </a:buClr>
            </a:pPr>
            <a:r>
              <a:rPr lang="sv-SE" altLang="sv-SE" sz="1400" dirty="0"/>
              <a:t>De associationsrättsliga reglerna i 11-13 kap.</a:t>
            </a:r>
          </a:p>
          <a:p>
            <a:pPr>
              <a:lnSpc>
                <a:spcPct val="100000"/>
              </a:lnSpc>
              <a:buClr>
                <a:schemeClr val="tx1">
                  <a:lumMod val="65000"/>
                  <a:lumOff val="35000"/>
                </a:schemeClr>
              </a:buClr>
            </a:pPr>
            <a:r>
              <a:rPr lang="sv-SE" altLang="sv-SE" sz="1400" dirty="0"/>
              <a:t>14 kap. (Beståndsöverlåtelse) </a:t>
            </a:r>
          </a:p>
          <a:p>
            <a:pPr>
              <a:lnSpc>
                <a:spcPct val="100000"/>
              </a:lnSpc>
              <a:buClr>
                <a:schemeClr val="tx1">
                  <a:lumMod val="65000"/>
                  <a:lumOff val="35000"/>
                </a:schemeClr>
              </a:buClr>
            </a:pPr>
            <a:r>
              <a:rPr lang="sv-SE" altLang="sv-SE" sz="1400" dirty="0"/>
              <a:t>15 kap. (Lämplighetsprövning av ägare) </a:t>
            </a:r>
          </a:p>
          <a:p>
            <a:pPr>
              <a:lnSpc>
                <a:spcPct val="100000"/>
              </a:lnSpc>
              <a:buClr>
                <a:schemeClr val="tx1">
                  <a:lumMod val="65000"/>
                  <a:lumOff val="35000"/>
                </a:schemeClr>
              </a:buClr>
            </a:pPr>
            <a:r>
              <a:rPr lang="sv-SE" altLang="sv-SE" sz="1400" dirty="0"/>
              <a:t>16 kap. (Offentliggörande) </a:t>
            </a:r>
          </a:p>
          <a:p>
            <a:pPr>
              <a:lnSpc>
                <a:spcPct val="100000"/>
              </a:lnSpc>
              <a:buClr>
                <a:schemeClr val="tx1">
                  <a:lumMod val="65000"/>
                  <a:lumOff val="35000"/>
                </a:schemeClr>
              </a:buClr>
            </a:pPr>
            <a:r>
              <a:rPr lang="sv-SE" altLang="sv-SE" sz="1400" dirty="0"/>
              <a:t>18 kap. Ingripanden </a:t>
            </a:r>
          </a:p>
          <a:p>
            <a:pPr>
              <a:lnSpc>
                <a:spcPct val="100000"/>
              </a:lnSpc>
              <a:buClr>
                <a:schemeClr val="tx1">
                  <a:lumMod val="65000"/>
                  <a:lumOff val="35000"/>
                </a:schemeClr>
              </a:buClr>
            </a:pPr>
            <a:r>
              <a:rPr lang="sv-SE" altLang="sv-SE" sz="1400" dirty="0"/>
              <a:t>20 kap. Specialföretag </a:t>
            </a:r>
          </a:p>
          <a:p>
            <a:pPr>
              <a:lnSpc>
                <a:spcPct val="100000"/>
              </a:lnSpc>
              <a:buClr>
                <a:schemeClr val="tx1">
                  <a:lumMod val="65000"/>
                  <a:lumOff val="35000"/>
                </a:schemeClr>
              </a:buClr>
            </a:pPr>
            <a:r>
              <a:rPr lang="sv-SE" altLang="sv-SE" sz="1400" dirty="0"/>
              <a:t>21 kap. Överklagande m.m. </a:t>
            </a:r>
          </a:p>
        </p:txBody>
      </p:sp>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pic>
        <p:nvPicPr>
          <p:cNvPr id="12" name="Picture Placeholder 11"/>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0" b="90"/>
          <a:stretch>
            <a:fillRect/>
          </a:stretch>
        </p:blipFill>
        <p:spPr/>
      </p:pic>
    </p:spTree>
    <p:extLst>
      <p:ext uri="{BB962C8B-B14F-4D97-AF65-F5344CB8AC3E}">
        <p14:creationId xmlns:p14="http://schemas.microsoft.com/office/powerpoint/2010/main" val="423343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617160"/>
            <a:ext cx="8208000" cy="651600"/>
          </a:xfrm>
        </p:spPr>
        <p:txBody>
          <a:bodyPr/>
          <a:lstStyle/>
          <a:p>
            <a:r>
              <a:rPr lang="sv-SE" altLang="sv-SE" sz="2200" dirty="0">
                <a:solidFill>
                  <a:schemeClr val="tx1">
                    <a:lumMod val="75000"/>
                    <a:lumOff val="25000"/>
                  </a:schemeClr>
                </a:solidFill>
              </a:rPr>
              <a:t>Undantag från Proportionalitetsprincipen i 4 kap. 5 § FRL </a:t>
            </a:r>
            <a:r>
              <a:rPr lang="sv-SE" altLang="sv-SE" sz="2200" i="1" dirty="0">
                <a:solidFill>
                  <a:schemeClr val="tx1">
                    <a:lumMod val="75000"/>
                    <a:lumOff val="25000"/>
                  </a:schemeClr>
                </a:solidFill>
              </a:rPr>
              <a:t>inom</a:t>
            </a:r>
            <a:r>
              <a:rPr lang="sv-SE" altLang="sv-SE" sz="2200" dirty="0">
                <a:solidFill>
                  <a:schemeClr val="tx1">
                    <a:lumMod val="75000"/>
                    <a:lumOff val="25000"/>
                  </a:schemeClr>
                </a:solidFill>
              </a:rPr>
              <a:t> det angivna tillämpningsområdet</a:t>
            </a:r>
          </a:p>
        </p:txBody>
      </p:sp>
      <p:sp>
        <p:nvSpPr>
          <p:cNvPr id="9222" name="Rectangle 3"/>
          <p:cNvSpPr>
            <a:spLocks noGrp="1" noChangeArrowheads="1"/>
          </p:cNvSpPr>
          <p:nvPr>
            <p:ph type="body" sz="quarter" idx="17"/>
          </p:nvPr>
        </p:nvSpPr>
        <p:spPr>
          <a:xfrm>
            <a:off x="2915816" y="1844824"/>
            <a:ext cx="4896543" cy="4680000"/>
          </a:xfrm>
        </p:spPr>
        <p:txBody>
          <a:bodyPr>
            <a:normAutofit/>
          </a:bodyPr>
          <a:lstStyle/>
          <a:p>
            <a:pPr>
              <a:lnSpc>
                <a:spcPct val="100000"/>
              </a:lnSpc>
              <a:buClr>
                <a:schemeClr val="tx1">
                  <a:lumMod val="65000"/>
                  <a:lumOff val="35000"/>
                </a:schemeClr>
              </a:buClr>
            </a:pPr>
            <a:r>
              <a:rPr lang="sv-SE" altLang="sv-SE" dirty="0">
                <a:solidFill>
                  <a:schemeClr val="tx1">
                    <a:lumMod val="75000"/>
                    <a:lumOff val="25000"/>
                  </a:schemeClr>
                </a:solidFill>
              </a:rPr>
              <a:t>Endast de bestämmelser i FRL som ”</a:t>
            </a:r>
            <a:r>
              <a:rPr lang="sv-SE" altLang="sv-SE" i="1" dirty="0">
                <a:solidFill>
                  <a:schemeClr val="tx1">
                    <a:lumMod val="75000"/>
                    <a:lumOff val="25000"/>
                  </a:schemeClr>
                </a:solidFill>
              </a:rPr>
              <a:t>föranleds” </a:t>
            </a:r>
            <a:r>
              <a:rPr lang="sv-SE" altLang="sv-SE" dirty="0">
                <a:solidFill>
                  <a:schemeClr val="tx1">
                    <a:lumMod val="75000"/>
                    <a:lumOff val="25000"/>
                  </a:schemeClr>
                </a:solidFill>
              </a:rPr>
              <a:t>av Solvens II-direktivet, dvs </a:t>
            </a:r>
          </a:p>
          <a:p>
            <a:pPr lvl="1">
              <a:lnSpc>
                <a:spcPct val="100000"/>
              </a:lnSpc>
              <a:buClr>
                <a:schemeClr val="tx1">
                  <a:lumMod val="65000"/>
                  <a:lumOff val="35000"/>
                </a:schemeClr>
              </a:buClr>
            </a:pPr>
            <a:r>
              <a:rPr lang="sv-SE" altLang="sv-SE" sz="1600" dirty="0">
                <a:solidFill>
                  <a:schemeClr val="tx1">
                    <a:lumMod val="75000"/>
                    <a:lumOff val="25000"/>
                  </a:schemeClr>
                </a:solidFill>
              </a:rPr>
              <a:t>de </a:t>
            </a:r>
            <a:r>
              <a:rPr lang="sv-SE" altLang="sv-SE" sz="1600" u="sng" dirty="0">
                <a:solidFill>
                  <a:schemeClr val="tx1">
                    <a:lumMod val="75000"/>
                    <a:lumOff val="25000"/>
                  </a:schemeClr>
                </a:solidFill>
              </a:rPr>
              <a:t>egentliga</a:t>
            </a:r>
            <a:r>
              <a:rPr lang="sv-SE" altLang="sv-SE" sz="1600" dirty="0">
                <a:solidFill>
                  <a:schemeClr val="tx1">
                    <a:lumMod val="75000"/>
                    <a:lumOff val="25000"/>
                  </a:schemeClr>
                </a:solidFill>
              </a:rPr>
              <a:t>  Solvens II-bestämmelserna                   (se artikel 309 ”</a:t>
            </a:r>
            <a:r>
              <a:rPr lang="sv-SE" altLang="sv-SE" sz="1600" i="1" dirty="0">
                <a:solidFill>
                  <a:schemeClr val="tx1">
                    <a:lumMod val="75000"/>
                    <a:lumOff val="25000"/>
                  </a:schemeClr>
                </a:solidFill>
              </a:rPr>
              <a:t>ska sättas i kraft</a:t>
            </a:r>
            <a:r>
              <a:rPr lang="sv-SE" altLang="sv-SE" sz="1600" dirty="0">
                <a:solidFill>
                  <a:schemeClr val="tx1">
                    <a:lumMod val="75000"/>
                    <a:lumOff val="25000"/>
                  </a:schemeClr>
                </a:solidFill>
              </a:rPr>
              <a:t>”)</a:t>
            </a:r>
          </a:p>
          <a:p>
            <a:pPr lvl="1">
              <a:lnSpc>
                <a:spcPct val="100000"/>
              </a:lnSpc>
              <a:buClr>
                <a:schemeClr val="tx1">
                  <a:lumMod val="65000"/>
                  <a:lumOff val="35000"/>
                </a:schemeClr>
              </a:buClr>
            </a:pPr>
            <a:r>
              <a:rPr lang="sv-SE" altLang="sv-SE" sz="1600" i="1" dirty="0">
                <a:solidFill>
                  <a:schemeClr val="tx1">
                    <a:lumMod val="75000"/>
                    <a:lumOff val="25000"/>
                  </a:schemeClr>
                </a:solidFill>
              </a:rPr>
              <a:t>inte</a:t>
            </a:r>
            <a:r>
              <a:rPr lang="sv-SE" altLang="sv-SE" sz="1600" dirty="0">
                <a:solidFill>
                  <a:schemeClr val="tx1">
                    <a:lumMod val="75000"/>
                    <a:lumOff val="25000"/>
                  </a:schemeClr>
                </a:solidFill>
              </a:rPr>
              <a:t> de </a:t>
            </a:r>
            <a:r>
              <a:rPr lang="sv-SE" altLang="sv-SE" sz="1600" u="sng" dirty="0">
                <a:solidFill>
                  <a:schemeClr val="tx1">
                    <a:lumMod val="75000"/>
                    <a:lumOff val="25000"/>
                  </a:schemeClr>
                </a:solidFill>
              </a:rPr>
              <a:t>konsoliderade</a:t>
            </a:r>
            <a:r>
              <a:rPr lang="sv-SE" altLang="sv-SE" sz="1600" dirty="0">
                <a:solidFill>
                  <a:schemeClr val="tx1">
                    <a:lumMod val="75000"/>
                    <a:lumOff val="25000"/>
                  </a:schemeClr>
                </a:solidFill>
              </a:rPr>
              <a:t> Solvens II-bestämmelserna (se artikel 311 ”</a:t>
            </a:r>
            <a:r>
              <a:rPr lang="sv-SE" altLang="sv-SE" sz="1600" i="1" dirty="0">
                <a:solidFill>
                  <a:schemeClr val="tx1">
                    <a:lumMod val="75000"/>
                    <a:lumOff val="25000"/>
                  </a:schemeClr>
                </a:solidFill>
              </a:rPr>
              <a:t>ska tillämpas</a:t>
            </a:r>
            <a:r>
              <a:rPr lang="sv-SE" altLang="sv-SE" sz="1600" dirty="0">
                <a:solidFill>
                  <a:schemeClr val="tx1">
                    <a:lumMod val="75000"/>
                    <a:lumOff val="25000"/>
                  </a:schemeClr>
                </a:solidFill>
              </a:rPr>
              <a:t>”) </a:t>
            </a:r>
          </a:p>
          <a:p>
            <a:pPr>
              <a:lnSpc>
                <a:spcPct val="100000"/>
              </a:lnSpc>
              <a:buClr>
                <a:schemeClr val="tx1">
                  <a:lumMod val="65000"/>
                  <a:lumOff val="35000"/>
                </a:schemeClr>
              </a:buClr>
            </a:pPr>
            <a:r>
              <a:rPr lang="sv-SE" altLang="sv-SE" dirty="0"/>
              <a:t>Solvens II-direktivets krav får </a:t>
            </a:r>
            <a:r>
              <a:rPr lang="sv-SE" altLang="sv-SE" i="1" dirty="0"/>
              <a:t>inte ”ändra innebörd” </a:t>
            </a:r>
          </a:p>
          <a:p>
            <a:pPr>
              <a:lnSpc>
                <a:spcPct val="100000"/>
              </a:lnSpc>
              <a:buClr>
                <a:schemeClr val="tx1">
                  <a:lumMod val="65000"/>
                  <a:lumOff val="35000"/>
                </a:schemeClr>
              </a:buClr>
            </a:pPr>
            <a:r>
              <a:rPr lang="sv-SE" altLang="sv-SE" dirty="0"/>
              <a:t>Vissa krav i direktivet </a:t>
            </a:r>
            <a:r>
              <a:rPr lang="sv-SE" altLang="sv-SE" i="1" dirty="0"/>
              <a:t>”har karaktär av absoluta krav med viss bestämd innebörd”</a:t>
            </a:r>
            <a:r>
              <a:rPr lang="sv-SE" altLang="sv-SE" dirty="0"/>
              <a:t> (t.ex. konfidensnivåerna 99,5 och 85 procent) </a:t>
            </a:r>
          </a:p>
          <a:p>
            <a:pPr>
              <a:lnSpc>
                <a:spcPct val="100000"/>
              </a:lnSpc>
              <a:buClr>
                <a:schemeClr val="tx1">
                  <a:lumMod val="65000"/>
                  <a:lumOff val="35000"/>
                </a:schemeClr>
              </a:buClr>
            </a:pPr>
            <a:r>
              <a:rPr lang="sv-SE" altLang="sv-SE" dirty="0"/>
              <a:t>Hur proportionalitetsprincipen ska tillämpas </a:t>
            </a:r>
            <a:br>
              <a:rPr lang="sv-SE" altLang="sv-SE" dirty="0"/>
            </a:br>
            <a:r>
              <a:rPr lang="sv-SE" altLang="sv-SE" i="1" dirty="0"/>
              <a:t>”får ankomma på rättstillämpningen att avgöra”</a:t>
            </a:r>
          </a:p>
        </p:txBody>
      </p:sp>
      <p:pic>
        <p:nvPicPr>
          <p:cNvPr id="8" name="Picture Placeholder 7"/>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1560" r="11560"/>
          <a:stretch>
            <a:fillRect/>
          </a:stretch>
        </p:blipFill>
        <p:spPr/>
      </p:pic>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Tree>
    <p:extLst>
      <p:ext uri="{BB962C8B-B14F-4D97-AF65-F5344CB8AC3E}">
        <p14:creationId xmlns:p14="http://schemas.microsoft.com/office/powerpoint/2010/main" val="31227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sv-SE" altLang="sv-SE" sz="2200" dirty="0">
                <a:solidFill>
                  <a:schemeClr val="tx1">
                    <a:lumMod val="75000"/>
                    <a:lumOff val="25000"/>
                  </a:schemeClr>
                </a:solidFill>
              </a:rPr>
              <a:t>Vad gäller för tillsynen enligt Solvens II?</a:t>
            </a:r>
          </a:p>
        </p:txBody>
      </p:sp>
      <p:sp>
        <p:nvSpPr>
          <p:cNvPr id="9222" name="Rectangle 3"/>
          <p:cNvSpPr>
            <a:spLocks noGrp="1" noChangeArrowheads="1"/>
          </p:cNvSpPr>
          <p:nvPr>
            <p:ph type="body" sz="quarter" idx="17"/>
          </p:nvPr>
        </p:nvSpPr>
        <p:spPr>
          <a:xfrm>
            <a:off x="464400" y="2132856"/>
            <a:ext cx="5187720" cy="2160240"/>
          </a:xfrm>
        </p:spPr>
        <p:txBody>
          <a:bodyPr>
            <a:normAutofit/>
          </a:bodyPr>
          <a:lstStyle/>
          <a:p>
            <a:pPr marL="0" indent="0">
              <a:lnSpc>
                <a:spcPct val="100000"/>
              </a:lnSpc>
              <a:buClr>
                <a:schemeClr val="accent3"/>
              </a:buClr>
              <a:buNone/>
            </a:pPr>
            <a:r>
              <a:rPr lang="sv-SE" altLang="sv-SE" sz="1800" b="1" dirty="0"/>
              <a:t>Skäl 19 i Solvens II-direktivet</a:t>
            </a:r>
          </a:p>
          <a:p>
            <a:pPr marL="0" indent="0">
              <a:lnSpc>
                <a:spcPct val="100000"/>
              </a:lnSpc>
              <a:spcBef>
                <a:spcPts val="0"/>
              </a:spcBef>
              <a:buClr>
                <a:schemeClr val="accent3"/>
              </a:buClr>
              <a:buNone/>
            </a:pPr>
            <a:r>
              <a:rPr lang="sv-SE" altLang="sv-SE" dirty="0"/>
              <a:t>”</a:t>
            </a:r>
            <a:r>
              <a:rPr lang="sv-SE" altLang="sv-SE" i="1" dirty="0"/>
              <a:t>Detta direktiv bör inte vara alltför betungande för små och medelstora försäkringsföretag. Ett sätt att uppnå detta mål är en korrekt tillämpning av proportionalitetsprincipen. Denna princip bör tillämpas såväl på kraven på försäkrings- och återförsäkringsföretag som på tillsynsutövningen</a:t>
            </a:r>
            <a:r>
              <a:rPr lang="sv-SE" altLang="sv-SE" dirty="0"/>
              <a:t>”</a:t>
            </a:r>
          </a:p>
        </p:txBody>
      </p:sp>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5" name="Text Placeholder 4"/>
          <p:cNvSpPr>
            <a:spLocks noGrp="1"/>
          </p:cNvSpPr>
          <p:nvPr>
            <p:ph type="body" sz="quarter" idx="18"/>
          </p:nvPr>
        </p:nvSpPr>
        <p:spPr/>
        <p:txBody>
          <a:bodyPr>
            <a:normAutofit/>
          </a:bodyPr>
          <a:lstStyle/>
          <a:p>
            <a:endParaRPr lang="en-GB" sz="1600" dirty="0"/>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a:solidFill>
                  <a:srgbClr val="898989"/>
                </a:solidFill>
              </a:rPr>
              <a:t>7091205-v3</a:t>
            </a:r>
            <a:endParaRPr lang="en-GB" sz="500" dirty="0" err="1">
              <a:solidFill>
                <a:srgbClr val="898989"/>
              </a:solidFill>
            </a:endParaRPr>
          </a:p>
        </p:txBody>
      </p:sp>
    </p:spTree>
    <p:extLst>
      <p:ext uri="{BB962C8B-B14F-4D97-AF65-F5344CB8AC3E}">
        <p14:creationId xmlns:p14="http://schemas.microsoft.com/office/powerpoint/2010/main" val="227664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sv-SE" altLang="sv-SE" sz="2400" dirty="0">
                <a:solidFill>
                  <a:schemeClr val="tx1">
                    <a:lumMod val="75000"/>
                    <a:lumOff val="25000"/>
                  </a:schemeClr>
                </a:solidFill>
              </a:rPr>
              <a:t>Vad gäller för tillsynen enligt Solvens II?</a:t>
            </a:r>
          </a:p>
        </p:txBody>
      </p:sp>
      <p:sp>
        <p:nvSpPr>
          <p:cNvPr id="9222" name="Rectangle 3"/>
          <p:cNvSpPr>
            <a:spLocks noGrp="1" noChangeArrowheads="1"/>
          </p:cNvSpPr>
          <p:nvPr>
            <p:ph type="body" sz="quarter" idx="17"/>
          </p:nvPr>
        </p:nvSpPr>
        <p:spPr>
          <a:xfrm>
            <a:off x="467544" y="1450901"/>
            <a:ext cx="7635992" cy="4942329"/>
          </a:xfrm>
        </p:spPr>
        <p:txBody>
          <a:bodyPr>
            <a:normAutofit/>
          </a:bodyPr>
          <a:lstStyle/>
          <a:p>
            <a:pPr marL="0" indent="0">
              <a:buNone/>
            </a:pPr>
            <a:r>
              <a:rPr lang="en-GB" sz="1800" b="1" dirty="0"/>
              <a:t>Den </a:t>
            </a:r>
            <a:r>
              <a:rPr lang="en-GB" sz="1800" b="1" dirty="0" err="1"/>
              <a:t>allmänna</a:t>
            </a:r>
            <a:r>
              <a:rPr lang="en-GB" sz="1800" b="1" dirty="0"/>
              <a:t> </a:t>
            </a:r>
            <a:r>
              <a:rPr lang="en-GB" sz="1800" b="1" dirty="0" err="1"/>
              <a:t>proportionalitetsprincipen</a:t>
            </a:r>
            <a:r>
              <a:rPr lang="en-GB" sz="1800" b="1" dirty="0"/>
              <a:t> </a:t>
            </a:r>
            <a:r>
              <a:rPr lang="en-GB" sz="1800" b="1" dirty="0" err="1"/>
              <a:t>i</a:t>
            </a:r>
            <a:r>
              <a:rPr lang="en-GB" sz="1800" b="1" dirty="0"/>
              <a:t> 4 </a:t>
            </a:r>
            <a:r>
              <a:rPr lang="en-GB" sz="1800" b="1" dirty="0" err="1"/>
              <a:t>kap</a:t>
            </a:r>
            <a:r>
              <a:rPr lang="en-GB" sz="1800" b="1" dirty="0"/>
              <a:t>. 5 § FRL</a:t>
            </a:r>
          </a:p>
          <a:p>
            <a:pPr marL="0" indent="0">
              <a:lnSpc>
                <a:spcPct val="100000"/>
              </a:lnSpc>
              <a:spcBef>
                <a:spcPts val="0"/>
              </a:spcBef>
              <a:buClr>
                <a:schemeClr val="accent3"/>
              </a:buClr>
              <a:buNone/>
            </a:pPr>
            <a:r>
              <a:rPr lang="sv-SE" altLang="sv-SE" dirty="0"/>
              <a:t>”</a:t>
            </a:r>
            <a:r>
              <a:rPr lang="sv-SE" altLang="sv-SE" i="1" dirty="0"/>
              <a:t>Den allmänna proportionalitetsprincip som finns i Solvens II-direktivet ska inte gälla de delar av försäkringsrörelselagen som inte grundar sig på Solvens II-direktivet</a:t>
            </a:r>
            <a:r>
              <a:rPr lang="sv-SE" altLang="sv-SE" dirty="0"/>
              <a:t>” (Prop. 2015/16:9)</a:t>
            </a:r>
          </a:p>
          <a:p>
            <a:pPr marL="0" indent="0">
              <a:lnSpc>
                <a:spcPct val="100000"/>
              </a:lnSpc>
              <a:spcBef>
                <a:spcPts val="0"/>
              </a:spcBef>
              <a:buClr>
                <a:schemeClr val="accent3"/>
              </a:buClr>
              <a:buNone/>
            </a:pPr>
            <a:endParaRPr lang="sv-SE" altLang="sv-SE" sz="2000" dirty="0"/>
          </a:p>
          <a:p>
            <a:pPr>
              <a:lnSpc>
                <a:spcPct val="100000"/>
              </a:lnSpc>
              <a:spcBef>
                <a:spcPts val="0"/>
              </a:spcBef>
              <a:buClr>
                <a:schemeClr val="tx1">
                  <a:lumMod val="65000"/>
                  <a:lumOff val="35000"/>
                </a:schemeClr>
              </a:buClr>
            </a:pPr>
            <a:r>
              <a:rPr lang="sv-SE" altLang="sv-SE" b="1" dirty="0"/>
              <a:t>Tillsyn</a:t>
            </a:r>
            <a:r>
              <a:rPr lang="sv-SE" altLang="sv-SE" dirty="0"/>
              <a:t> (17 kap. FRL) omfattas, </a:t>
            </a:r>
            <a:r>
              <a:rPr lang="sv-SE" altLang="sv-SE" b="1" dirty="0"/>
              <a:t>Ingripanden</a:t>
            </a:r>
            <a:r>
              <a:rPr lang="sv-SE" altLang="sv-SE" dirty="0"/>
              <a:t> (18 kap. FRL) omfattas inte</a:t>
            </a:r>
          </a:p>
          <a:p>
            <a:pPr>
              <a:lnSpc>
                <a:spcPct val="100000"/>
              </a:lnSpc>
              <a:spcBef>
                <a:spcPts val="0"/>
              </a:spcBef>
              <a:buClr>
                <a:schemeClr val="tx1">
                  <a:lumMod val="65000"/>
                  <a:lumOff val="35000"/>
                </a:schemeClr>
              </a:buClr>
            </a:pPr>
            <a:r>
              <a:rPr lang="sv-SE" altLang="sv-SE" dirty="0"/>
              <a:t>Båda kapitlen är en blandning av </a:t>
            </a:r>
          </a:p>
          <a:p>
            <a:pPr lvl="1">
              <a:lnSpc>
                <a:spcPct val="100000"/>
              </a:lnSpc>
              <a:spcBef>
                <a:spcPts val="0"/>
              </a:spcBef>
              <a:buClr>
                <a:schemeClr val="tx1">
                  <a:lumMod val="65000"/>
                  <a:lumOff val="35000"/>
                </a:schemeClr>
              </a:buClr>
            </a:pPr>
            <a:r>
              <a:rPr lang="sv-SE" altLang="sv-SE" sz="1600" dirty="0"/>
              <a:t>Krav på ingivanden av uppgifter</a:t>
            </a:r>
          </a:p>
          <a:p>
            <a:pPr lvl="1">
              <a:lnSpc>
                <a:spcPct val="100000"/>
              </a:lnSpc>
              <a:spcBef>
                <a:spcPts val="0"/>
              </a:spcBef>
              <a:buClr>
                <a:schemeClr val="tx1">
                  <a:lumMod val="65000"/>
                  <a:lumOff val="35000"/>
                </a:schemeClr>
              </a:buClr>
            </a:pPr>
            <a:r>
              <a:rPr lang="sv-SE" altLang="sv-SE" sz="1600" dirty="0"/>
              <a:t>Handlingsregler för företagen</a:t>
            </a:r>
          </a:p>
          <a:p>
            <a:pPr lvl="1">
              <a:lnSpc>
                <a:spcPct val="100000"/>
              </a:lnSpc>
              <a:spcBef>
                <a:spcPts val="0"/>
              </a:spcBef>
              <a:buClr>
                <a:schemeClr val="tx1">
                  <a:lumMod val="65000"/>
                  <a:lumOff val="35000"/>
                </a:schemeClr>
              </a:buClr>
            </a:pPr>
            <a:r>
              <a:rPr lang="sv-SE" altLang="sv-SE" sz="1600" dirty="0"/>
              <a:t>Tillsyn och ingripanden i egentlig mening</a:t>
            </a:r>
          </a:p>
          <a:p>
            <a:pPr>
              <a:lnSpc>
                <a:spcPct val="100000"/>
              </a:lnSpc>
              <a:spcBef>
                <a:spcPts val="0"/>
              </a:spcBef>
              <a:buClr>
                <a:schemeClr val="tx1">
                  <a:lumMod val="65000"/>
                  <a:lumOff val="35000"/>
                </a:schemeClr>
              </a:buClr>
            </a:pPr>
            <a:r>
              <a:rPr lang="sv-SE" altLang="sv-SE" dirty="0"/>
              <a:t>Båda kapitlen genomför </a:t>
            </a:r>
            <a:r>
              <a:rPr lang="sv-SE" altLang="sv-SE" b="1" i="1" dirty="0"/>
              <a:t>egentliga</a:t>
            </a:r>
            <a:r>
              <a:rPr lang="sv-SE" altLang="sv-SE" dirty="0"/>
              <a:t> solvens II-bestämmelser </a:t>
            </a:r>
          </a:p>
          <a:p>
            <a:pPr lvl="1">
              <a:lnSpc>
                <a:spcPct val="100000"/>
              </a:lnSpc>
              <a:spcBef>
                <a:spcPts val="0"/>
              </a:spcBef>
              <a:buClr>
                <a:schemeClr val="tx1">
                  <a:lumMod val="65000"/>
                  <a:lumOff val="35000"/>
                </a:schemeClr>
              </a:buClr>
            </a:pPr>
            <a:r>
              <a:rPr lang="sv-SE" altLang="sv-SE" sz="1600" dirty="0"/>
              <a:t>Varför 18 kap. faller utanför motiveras inte</a:t>
            </a:r>
            <a:endParaRPr lang="sv-SE" altLang="sv-SE" sz="1600" i="1" dirty="0"/>
          </a:p>
        </p:txBody>
      </p:sp>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5" name="Text Placeholder 4"/>
          <p:cNvSpPr>
            <a:spLocks noGrp="1"/>
          </p:cNvSpPr>
          <p:nvPr>
            <p:ph type="body" sz="quarter" idx="18"/>
          </p:nvPr>
        </p:nvSpPr>
        <p:spPr/>
        <p:txBody>
          <a:bodyPr>
            <a:normAutofit/>
          </a:bodyPr>
          <a:lstStyle/>
          <a:p>
            <a:endParaRPr lang="en-GB" sz="1600" dirty="0"/>
          </a:p>
        </p:txBody>
      </p:sp>
    </p:spTree>
    <p:extLst>
      <p:ext uri="{BB962C8B-B14F-4D97-AF65-F5344CB8AC3E}">
        <p14:creationId xmlns:p14="http://schemas.microsoft.com/office/powerpoint/2010/main" val="415473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257120"/>
            <a:ext cx="8208000" cy="651600"/>
          </a:xfrm>
        </p:spPr>
        <p:txBody>
          <a:bodyPr/>
          <a:lstStyle/>
          <a:p>
            <a:r>
              <a:rPr lang="sv-SE" altLang="sv-SE" sz="2200" dirty="0">
                <a:solidFill>
                  <a:schemeClr val="tx1">
                    <a:lumMod val="65000"/>
                    <a:lumOff val="35000"/>
                  </a:schemeClr>
                </a:solidFill>
              </a:rPr>
              <a:t>Vad gäller för ingripanden?</a:t>
            </a:r>
          </a:p>
        </p:txBody>
      </p:sp>
      <p:sp>
        <p:nvSpPr>
          <p:cNvPr id="9222" name="Rectangle 3"/>
          <p:cNvSpPr>
            <a:spLocks noGrp="1" noChangeArrowheads="1"/>
          </p:cNvSpPr>
          <p:nvPr>
            <p:ph type="body" sz="quarter" idx="17"/>
          </p:nvPr>
        </p:nvSpPr>
        <p:spPr>
          <a:xfrm>
            <a:off x="467544" y="1628800"/>
            <a:ext cx="8068040" cy="4942328"/>
          </a:xfrm>
        </p:spPr>
        <p:txBody>
          <a:bodyPr>
            <a:normAutofit fontScale="92500" lnSpcReduction="20000"/>
          </a:bodyPr>
          <a:lstStyle/>
          <a:p>
            <a:pPr marL="0" indent="0">
              <a:lnSpc>
                <a:spcPct val="100000"/>
              </a:lnSpc>
              <a:buClr>
                <a:schemeClr val="accent3"/>
              </a:buClr>
              <a:buNone/>
            </a:pPr>
            <a:r>
              <a:rPr lang="sv-SE" altLang="sv-SE" sz="2100" b="1" dirty="0"/>
              <a:t>Grunderna för god förvaltning, 6 § nya förvaltningslagen (1/7 2018) </a:t>
            </a:r>
            <a:endParaRPr lang="sv-SE" altLang="sv-SE" sz="2000" b="1" dirty="0"/>
          </a:p>
          <a:p>
            <a:pPr marL="0" indent="0">
              <a:lnSpc>
                <a:spcPct val="100000"/>
              </a:lnSpc>
              <a:spcBef>
                <a:spcPts val="0"/>
              </a:spcBef>
              <a:buClr>
                <a:schemeClr val="accent3"/>
              </a:buClr>
              <a:buNone/>
            </a:pPr>
            <a:r>
              <a:rPr lang="sv-SE" altLang="sv-SE" sz="2000" b="1" dirty="0"/>
              <a:t>Legalitet</a:t>
            </a:r>
            <a:r>
              <a:rPr lang="sv-SE" altLang="sv-SE" sz="2000" dirty="0"/>
              <a:t> </a:t>
            </a:r>
          </a:p>
          <a:p>
            <a:pPr>
              <a:lnSpc>
                <a:spcPct val="100000"/>
              </a:lnSpc>
              <a:spcBef>
                <a:spcPts val="0"/>
              </a:spcBef>
              <a:buClr>
                <a:schemeClr val="tx1">
                  <a:lumMod val="65000"/>
                  <a:lumOff val="35000"/>
                </a:schemeClr>
              </a:buClr>
            </a:pPr>
            <a:r>
              <a:rPr lang="sv-SE" altLang="sv-SE" sz="1900" i="1" dirty="0"/>
              <a:t>En myndighet får endast vidta åtgärder som har stöd i lag eller annan författning.</a:t>
            </a:r>
            <a:r>
              <a:rPr lang="sv-SE" altLang="sv-SE" sz="1900" dirty="0"/>
              <a:t> </a:t>
            </a:r>
          </a:p>
          <a:p>
            <a:pPr marL="0" indent="0">
              <a:lnSpc>
                <a:spcPct val="100000"/>
              </a:lnSpc>
              <a:spcBef>
                <a:spcPts val="0"/>
              </a:spcBef>
              <a:buClr>
                <a:schemeClr val="tx1">
                  <a:lumMod val="65000"/>
                  <a:lumOff val="35000"/>
                </a:schemeClr>
              </a:buClr>
              <a:buNone/>
            </a:pPr>
            <a:endParaRPr lang="sv-SE" altLang="sv-SE" sz="2000" dirty="0"/>
          </a:p>
          <a:p>
            <a:pPr marL="0" indent="0">
              <a:lnSpc>
                <a:spcPct val="100000"/>
              </a:lnSpc>
              <a:spcBef>
                <a:spcPts val="0"/>
              </a:spcBef>
              <a:buClr>
                <a:schemeClr val="tx1">
                  <a:lumMod val="65000"/>
                  <a:lumOff val="35000"/>
                </a:schemeClr>
              </a:buClr>
              <a:buNone/>
            </a:pPr>
            <a:r>
              <a:rPr lang="sv-SE" altLang="sv-SE" sz="2000" b="1" dirty="0"/>
              <a:t>Objektivitet</a:t>
            </a:r>
          </a:p>
          <a:p>
            <a:pPr>
              <a:lnSpc>
                <a:spcPct val="100000"/>
              </a:lnSpc>
              <a:spcBef>
                <a:spcPts val="0"/>
              </a:spcBef>
              <a:buClr>
                <a:schemeClr val="tx1">
                  <a:lumMod val="65000"/>
                  <a:lumOff val="35000"/>
                </a:schemeClr>
              </a:buClr>
            </a:pPr>
            <a:r>
              <a:rPr lang="sv-SE" altLang="sv-SE" sz="1900" i="1" dirty="0"/>
              <a:t>I sin verksamhet ska myndigheten vara saklig och opartisk.</a:t>
            </a:r>
            <a:r>
              <a:rPr lang="sv-SE" altLang="sv-SE" sz="1900" dirty="0"/>
              <a:t> </a:t>
            </a:r>
          </a:p>
          <a:p>
            <a:pPr marL="0" indent="0">
              <a:lnSpc>
                <a:spcPct val="100000"/>
              </a:lnSpc>
              <a:spcBef>
                <a:spcPts val="0"/>
              </a:spcBef>
              <a:buClr>
                <a:schemeClr val="tx1">
                  <a:lumMod val="65000"/>
                  <a:lumOff val="35000"/>
                </a:schemeClr>
              </a:buClr>
              <a:buNone/>
            </a:pPr>
            <a:endParaRPr lang="sv-SE" altLang="sv-SE" sz="2000" dirty="0"/>
          </a:p>
          <a:p>
            <a:pPr marL="0" indent="0">
              <a:lnSpc>
                <a:spcPct val="100000"/>
              </a:lnSpc>
              <a:spcBef>
                <a:spcPts val="0"/>
              </a:spcBef>
              <a:buClr>
                <a:schemeClr val="tx1">
                  <a:lumMod val="65000"/>
                  <a:lumOff val="35000"/>
                </a:schemeClr>
              </a:buClr>
              <a:buNone/>
            </a:pPr>
            <a:r>
              <a:rPr lang="sv-SE" altLang="sv-SE" sz="2000" b="1" dirty="0"/>
              <a:t>Proportionalitet</a:t>
            </a:r>
          </a:p>
          <a:p>
            <a:pPr>
              <a:lnSpc>
                <a:spcPct val="100000"/>
              </a:lnSpc>
              <a:spcBef>
                <a:spcPts val="0"/>
              </a:spcBef>
              <a:buClr>
                <a:schemeClr val="tx1">
                  <a:lumMod val="65000"/>
                  <a:lumOff val="35000"/>
                </a:schemeClr>
              </a:buClr>
            </a:pPr>
            <a:r>
              <a:rPr lang="sv-SE" altLang="sv-SE" sz="1900" i="1" dirty="0"/>
              <a:t>Myndigheten får ingripa i ett väsentligt enskilt intresse endast om åtgärden kan antas leda till det avsedda resultatet. Åtgärden får aldrig vara mer långtgående än vad som behövs och får vidtas endast om det avsedda resultatet står i rimligt förhållande till de olägenheter som kan antas uppstå för den som åtgärden riktas mot.</a:t>
            </a:r>
          </a:p>
          <a:p>
            <a:pPr marL="0" indent="0" algn="r">
              <a:lnSpc>
                <a:spcPct val="100000"/>
              </a:lnSpc>
              <a:spcBef>
                <a:spcPts val="0"/>
              </a:spcBef>
              <a:buClr>
                <a:schemeClr val="accent3"/>
              </a:buClr>
              <a:buNone/>
            </a:pPr>
            <a:endParaRPr lang="sv-SE" altLang="sv-SE" sz="2000" b="1" i="1" dirty="0"/>
          </a:p>
          <a:p>
            <a:pPr marL="0" indent="0" algn="r">
              <a:lnSpc>
                <a:spcPct val="100000"/>
              </a:lnSpc>
              <a:spcBef>
                <a:spcPts val="0"/>
              </a:spcBef>
              <a:buClr>
                <a:schemeClr val="accent3"/>
              </a:buClr>
              <a:buNone/>
            </a:pPr>
            <a:r>
              <a:rPr lang="sv-SE" altLang="sv-SE" sz="1900" b="1" i="1" dirty="0"/>
              <a:t>En modern och rättssäker förvaltning – ny förvaltningslag</a:t>
            </a:r>
            <a:r>
              <a:rPr lang="sv-SE" altLang="sv-SE" sz="1900" dirty="0"/>
              <a:t>                 </a:t>
            </a:r>
          </a:p>
          <a:p>
            <a:pPr marL="0" indent="0" algn="r">
              <a:lnSpc>
                <a:spcPct val="100000"/>
              </a:lnSpc>
              <a:spcBef>
                <a:spcPts val="0"/>
              </a:spcBef>
              <a:buClr>
                <a:schemeClr val="accent3"/>
              </a:buClr>
              <a:buNone/>
            </a:pPr>
            <a:r>
              <a:rPr lang="sv-SE" altLang="sv-SE" sz="1900" dirty="0"/>
              <a:t>(Prop. 2016/17:180)</a:t>
            </a:r>
          </a:p>
        </p:txBody>
      </p:sp>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5" name="Text Placeholder 4"/>
          <p:cNvSpPr>
            <a:spLocks noGrp="1"/>
          </p:cNvSpPr>
          <p:nvPr>
            <p:ph type="body" sz="quarter" idx="18"/>
          </p:nvPr>
        </p:nvSpPr>
        <p:spPr>
          <a:xfrm>
            <a:off x="467544" y="916404"/>
            <a:ext cx="8207375" cy="405848"/>
          </a:xfrm>
        </p:spPr>
        <p:txBody>
          <a:bodyPr>
            <a:normAutofit/>
          </a:bodyPr>
          <a:lstStyle/>
          <a:p>
            <a:r>
              <a:rPr lang="sv-SE" altLang="sv-SE" sz="1800" i="1" dirty="0">
                <a:solidFill>
                  <a:schemeClr val="tx1">
                    <a:lumMod val="65000"/>
                    <a:lumOff val="35000"/>
                  </a:schemeClr>
                </a:solidFill>
              </a:rPr>
              <a:t>Den allmänna förvaltningsrättsliga proportionalitetsprincipen</a:t>
            </a:r>
            <a:endParaRPr lang="en-GB" sz="1800" i="1" dirty="0">
              <a:solidFill>
                <a:schemeClr val="tx1">
                  <a:lumMod val="65000"/>
                  <a:lumOff val="35000"/>
                </a:schemeClr>
              </a:solidFill>
            </a:endParaRPr>
          </a:p>
        </p:txBody>
      </p:sp>
    </p:spTree>
    <p:extLst>
      <p:ext uri="{BB962C8B-B14F-4D97-AF65-F5344CB8AC3E}">
        <p14:creationId xmlns:p14="http://schemas.microsoft.com/office/powerpoint/2010/main" val="133967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617160"/>
            <a:ext cx="8208000" cy="651600"/>
          </a:xfrm>
        </p:spPr>
        <p:txBody>
          <a:bodyPr/>
          <a:lstStyle/>
          <a:p>
            <a:r>
              <a:rPr lang="sv-SE" altLang="sv-SE" sz="2200" dirty="0">
                <a:solidFill>
                  <a:schemeClr val="tx1">
                    <a:lumMod val="65000"/>
                    <a:lumOff val="35000"/>
                  </a:schemeClr>
                </a:solidFill>
              </a:rPr>
              <a:t>Innebörden av den allmänna</a:t>
            </a:r>
            <a:r>
              <a:rPr lang="sv-SE" altLang="sv-SE" sz="2200" i="1" dirty="0">
                <a:solidFill>
                  <a:schemeClr val="tx1">
                    <a:lumMod val="65000"/>
                    <a:lumOff val="35000"/>
                  </a:schemeClr>
                </a:solidFill>
              </a:rPr>
              <a:t> förvaltingsrättsliga </a:t>
            </a:r>
            <a:r>
              <a:rPr lang="sv-SE" altLang="sv-SE" sz="2200" dirty="0">
                <a:solidFill>
                  <a:schemeClr val="tx1">
                    <a:lumMod val="65000"/>
                    <a:lumOff val="35000"/>
                  </a:schemeClr>
                </a:solidFill>
              </a:rPr>
              <a:t>proportionalitetsprincipen</a:t>
            </a:r>
          </a:p>
        </p:txBody>
      </p:sp>
      <p:sp>
        <p:nvSpPr>
          <p:cNvPr id="9222" name="Rectangle 3"/>
          <p:cNvSpPr>
            <a:spLocks noGrp="1" noChangeArrowheads="1"/>
          </p:cNvSpPr>
          <p:nvPr>
            <p:ph type="body" sz="quarter" idx="17"/>
          </p:nvPr>
        </p:nvSpPr>
        <p:spPr>
          <a:xfrm>
            <a:off x="2555776" y="1583016"/>
            <a:ext cx="5184576" cy="5086344"/>
          </a:xfrm>
        </p:spPr>
        <p:txBody>
          <a:bodyPr>
            <a:noAutofit/>
          </a:bodyPr>
          <a:lstStyle/>
          <a:p>
            <a:pPr marL="0" indent="0">
              <a:lnSpc>
                <a:spcPct val="100000"/>
              </a:lnSpc>
              <a:spcBef>
                <a:spcPts val="600"/>
              </a:spcBef>
              <a:buClr>
                <a:schemeClr val="tx1">
                  <a:lumMod val="65000"/>
                  <a:lumOff val="35000"/>
                </a:schemeClr>
              </a:buClr>
              <a:buNone/>
            </a:pPr>
            <a:r>
              <a:rPr lang="sv-SE" altLang="sv-SE" sz="1400" i="1" dirty="0"/>
              <a:t>”Myndigheten får ingripa i ett väsentligt enskilt intresse endast om åtgärden kan antas leda till det avsedda resultatet.” </a:t>
            </a:r>
          </a:p>
          <a:p>
            <a:pPr>
              <a:lnSpc>
                <a:spcPct val="100000"/>
              </a:lnSpc>
              <a:spcBef>
                <a:spcPts val="600"/>
              </a:spcBef>
              <a:buClr>
                <a:schemeClr val="tx1">
                  <a:lumMod val="65000"/>
                  <a:lumOff val="35000"/>
                </a:schemeClr>
              </a:buClr>
            </a:pPr>
            <a:r>
              <a:rPr lang="sv-SE" altLang="sv-SE" sz="1400" dirty="0"/>
              <a:t>Myndigheten ska först pröva ”om den tilltänkta åtgärden kan antas leda till det avsedda resultatet” </a:t>
            </a:r>
          </a:p>
          <a:p>
            <a:pPr marL="0" indent="0">
              <a:lnSpc>
                <a:spcPct val="100000"/>
              </a:lnSpc>
              <a:spcBef>
                <a:spcPts val="600"/>
              </a:spcBef>
              <a:buClr>
                <a:schemeClr val="tx1">
                  <a:lumMod val="65000"/>
                  <a:lumOff val="35000"/>
                </a:schemeClr>
              </a:buClr>
              <a:buNone/>
            </a:pPr>
            <a:r>
              <a:rPr lang="sv-SE" altLang="sv-SE" sz="1400" i="1" dirty="0"/>
              <a:t>”Åtgärden får aldrig vara mer långtgående än vad som behövs …” </a:t>
            </a:r>
          </a:p>
          <a:p>
            <a:pPr>
              <a:lnSpc>
                <a:spcPct val="100000"/>
              </a:lnSpc>
              <a:spcBef>
                <a:spcPts val="600"/>
              </a:spcBef>
              <a:buClr>
                <a:schemeClr val="tx1">
                  <a:lumMod val="65000"/>
                  <a:lumOff val="35000"/>
                </a:schemeClr>
              </a:buClr>
            </a:pPr>
            <a:r>
              <a:rPr lang="sv-SE" altLang="sv-SE" sz="1400" dirty="0"/>
              <a:t>Därefter måste myndigheten också konstatera att åtgärden är det ”minst ingripande av de alternativ som finns för att uppnå samma resultat” </a:t>
            </a:r>
          </a:p>
          <a:p>
            <a:pPr marL="0" indent="0">
              <a:lnSpc>
                <a:spcPct val="100000"/>
              </a:lnSpc>
              <a:buClr>
                <a:schemeClr val="tx1">
                  <a:lumMod val="65000"/>
                  <a:lumOff val="35000"/>
                </a:schemeClr>
              </a:buClr>
              <a:buNone/>
            </a:pPr>
            <a:r>
              <a:rPr lang="sv-SE" altLang="sv-SE" sz="1400" i="1" dirty="0"/>
              <a:t>”… och får vidtas endast om det avsedda resultatet står i rimligt förhållande till de olägenheter som kan antas uppstå för den som åtgärden riktas mot.”</a:t>
            </a:r>
          </a:p>
          <a:p>
            <a:pPr>
              <a:lnSpc>
                <a:spcPct val="100000"/>
              </a:lnSpc>
              <a:buClr>
                <a:schemeClr val="tx1">
                  <a:lumMod val="65000"/>
                  <a:lumOff val="35000"/>
                </a:schemeClr>
              </a:buClr>
            </a:pPr>
            <a:r>
              <a:rPr lang="sv-SE" altLang="sv-SE" sz="1400" dirty="0"/>
              <a:t>Principen innefattar ett krav på rimlighet. Det får inte föreligga ”ett klart missförhållande mellan det allmänna intresset av ett visst ingripande och den belastning som detta medför för den enskilde”</a:t>
            </a:r>
            <a:endParaRPr lang="sv-SE" altLang="sv-SE" sz="1400" i="1" dirty="0"/>
          </a:p>
          <a:p>
            <a:pPr marL="0" indent="0">
              <a:lnSpc>
                <a:spcPct val="100000"/>
              </a:lnSpc>
              <a:buClr>
                <a:schemeClr val="accent3"/>
              </a:buClr>
              <a:buNone/>
            </a:pPr>
            <a:r>
              <a:rPr lang="sv-SE" altLang="sv-SE" sz="1400" dirty="0"/>
              <a:t>Prop. 2016/17 s. 63.</a:t>
            </a:r>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1582" r="11582"/>
          <a:stretch>
            <a:fillRect/>
          </a:stretch>
        </p:blipFill>
        <p:spPr/>
      </p:pic>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a:solidFill>
                  <a:srgbClr val="898989"/>
                </a:solidFill>
              </a:rPr>
              <a:t>7091205-v2</a:t>
            </a:r>
            <a:endParaRPr lang="en-GB" sz="500" dirty="0" err="1">
              <a:solidFill>
                <a:srgbClr val="898989"/>
              </a:solidFill>
            </a:endParaRPr>
          </a:p>
        </p:txBody>
      </p:sp>
    </p:spTree>
    <p:extLst>
      <p:ext uri="{BB962C8B-B14F-4D97-AF65-F5344CB8AC3E}">
        <p14:creationId xmlns:p14="http://schemas.microsoft.com/office/powerpoint/2010/main" val="186794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257120"/>
            <a:ext cx="8208000" cy="651600"/>
          </a:xfrm>
        </p:spPr>
        <p:txBody>
          <a:bodyPr/>
          <a:lstStyle/>
          <a:p>
            <a:r>
              <a:rPr lang="sv-SE" altLang="sv-SE" dirty="0">
                <a:solidFill>
                  <a:schemeClr val="tx1">
                    <a:lumMod val="65000"/>
                    <a:lumOff val="35000"/>
                  </a:schemeClr>
                </a:solidFill>
              </a:rPr>
              <a:t>Vad gäller för ingripanden vid en överträdelse av FRL ?</a:t>
            </a:r>
          </a:p>
        </p:txBody>
      </p:sp>
      <p:sp>
        <p:nvSpPr>
          <p:cNvPr id="9222" name="Rectangle 3"/>
          <p:cNvSpPr>
            <a:spLocks noGrp="1" noChangeArrowheads="1"/>
          </p:cNvSpPr>
          <p:nvPr>
            <p:ph type="body" sz="quarter" idx="17"/>
          </p:nvPr>
        </p:nvSpPr>
        <p:spPr>
          <a:xfrm>
            <a:off x="467544" y="1628800"/>
            <a:ext cx="8068040" cy="4942328"/>
          </a:xfrm>
        </p:spPr>
        <p:txBody>
          <a:bodyPr>
            <a:normAutofit lnSpcReduction="10000"/>
          </a:bodyPr>
          <a:lstStyle/>
          <a:p>
            <a:pPr marL="0" indent="0">
              <a:lnSpc>
                <a:spcPct val="100000"/>
              </a:lnSpc>
              <a:buClr>
                <a:schemeClr val="accent3"/>
              </a:buClr>
              <a:buNone/>
            </a:pPr>
            <a:r>
              <a:rPr lang="sv-SE" altLang="sv-SE" sz="2100" b="1" dirty="0"/>
              <a:t>Nya förvaltningslagen (1/7 2018) </a:t>
            </a:r>
            <a:endParaRPr lang="sv-SE" altLang="sv-SE" sz="2000" b="1" dirty="0"/>
          </a:p>
          <a:p>
            <a:pPr marL="0" indent="0">
              <a:buNone/>
            </a:pPr>
            <a:r>
              <a:rPr lang="sv-SE" altLang="sv-SE" sz="2000" b="1" dirty="0"/>
              <a:t>4 § </a:t>
            </a:r>
            <a:r>
              <a:rPr lang="sv-SE" sz="2000" dirty="0"/>
              <a:t>Om en annan lag eller en förordning innehåller någon bestämmelse som avviker från denna lag, tillämpas den bestämmelsen.</a:t>
            </a:r>
          </a:p>
          <a:p>
            <a:pPr marL="0" indent="0">
              <a:buNone/>
            </a:pPr>
            <a:endParaRPr lang="sv-SE" sz="2000" b="1" dirty="0"/>
          </a:p>
          <a:p>
            <a:pPr marL="0" indent="0">
              <a:buNone/>
            </a:pPr>
            <a:r>
              <a:rPr lang="sv-SE" sz="2000" b="1" dirty="0"/>
              <a:t>FRL</a:t>
            </a:r>
          </a:p>
          <a:p>
            <a:pPr marL="0" indent="0">
              <a:buNone/>
            </a:pPr>
            <a:r>
              <a:rPr lang="sv-SE" sz="2000" b="1" dirty="0"/>
              <a:t>18 kap. </a:t>
            </a:r>
          </a:p>
          <a:p>
            <a:pPr marL="0" indent="0">
              <a:buNone/>
            </a:pPr>
            <a:r>
              <a:rPr lang="sv-SE" sz="2000" b="1" dirty="0"/>
              <a:t>1 § </a:t>
            </a:r>
            <a:r>
              <a:rPr lang="sv-SE" sz="2000" dirty="0"/>
              <a:t>Finansinspektionen ska ingripa om …</a:t>
            </a:r>
          </a:p>
          <a:p>
            <a:pPr marL="0" indent="0">
              <a:buNone/>
            </a:pPr>
            <a:r>
              <a:rPr lang="sv-SE" sz="2000" b="1" dirty="0"/>
              <a:t>3 §</a:t>
            </a:r>
            <a:r>
              <a:rPr lang="sv-SE" sz="2000" dirty="0"/>
              <a:t> Finansinspektionen får avstå från ingripande om</a:t>
            </a:r>
            <a:br>
              <a:rPr lang="sv-SE" sz="2000" dirty="0"/>
            </a:br>
            <a:r>
              <a:rPr lang="sv-SE" sz="2000" dirty="0"/>
              <a:t>1. en överträdelse är ringa eller ursäktlig,</a:t>
            </a:r>
            <a:br>
              <a:rPr lang="sv-SE" sz="2000" dirty="0"/>
            </a:br>
            <a:r>
              <a:rPr lang="sv-SE" sz="2000" dirty="0"/>
              <a:t>2. försäkringsföretaget gör rättelse, eller</a:t>
            </a:r>
            <a:br>
              <a:rPr lang="sv-SE" sz="2000" dirty="0"/>
            </a:br>
            <a:r>
              <a:rPr lang="sv-SE" sz="2000" dirty="0"/>
              <a:t>3. någon annan myndighet har vidtagit åtgärder mot företaget och dessa åtgärder bedöms tillräckliga.</a:t>
            </a:r>
          </a:p>
          <a:p>
            <a:pPr marL="0" indent="0">
              <a:buNone/>
            </a:pPr>
            <a:endParaRPr lang="sv-SE" altLang="sv-SE" sz="2000" dirty="0"/>
          </a:p>
        </p:txBody>
      </p:sp>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5" name="Text Placeholder 4"/>
          <p:cNvSpPr>
            <a:spLocks noGrp="1"/>
          </p:cNvSpPr>
          <p:nvPr>
            <p:ph type="body" sz="quarter" idx="18"/>
          </p:nvPr>
        </p:nvSpPr>
        <p:spPr>
          <a:xfrm>
            <a:off x="467544" y="916404"/>
            <a:ext cx="8207375" cy="405848"/>
          </a:xfrm>
        </p:spPr>
        <p:txBody>
          <a:bodyPr>
            <a:normAutofit/>
          </a:bodyPr>
          <a:lstStyle/>
          <a:p>
            <a:r>
              <a:rPr lang="sv-SE" altLang="sv-SE" sz="1800" i="1" dirty="0">
                <a:solidFill>
                  <a:schemeClr val="tx1">
                    <a:lumMod val="65000"/>
                    <a:lumOff val="35000"/>
                  </a:schemeClr>
                </a:solidFill>
              </a:rPr>
              <a:t>Subsidiaritetsprincipen</a:t>
            </a:r>
            <a:endParaRPr lang="en-GB" sz="1800" i="1" dirty="0">
              <a:solidFill>
                <a:schemeClr val="tx1">
                  <a:lumMod val="65000"/>
                  <a:lumOff val="35000"/>
                </a:schemeClr>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sv-SE" sz="500">
                <a:solidFill>
                  <a:srgbClr val="898989"/>
                </a:solidFill>
              </a:rPr>
              <a:t>7091205-v7</a:t>
            </a:r>
            <a:endParaRPr lang="sv-SE" sz="500" dirty="0" err="1">
              <a:solidFill>
                <a:srgbClr val="898989"/>
              </a:solidFill>
            </a:endParaRPr>
          </a:p>
        </p:txBody>
      </p:sp>
    </p:spTree>
    <p:extLst>
      <p:ext uri="{BB962C8B-B14F-4D97-AF65-F5344CB8AC3E}">
        <p14:creationId xmlns:p14="http://schemas.microsoft.com/office/powerpoint/2010/main" val="233981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sv-SE" altLang="sv-SE" sz="2200" dirty="0">
                <a:solidFill>
                  <a:schemeClr val="tx1">
                    <a:lumMod val="65000"/>
                    <a:lumOff val="35000"/>
                  </a:schemeClr>
                </a:solidFill>
              </a:rPr>
              <a:t>Proportionalitetsprincipen - sammanfattning</a:t>
            </a:r>
          </a:p>
        </p:txBody>
      </p:sp>
      <p:sp>
        <p:nvSpPr>
          <p:cNvPr id="5" name="Text Placeholder 4"/>
          <p:cNvSpPr>
            <a:spLocks noGrp="1"/>
          </p:cNvSpPr>
          <p:nvPr>
            <p:ph type="body" sz="quarter" idx="18"/>
          </p:nvPr>
        </p:nvSpPr>
        <p:spPr/>
        <p:txBody>
          <a:bodyPr/>
          <a:lstStyle/>
          <a:p>
            <a:endParaRPr lang="en-GB"/>
          </a:p>
        </p:txBody>
      </p:sp>
      <p:sp>
        <p:nvSpPr>
          <p:cNvPr id="9222" name="Rectangle 3"/>
          <p:cNvSpPr>
            <a:spLocks noGrp="1" noChangeArrowheads="1"/>
          </p:cNvSpPr>
          <p:nvPr>
            <p:ph type="body" sz="quarter" idx="17"/>
          </p:nvPr>
        </p:nvSpPr>
        <p:spPr>
          <a:xfrm>
            <a:off x="489160" y="1953096"/>
            <a:ext cx="7563984" cy="4680000"/>
          </a:xfrm>
        </p:spPr>
        <p:txBody>
          <a:bodyPr>
            <a:noAutofit/>
          </a:bodyPr>
          <a:lstStyle/>
          <a:p>
            <a:pPr marL="0" indent="0">
              <a:lnSpc>
                <a:spcPct val="100000"/>
              </a:lnSpc>
              <a:buClr>
                <a:schemeClr val="accent3"/>
              </a:buClr>
              <a:buNone/>
            </a:pPr>
            <a:r>
              <a:rPr lang="sv-SE" sz="2000" b="1" dirty="0">
                <a:solidFill>
                  <a:schemeClr val="accent2">
                    <a:lumMod val="75000"/>
                  </a:schemeClr>
                </a:solidFill>
              </a:rPr>
              <a:t>                          FRL, Solvens II-direktivet och -förordningen</a:t>
            </a:r>
          </a:p>
          <a:p>
            <a:pPr marL="0" indent="0">
              <a:lnSpc>
                <a:spcPct val="100000"/>
              </a:lnSpc>
              <a:buClr>
                <a:schemeClr val="accent3"/>
              </a:buClr>
              <a:buNone/>
            </a:pPr>
            <a:endParaRPr lang="sv-SE" sz="2000" b="1" dirty="0">
              <a:solidFill>
                <a:schemeClr val="accent2">
                  <a:lumMod val="75000"/>
                </a:schemeClr>
              </a:solidFill>
            </a:endParaRPr>
          </a:p>
          <a:p>
            <a:pPr marL="0" indent="0">
              <a:lnSpc>
                <a:spcPct val="100000"/>
              </a:lnSpc>
              <a:buClr>
                <a:schemeClr val="accent3"/>
              </a:buClr>
              <a:buNone/>
            </a:pPr>
            <a:endParaRPr lang="sv-SE" sz="1800" b="1" dirty="0"/>
          </a:p>
          <a:p>
            <a:pPr marL="0" indent="0">
              <a:lnSpc>
                <a:spcPct val="100000"/>
              </a:lnSpc>
              <a:buClr>
                <a:schemeClr val="accent3"/>
              </a:buClr>
              <a:buNone/>
            </a:pPr>
            <a:endParaRPr lang="sv-SE" sz="1800" b="1" dirty="0"/>
          </a:p>
          <a:p>
            <a:pPr marL="0" indent="0" algn="ctr">
              <a:lnSpc>
                <a:spcPct val="100000"/>
              </a:lnSpc>
              <a:buClr>
                <a:schemeClr val="accent3"/>
              </a:buClr>
              <a:buNone/>
            </a:pPr>
            <a:endParaRPr lang="sv-SE" sz="1800" b="1" dirty="0"/>
          </a:p>
          <a:p>
            <a:pPr marL="0" indent="0" algn="ctr">
              <a:lnSpc>
                <a:spcPct val="100000"/>
              </a:lnSpc>
              <a:buClr>
                <a:schemeClr val="accent3"/>
              </a:buClr>
              <a:buNone/>
            </a:pPr>
            <a:endParaRPr lang="sv-SE" sz="1800" b="1" dirty="0">
              <a:solidFill>
                <a:schemeClr val="tx2"/>
              </a:solidFill>
            </a:endParaRPr>
          </a:p>
          <a:p>
            <a:pPr marL="0" indent="0" algn="ctr">
              <a:lnSpc>
                <a:spcPct val="100000"/>
              </a:lnSpc>
              <a:buClr>
                <a:schemeClr val="accent3"/>
              </a:buClr>
              <a:buNone/>
            </a:pPr>
            <a:r>
              <a:rPr lang="sv-SE" sz="2000" b="1" dirty="0">
                <a:solidFill>
                  <a:schemeClr val="tx2"/>
                </a:solidFill>
              </a:rPr>
              <a:t>HFDs praxis, den nya förvaltningslagen och 18 kap. FRL</a:t>
            </a:r>
          </a:p>
        </p:txBody>
      </p:sp>
      <p:grpSp>
        <p:nvGrpSpPr>
          <p:cNvPr id="4" name="Group 3"/>
          <p:cNvGrpSpPr/>
          <p:nvPr/>
        </p:nvGrpSpPr>
        <p:grpSpPr>
          <a:xfrm>
            <a:off x="827584" y="2348880"/>
            <a:ext cx="7200800" cy="2167693"/>
            <a:chOff x="2339752" y="3573016"/>
            <a:chExt cx="7200800" cy="2167693"/>
          </a:xfrm>
        </p:grpSpPr>
        <p:sp>
          <p:nvSpPr>
            <p:cNvPr id="7" name="Rectangle 6"/>
            <p:cNvSpPr/>
            <p:nvPr/>
          </p:nvSpPr>
          <p:spPr>
            <a:xfrm>
              <a:off x="2339752" y="4300709"/>
              <a:ext cx="6192688"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buClr>
                  <a:schemeClr val="accent3"/>
                </a:buClr>
              </a:pPr>
              <a:endParaRPr lang="sv-SE" altLang="sv-SE" sz="1200" dirty="0">
                <a:solidFill>
                  <a:schemeClr val="bg1"/>
                </a:solidFill>
              </a:endParaRPr>
            </a:p>
          </p:txBody>
        </p:sp>
        <p:sp>
          <p:nvSpPr>
            <p:cNvPr id="2" name="Rectangle 1"/>
            <p:cNvSpPr/>
            <p:nvPr/>
          </p:nvSpPr>
          <p:spPr>
            <a:xfrm>
              <a:off x="3419872" y="3573016"/>
              <a:ext cx="6120680" cy="1440160"/>
            </a:xfrm>
            <a:prstGeom prst="rect">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buClr>
                  <a:schemeClr val="accent3"/>
                </a:buClr>
              </a:pPr>
              <a:endParaRPr lang="sv-SE" altLang="sv-SE" sz="1200" dirty="0">
                <a:solidFill>
                  <a:schemeClr val="accent3">
                    <a:lumMod val="50000"/>
                  </a:schemeClr>
                </a:solidFill>
              </a:endParaRPr>
            </a:p>
          </p:txBody>
        </p:sp>
        <p:sp>
          <p:nvSpPr>
            <p:cNvPr id="3" name="TextBox 2"/>
            <p:cNvSpPr txBox="1"/>
            <p:nvPr/>
          </p:nvSpPr>
          <p:spPr>
            <a:xfrm>
              <a:off x="3635896" y="5132511"/>
              <a:ext cx="3744416" cy="384721"/>
            </a:xfrm>
            <a:prstGeom prst="rect">
              <a:avLst/>
            </a:prstGeom>
            <a:noFill/>
          </p:spPr>
          <p:txBody>
            <a:bodyPr wrap="square" rtlCol="0">
              <a:spAutoFit/>
            </a:bodyPr>
            <a:lstStyle/>
            <a:p>
              <a:pPr>
                <a:lnSpc>
                  <a:spcPct val="95000"/>
                </a:lnSpc>
                <a:spcBef>
                  <a:spcPts val="1200"/>
                </a:spcBef>
              </a:pPr>
              <a:r>
                <a:rPr lang="sv-SE" altLang="sv-SE" sz="2000" dirty="0">
                  <a:solidFill>
                    <a:schemeClr val="bg1"/>
                  </a:solidFill>
                </a:rPr>
                <a:t>INGRIPANDEN</a:t>
              </a:r>
              <a:endParaRPr lang="en-GB" sz="2000" dirty="0" err="1"/>
            </a:p>
          </p:txBody>
        </p:sp>
        <p:sp>
          <p:nvSpPr>
            <p:cNvPr id="8" name="TextBox 7"/>
            <p:cNvSpPr txBox="1"/>
            <p:nvPr/>
          </p:nvSpPr>
          <p:spPr>
            <a:xfrm>
              <a:off x="3635896" y="4431481"/>
              <a:ext cx="3960440" cy="384721"/>
            </a:xfrm>
            <a:prstGeom prst="rect">
              <a:avLst/>
            </a:prstGeom>
            <a:noFill/>
          </p:spPr>
          <p:txBody>
            <a:bodyPr wrap="square" rtlCol="0">
              <a:spAutoFit/>
            </a:bodyPr>
            <a:lstStyle/>
            <a:p>
              <a:pPr>
                <a:lnSpc>
                  <a:spcPct val="95000"/>
                </a:lnSpc>
                <a:spcBef>
                  <a:spcPts val="1200"/>
                </a:spcBef>
              </a:pPr>
              <a:r>
                <a:rPr lang="sv-SE" altLang="sv-SE" sz="2000" dirty="0">
                  <a:solidFill>
                    <a:schemeClr val="accent3">
                      <a:lumMod val="50000"/>
                    </a:schemeClr>
                  </a:solidFill>
                </a:rPr>
                <a:t>TILLSYNEN </a:t>
              </a:r>
              <a:endParaRPr lang="en-GB" sz="2000" dirty="0" err="1">
                <a:solidFill>
                  <a:schemeClr val="accent3">
                    <a:lumMod val="50000"/>
                  </a:schemeClr>
                </a:solidFill>
              </a:endParaRPr>
            </a:p>
          </p:txBody>
        </p:sp>
        <p:sp>
          <p:nvSpPr>
            <p:cNvPr id="9" name="TextBox 8"/>
            <p:cNvSpPr txBox="1"/>
            <p:nvPr/>
          </p:nvSpPr>
          <p:spPr>
            <a:xfrm>
              <a:off x="3635896" y="3730451"/>
              <a:ext cx="3960440" cy="384721"/>
            </a:xfrm>
            <a:prstGeom prst="rect">
              <a:avLst/>
            </a:prstGeom>
            <a:noFill/>
          </p:spPr>
          <p:txBody>
            <a:bodyPr wrap="square" rtlCol="0">
              <a:spAutoFit/>
            </a:bodyPr>
            <a:lstStyle/>
            <a:p>
              <a:pPr>
                <a:lnSpc>
                  <a:spcPct val="95000"/>
                </a:lnSpc>
                <a:spcBef>
                  <a:spcPts val="1200"/>
                </a:spcBef>
              </a:pPr>
              <a:r>
                <a:rPr lang="sv-SE" altLang="sv-SE" sz="2000" dirty="0">
                  <a:solidFill>
                    <a:schemeClr val="accent3">
                      <a:lumMod val="50000"/>
                    </a:schemeClr>
                  </a:solidFill>
                </a:rPr>
                <a:t>KRAVEN</a:t>
              </a:r>
              <a:endParaRPr lang="en-GB" sz="2000" dirty="0" err="1">
                <a:solidFill>
                  <a:schemeClr val="accent3">
                    <a:lumMod val="50000"/>
                  </a:schemeClr>
                </a:solidFill>
              </a:endParaRPr>
            </a:p>
          </p:txBody>
        </p:sp>
      </p:grpSp>
    </p:spTree>
    <p:extLst>
      <p:ext uri="{BB962C8B-B14F-4D97-AF65-F5344CB8AC3E}">
        <p14:creationId xmlns:p14="http://schemas.microsoft.com/office/powerpoint/2010/main" val="348012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05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altLang="sv-SE" sz="2200" dirty="0">
                <a:solidFill>
                  <a:schemeClr val="tx1">
                    <a:lumMod val="65000"/>
                    <a:lumOff val="35000"/>
                  </a:schemeClr>
                </a:solidFill>
              </a:rPr>
              <a:t>Vinges försäkringsrättsgrupp</a:t>
            </a:r>
            <a:endParaRPr lang="sv-SE" sz="2200" dirty="0">
              <a:solidFill>
                <a:schemeClr val="tx1">
                  <a:lumMod val="65000"/>
                  <a:lumOff val="35000"/>
                </a:schemeClr>
              </a:solidFill>
            </a:endParaRPr>
          </a:p>
        </p:txBody>
      </p:sp>
      <p:grpSp>
        <p:nvGrpSpPr>
          <p:cNvPr id="16" name="Group 15"/>
          <p:cNvGrpSpPr/>
          <p:nvPr/>
        </p:nvGrpSpPr>
        <p:grpSpPr>
          <a:xfrm>
            <a:off x="379159" y="1484784"/>
            <a:ext cx="9039473" cy="4466094"/>
            <a:chOff x="333439" y="1329720"/>
            <a:chExt cx="9039473" cy="4466094"/>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216" y="3614148"/>
              <a:ext cx="1443724" cy="156403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680" y="3610631"/>
              <a:ext cx="1442483" cy="156269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8769" y="3610632"/>
              <a:ext cx="1440000" cy="1560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027" y="3610631"/>
              <a:ext cx="1440000" cy="1560000"/>
            </a:xfrm>
            <a:prstGeom prst="rect">
              <a:avLst/>
            </a:prstGeom>
          </p:spPr>
        </p:pic>
        <p:sp>
          <p:nvSpPr>
            <p:cNvPr id="8" name="TextBox 7"/>
            <p:cNvSpPr txBox="1"/>
            <p:nvPr/>
          </p:nvSpPr>
          <p:spPr>
            <a:xfrm>
              <a:off x="4587603" y="2883416"/>
              <a:ext cx="2320633"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Paulina Malmberg </a:t>
              </a:r>
            </a:p>
            <a:p>
              <a:pPr lvl="0">
                <a:lnSpc>
                  <a:spcPts val="2000"/>
                </a:lnSpc>
              </a:pPr>
              <a:r>
                <a:rPr lang="sv-SE" altLang="sv-SE" sz="1200" kern="0" dirty="0">
                  <a:solidFill>
                    <a:schemeClr val="tx1">
                      <a:lumMod val="85000"/>
                      <a:lumOff val="15000"/>
                    </a:schemeClr>
                  </a:solidFill>
                </a:rPr>
                <a:t>Biträdande jurist </a:t>
              </a:r>
            </a:p>
          </p:txBody>
        </p:sp>
        <p:grpSp>
          <p:nvGrpSpPr>
            <p:cNvPr id="3" name="Group 2"/>
            <p:cNvGrpSpPr/>
            <p:nvPr/>
          </p:nvGrpSpPr>
          <p:grpSpPr>
            <a:xfrm>
              <a:off x="2884199" y="1329720"/>
              <a:ext cx="2547058" cy="2169944"/>
              <a:chOff x="2884199" y="1329720"/>
              <a:chExt cx="2547058" cy="2169944"/>
            </a:xfrm>
          </p:grpSpPr>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2925" y="1329720"/>
                <a:ext cx="1440000" cy="1560000"/>
              </a:xfrm>
              <a:prstGeom prst="rect">
                <a:avLst/>
              </a:prstGeom>
            </p:spPr>
          </p:pic>
          <p:sp>
            <p:nvSpPr>
              <p:cNvPr id="11" name="TextBox 10"/>
              <p:cNvSpPr txBox="1"/>
              <p:nvPr/>
            </p:nvSpPr>
            <p:spPr>
              <a:xfrm>
                <a:off x="2884199" y="2894370"/>
                <a:ext cx="2547058"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Fabian Ekeblad</a:t>
                </a:r>
              </a:p>
              <a:p>
                <a:pPr lvl="0">
                  <a:lnSpc>
                    <a:spcPts val="2000"/>
                  </a:lnSpc>
                </a:pPr>
                <a:r>
                  <a:rPr lang="sv-SE" altLang="sv-SE" sz="1200" kern="0" dirty="0">
                    <a:solidFill>
                      <a:schemeClr val="tx1">
                        <a:lumMod val="85000"/>
                        <a:lumOff val="15000"/>
                      </a:schemeClr>
                    </a:solidFill>
                  </a:rPr>
                  <a:t>Delägare</a:t>
                </a:r>
              </a:p>
            </p:txBody>
          </p:sp>
        </p:grpSp>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6985" y="1329720"/>
              <a:ext cx="1440000" cy="1559999"/>
            </a:xfrm>
            <a:prstGeom prst="rect">
              <a:avLst/>
            </a:prstGeom>
          </p:spPr>
        </p:pic>
        <p:grpSp>
          <p:nvGrpSpPr>
            <p:cNvPr id="2" name="Group 1"/>
            <p:cNvGrpSpPr/>
            <p:nvPr/>
          </p:nvGrpSpPr>
          <p:grpSpPr>
            <a:xfrm>
              <a:off x="1209635" y="1329720"/>
              <a:ext cx="2410330" cy="2169944"/>
              <a:chOff x="1156295" y="1329720"/>
              <a:chExt cx="2410330" cy="2169944"/>
            </a:xfrm>
          </p:grpSpPr>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6883" y="1329720"/>
                <a:ext cx="1440000" cy="1560000"/>
              </a:xfrm>
              <a:prstGeom prst="rect">
                <a:avLst/>
              </a:prstGeom>
            </p:spPr>
          </p:pic>
          <p:sp>
            <p:nvSpPr>
              <p:cNvPr id="12" name="TextBox 11"/>
              <p:cNvSpPr txBox="1"/>
              <p:nvPr/>
            </p:nvSpPr>
            <p:spPr>
              <a:xfrm>
                <a:off x="1156295" y="2894370"/>
                <a:ext cx="2410330"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Per Johan Eckerberg </a:t>
                </a:r>
                <a:endParaRPr lang="sv-SE" altLang="sv-SE" sz="1200" kern="0" dirty="0">
                  <a:solidFill>
                    <a:schemeClr val="tx1">
                      <a:lumMod val="85000"/>
                      <a:lumOff val="15000"/>
                    </a:schemeClr>
                  </a:solidFill>
                </a:endParaRPr>
              </a:p>
              <a:p>
                <a:pPr lvl="0">
                  <a:lnSpc>
                    <a:spcPts val="2000"/>
                  </a:lnSpc>
                </a:pPr>
                <a:r>
                  <a:rPr lang="sv-SE" altLang="sv-SE" sz="1200" kern="0" dirty="0">
                    <a:solidFill>
                      <a:schemeClr val="tx1">
                        <a:lumMod val="85000"/>
                        <a:lumOff val="15000"/>
                      </a:schemeClr>
                    </a:solidFill>
                  </a:rPr>
                  <a:t>Delägare</a:t>
                </a:r>
              </a:p>
            </p:txBody>
          </p:sp>
        </p:grpSp>
        <p:grpSp>
          <p:nvGrpSpPr>
            <p:cNvPr id="7" name="Group 6"/>
            <p:cNvGrpSpPr/>
            <p:nvPr/>
          </p:nvGrpSpPr>
          <p:grpSpPr>
            <a:xfrm>
              <a:off x="6254472" y="1329722"/>
              <a:ext cx="2320633" cy="2158989"/>
              <a:chOff x="6372200" y="1329722"/>
              <a:chExt cx="2320633" cy="2158989"/>
            </a:xfrm>
          </p:grpSpPr>
          <p:pic>
            <p:nvPicPr>
              <p:cNvPr id="14" name="Picture 13"/>
              <p:cNvPicPr>
                <a:picLocks noChangeAspect="1"/>
              </p:cNvPicPr>
              <p:nvPr/>
            </p:nvPicPr>
            <p:blipFill rotWithShape="1">
              <a:blip r:embed="rId10" cstate="print">
                <a:extLst>
                  <a:ext uri="{BEBA8EAE-BF5A-486C-A8C5-ECC9F3942E4B}">
                    <a14:imgProps xmlns:a14="http://schemas.microsoft.com/office/drawing/2010/main">
                      <a14:imgLayer r:embed="rId11">
                        <a14:imgEffect>
                          <a14:colorTemperature colorTemp="5900"/>
                        </a14:imgEffect>
                      </a14:imgLayer>
                    </a14:imgProps>
                  </a:ext>
                  <a:ext uri="{28A0092B-C50C-407E-A947-70E740481C1C}">
                    <a14:useLocalDpi xmlns:a14="http://schemas.microsoft.com/office/drawing/2010/main" val="0"/>
                  </a:ext>
                </a:extLst>
              </a:blip>
              <a:srcRect l="13241" r="5719"/>
              <a:stretch/>
            </p:blipFill>
            <p:spPr>
              <a:xfrm rot="5400000">
                <a:off x="6412924" y="1387860"/>
                <a:ext cx="1560000" cy="1443723"/>
              </a:xfrm>
              <a:prstGeom prst="rect">
                <a:avLst/>
              </a:prstGeom>
            </p:spPr>
          </p:pic>
          <p:sp>
            <p:nvSpPr>
              <p:cNvPr id="15" name="TextBox 14"/>
              <p:cNvSpPr txBox="1"/>
              <p:nvPr/>
            </p:nvSpPr>
            <p:spPr>
              <a:xfrm>
                <a:off x="6372200" y="2883417"/>
                <a:ext cx="2320633"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Olle Andersson</a:t>
                </a:r>
              </a:p>
              <a:p>
                <a:pPr lvl="0">
                  <a:lnSpc>
                    <a:spcPts val="2000"/>
                  </a:lnSpc>
                </a:pPr>
                <a:r>
                  <a:rPr lang="sv-SE" altLang="sv-SE" sz="1200" kern="0" dirty="0">
                    <a:solidFill>
                      <a:schemeClr val="tx1">
                        <a:lumMod val="85000"/>
                        <a:lumOff val="15000"/>
                      </a:schemeClr>
                    </a:solidFill>
                  </a:rPr>
                  <a:t>Biträdande jurist </a:t>
                </a:r>
              </a:p>
            </p:txBody>
          </p:sp>
        </p:grpSp>
        <p:sp>
          <p:nvSpPr>
            <p:cNvPr id="18" name="TextBox 17"/>
            <p:cNvSpPr txBox="1"/>
            <p:nvPr/>
          </p:nvSpPr>
          <p:spPr>
            <a:xfrm>
              <a:off x="3666781" y="5179566"/>
              <a:ext cx="2320633"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Fredrik Gustafsson</a:t>
              </a:r>
            </a:p>
            <a:p>
              <a:pPr lvl="0">
                <a:lnSpc>
                  <a:spcPts val="2000"/>
                </a:lnSpc>
              </a:pPr>
              <a:r>
                <a:rPr lang="sv-SE" altLang="sv-SE" sz="1200" kern="0" dirty="0" err="1">
                  <a:solidFill>
                    <a:schemeClr val="tx1">
                      <a:lumMod val="85000"/>
                      <a:lumOff val="15000"/>
                    </a:schemeClr>
                  </a:solidFill>
                </a:rPr>
                <a:t>Counsel</a:t>
              </a:r>
              <a:endParaRPr lang="sv-SE" altLang="sv-SE" sz="1200" kern="0" dirty="0">
                <a:solidFill>
                  <a:schemeClr val="tx1">
                    <a:lumMod val="85000"/>
                    <a:lumOff val="15000"/>
                  </a:schemeClr>
                </a:solidFill>
              </a:endParaRPr>
            </a:p>
          </p:txBody>
        </p:sp>
        <p:sp>
          <p:nvSpPr>
            <p:cNvPr id="19" name="TextBox 18"/>
            <p:cNvSpPr txBox="1"/>
            <p:nvPr/>
          </p:nvSpPr>
          <p:spPr>
            <a:xfrm>
              <a:off x="1995357" y="5190520"/>
              <a:ext cx="2547058"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Mattias Rosengren</a:t>
              </a:r>
            </a:p>
            <a:p>
              <a:pPr lvl="0">
                <a:lnSpc>
                  <a:spcPts val="2000"/>
                </a:lnSpc>
              </a:pPr>
              <a:r>
                <a:rPr lang="sv-SE" altLang="sv-SE" sz="1200" kern="0" dirty="0">
                  <a:solidFill>
                    <a:schemeClr val="tx1">
                      <a:lumMod val="85000"/>
                      <a:lumOff val="15000"/>
                    </a:schemeClr>
                  </a:solidFill>
                </a:rPr>
                <a:t>Delägare</a:t>
              </a:r>
            </a:p>
          </p:txBody>
        </p:sp>
        <p:sp>
          <p:nvSpPr>
            <p:cNvPr id="22" name="TextBox 21"/>
            <p:cNvSpPr txBox="1"/>
            <p:nvPr/>
          </p:nvSpPr>
          <p:spPr>
            <a:xfrm>
              <a:off x="333439" y="5190520"/>
              <a:ext cx="1540588"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Emma Stuart Beck</a:t>
              </a:r>
              <a:endParaRPr lang="sv-SE" altLang="sv-SE" sz="1200" kern="0" dirty="0">
                <a:solidFill>
                  <a:schemeClr val="tx1">
                    <a:lumMod val="85000"/>
                    <a:lumOff val="15000"/>
                  </a:schemeClr>
                </a:solidFill>
              </a:endParaRPr>
            </a:p>
            <a:p>
              <a:pPr lvl="0">
                <a:lnSpc>
                  <a:spcPts val="2000"/>
                </a:lnSpc>
              </a:pPr>
              <a:r>
                <a:rPr lang="sv-SE" altLang="sv-SE" sz="1200" kern="0" dirty="0">
                  <a:solidFill>
                    <a:schemeClr val="tx1">
                      <a:lumMod val="85000"/>
                      <a:lumOff val="15000"/>
                    </a:schemeClr>
                  </a:solidFill>
                </a:rPr>
                <a:t>Delägare</a:t>
              </a:r>
            </a:p>
          </p:txBody>
        </p:sp>
        <p:sp>
          <p:nvSpPr>
            <p:cNvPr id="23" name="TextBox 22"/>
            <p:cNvSpPr txBox="1"/>
            <p:nvPr/>
          </p:nvSpPr>
          <p:spPr>
            <a:xfrm>
              <a:off x="5343645" y="5179566"/>
              <a:ext cx="2320633"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Nicklas </a:t>
              </a:r>
              <a:r>
                <a:rPr lang="sv-SE" altLang="sv-SE" sz="1200" b="1" kern="0" dirty="0" err="1">
                  <a:solidFill>
                    <a:schemeClr val="tx1">
                      <a:lumMod val="85000"/>
                      <a:lumOff val="15000"/>
                    </a:schemeClr>
                  </a:solidFill>
                </a:rPr>
                <a:t>Thorgerzon</a:t>
              </a:r>
              <a:endParaRPr lang="sv-SE" altLang="sv-SE" sz="1200" b="1" kern="0" dirty="0">
                <a:solidFill>
                  <a:schemeClr val="tx1">
                    <a:lumMod val="85000"/>
                    <a:lumOff val="15000"/>
                  </a:schemeClr>
                </a:solidFill>
              </a:endParaRPr>
            </a:p>
            <a:p>
              <a:pPr lvl="0">
                <a:lnSpc>
                  <a:spcPts val="2000"/>
                </a:lnSpc>
              </a:pPr>
              <a:r>
                <a:rPr lang="sv-SE" altLang="sv-SE" sz="1200" kern="0" dirty="0">
                  <a:solidFill>
                    <a:schemeClr val="tx1">
                      <a:lumMod val="85000"/>
                      <a:lumOff val="15000"/>
                    </a:schemeClr>
                  </a:solidFill>
                </a:rPr>
                <a:t>Specialist</a:t>
              </a:r>
            </a:p>
          </p:txBody>
        </p:sp>
        <p:pic>
          <p:nvPicPr>
            <p:cNvPr id="26" name="Picture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3719" y="3610632"/>
              <a:ext cx="1440000" cy="1560000"/>
            </a:xfrm>
            <a:prstGeom prst="rect">
              <a:avLst/>
            </a:prstGeom>
          </p:spPr>
        </p:pic>
        <p:sp>
          <p:nvSpPr>
            <p:cNvPr id="28" name="TextBox 27"/>
            <p:cNvSpPr txBox="1"/>
            <p:nvPr/>
          </p:nvSpPr>
          <p:spPr>
            <a:xfrm>
              <a:off x="7052279" y="5179566"/>
              <a:ext cx="2320633" cy="605294"/>
            </a:xfrm>
            <a:prstGeom prst="rect">
              <a:avLst/>
            </a:prstGeom>
            <a:noFill/>
          </p:spPr>
          <p:txBody>
            <a:bodyPr wrap="square" rtlCol="0">
              <a:spAutoFit/>
            </a:bodyPr>
            <a:lstStyle/>
            <a:p>
              <a:pPr lvl="0">
                <a:lnSpc>
                  <a:spcPts val="2000"/>
                </a:lnSpc>
              </a:pPr>
              <a:r>
                <a:rPr lang="sv-SE" altLang="sv-SE" sz="1200" b="1" kern="0" dirty="0">
                  <a:solidFill>
                    <a:schemeClr val="tx1">
                      <a:lumMod val="85000"/>
                      <a:lumOff val="15000"/>
                    </a:schemeClr>
                  </a:solidFill>
                </a:rPr>
                <a:t>Maria Schulzberg</a:t>
              </a:r>
            </a:p>
            <a:p>
              <a:pPr>
                <a:lnSpc>
                  <a:spcPts val="2000"/>
                </a:lnSpc>
              </a:pPr>
              <a:r>
                <a:rPr lang="sv-SE" altLang="sv-SE" sz="1200" kern="0" dirty="0" err="1">
                  <a:solidFill>
                    <a:schemeClr val="tx1">
                      <a:lumMod val="85000"/>
                      <a:lumOff val="15000"/>
                    </a:schemeClr>
                  </a:solidFill>
                </a:rPr>
                <a:t>Counsel</a:t>
              </a:r>
              <a:endParaRPr lang="sv-SE" altLang="sv-SE" sz="1200" kern="0" dirty="0">
                <a:solidFill>
                  <a:schemeClr val="tx1">
                    <a:lumMod val="85000"/>
                    <a:lumOff val="15000"/>
                  </a:schemeClr>
                </a:solidFill>
              </a:endParaRPr>
            </a:p>
          </p:txBody>
        </p:sp>
      </p:grpSp>
    </p:spTree>
    <p:extLst>
      <p:ext uri="{BB962C8B-B14F-4D97-AF65-F5344CB8AC3E}">
        <p14:creationId xmlns:p14="http://schemas.microsoft.com/office/powerpoint/2010/main" val="280553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334800"/>
            <a:ext cx="8507288" cy="651600"/>
          </a:xfrm>
        </p:spPr>
        <p:txBody>
          <a:bodyPr/>
          <a:lstStyle/>
          <a:p>
            <a:r>
              <a:rPr lang="sv-SE" altLang="sv-SE" sz="2200" dirty="0">
                <a:solidFill>
                  <a:schemeClr val="tx1">
                    <a:lumMod val="75000"/>
                    <a:lumOff val="25000"/>
                  </a:schemeClr>
                </a:solidFill>
              </a:rPr>
              <a:t>Proportionalitetsprincipen kan ha betydelse för</a:t>
            </a:r>
          </a:p>
        </p:txBody>
      </p:sp>
      <p:sp>
        <p:nvSpPr>
          <p:cNvPr id="9222" name="Rectangle 3"/>
          <p:cNvSpPr>
            <a:spLocks noGrp="1" noChangeArrowheads="1"/>
          </p:cNvSpPr>
          <p:nvPr>
            <p:ph type="body" sz="quarter" idx="17"/>
          </p:nvPr>
        </p:nvSpPr>
        <p:spPr>
          <a:xfrm>
            <a:off x="2555875" y="1556792"/>
            <a:ext cx="6119813" cy="4680000"/>
          </a:xfrm>
        </p:spPr>
        <p:txBody>
          <a:bodyPr>
            <a:noAutofit/>
          </a:bodyPr>
          <a:lstStyle/>
          <a:p>
            <a:pPr>
              <a:lnSpc>
                <a:spcPct val="100000"/>
              </a:lnSpc>
              <a:buClr>
                <a:schemeClr val="accent3"/>
              </a:buClr>
            </a:pPr>
            <a:endParaRPr lang="sv-SE" altLang="sv-SE" sz="2000" dirty="0">
              <a:solidFill>
                <a:schemeClr val="tx1">
                  <a:lumMod val="85000"/>
                  <a:lumOff val="15000"/>
                </a:schemeClr>
              </a:solidFill>
            </a:endParaRPr>
          </a:p>
          <a:p>
            <a:pPr>
              <a:lnSpc>
                <a:spcPct val="100000"/>
              </a:lnSpc>
              <a:buClr>
                <a:schemeClr val="tx1">
                  <a:lumMod val="65000"/>
                  <a:lumOff val="35000"/>
                </a:schemeClr>
              </a:buClr>
            </a:pPr>
            <a:r>
              <a:rPr lang="sv-SE" altLang="sv-SE" b="1" i="1" dirty="0">
                <a:solidFill>
                  <a:schemeClr val="tx1">
                    <a:lumMod val="85000"/>
                    <a:lumOff val="15000"/>
                  </a:schemeClr>
                </a:solidFill>
              </a:rPr>
              <a:t>Kraven</a:t>
            </a:r>
            <a:r>
              <a:rPr lang="sv-SE" altLang="sv-SE" dirty="0">
                <a:solidFill>
                  <a:schemeClr val="tx1">
                    <a:lumMod val="85000"/>
                    <a:lumOff val="15000"/>
                  </a:schemeClr>
                </a:solidFill>
              </a:rPr>
              <a:t> på försäkringsföretagen</a:t>
            </a:r>
          </a:p>
          <a:p>
            <a:pPr>
              <a:lnSpc>
                <a:spcPct val="100000"/>
              </a:lnSpc>
              <a:buClr>
                <a:schemeClr val="tx1">
                  <a:lumMod val="65000"/>
                  <a:lumOff val="35000"/>
                </a:schemeClr>
              </a:buClr>
            </a:pPr>
            <a:r>
              <a:rPr lang="sv-SE" altLang="sv-SE" b="1" i="1" dirty="0">
                <a:solidFill>
                  <a:schemeClr val="tx1">
                    <a:lumMod val="85000"/>
                    <a:lumOff val="15000"/>
                  </a:schemeClr>
                </a:solidFill>
              </a:rPr>
              <a:t>Tillsynen</a:t>
            </a:r>
            <a:r>
              <a:rPr lang="sv-SE" altLang="sv-SE" dirty="0">
                <a:solidFill>
                  <a:schemeClr val="tx1">
                    <a:lumMod val="85000"/>
                    <a:lumOff val="15000"/>
                  </a:schemeClr>
                </a:solidFill>
              </a:rPr>
              <a:t> av företagen</a:t>
            </a:r>
          </a:p>
          <a:p>
            <a:pPr>
              <a:lnSpc>
                <a:spcPct val="100000"/>
              </a:lnSpc>
              <a:buClr>
                <a:schemeClr val="tx1">
                  <a:lumMod val="65000"/>
                  <a:lumOff val="35000"/>
                </a:schemeClr>
              </a:buClr>
            </a:pPr>
            <a:r>
              <a:rPr lang="sv-SE" altLang="sv-SE" b="1" i="1" dirty="0">
                <a:solidFill>
                  <a:schemeClr val="tx1">
                    <a:lumMod val="85000"/>
                    <a:lumOff val="15000"/>
                  </a:schemeClr>
                </a:solidFill>
              </a:rPr>
              <a:t>Ingripanden</a:t>
            </a:r>
            <a:r>
              <a:rPr lang="sv-SE" altLang="sv-SE" dirty="0">
                <a:solidFill>
                  <a:schemeClr val="tx1">
                    <a:lumMod val="85000"/>
                    <a:lumOff val="15000"/>
                  </a:schemeClr>
                </a:solidFill>
              </a:rPr>
              <a:t> mot företagen</a:t>
            </a:r>
          </a:p>
        </p:txBody>
      </p:sp>
      <p:pic>
        <p:nvPicPr>
          <p:cNvPr id="3" name="Picture Placeholder 2"/>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6094" r="55616"/>
          <a:stretch/>
        </p:blipFill>
        <p:spPr/>
      </p:pic>
    </p:spTree>
    <p:extLst>
      <p:ext uri="{BB962C8B-B14F-4D97-AF65-F5344CB8AC3E}">
        <p14:creationId xmlns:p14="http://schemas.microsoft.com/office/powerpoint/2010/main" val="3392848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sv-SE" altLang="sv-SE" sz="2200" dirty="0">
                <a:solidFill>
                  <a:schemeClr val="tx1">
                    <a:lumMod val="65000"/>
                    <a:lumOff val="35000"/>
                  </a:schemeClr>
                </a:solidFill>
              </a:rPr>
              <a:t>Proportionalitetsprincipen regleras i</a:t>
            </a:r>
          </a:p>
        </p:txBody>
      </p:sp>
      <p:sp>
        <p:nvSpPr>
          <p:cNvPr id="5" name="Text Placeholder 4"/>
          <p:cNvSpPr>
            <a:spLocks noGrp="1"/>
          </p:cNvSpPr>
          <p:nvPr>
            <p:ph type="body" sz="quarter" idx="18"/>
          </p:nvPr>
        </p:nvSpPr>
        <p:spPr/>
        <p:txBody>
          <a:bodyPr/>
          <a:lstStyle/>
          <a:p>
            <a:endParaRPr lang="en-GB"/>
          </a:p>
        </p:txBody>
      </p:sp>
      <p:sp>
        <p:nvSpPr>
          <p:cNvPr id="9222" name="Rectangle 3"/>
          <p:cNvSpPr>
            <a:spLocks noGrp="1" noChangeArrowheads="1"/>
          </p:cNvSpPr>
          <p:nvPr>
            <p:ph type="body" sz="quarter" idx="17"/>
          </p:nvPr>
        </p:nvSpPr>
        <p:spPr>
          <a:xfrm>
            <a:off x="464400" y="1805756"/>
            <a:ext cx="7563984" cy="4680000"/>
          </a:xfrm>
        </p:spPr>
        <p:txBody>
          <a:bodyPr>
            <a:noAutofit/>
          </a:bodyPr>
          <a:lstStyle/>
          <a:p>
            <a:pPr marL="0" indent="0">
              <a:lnSpc>
                <a:spcPct val="100000"/>
              </a:lnSpc>
              <a:buClr>
                <a:schemeClr val="accent3"/>
              </a:buClr>
              <a:buNone/>
            </a:pPr>
            <a:r>
              <a:rPr lang="sv-SE" sz="2000" b="1" dirty="0">
                <a:solidFill>
                  <a:schemeClr val="accent2">
                    <a:lumMod val="75000"/>
                  </a:schemeClr>
                </a:solidFill>
              </a:rPr>
              <a:t>                          FRL, Solvens II-direktivet och -förordningen</a:t>
            </a:r>
          </a:p>
          <a:p>
            <a:pPr marL="0" indent="0">
              <a:lnSpc>
                <a:spcPct val="100000"/>
              </a:lnSpc>
              <a:buClr>
                <a:schemeClr val="accent3"/>
              </a:buClr>
              <a:buNone/>
            </a:pPr>
            <a:endParaRPr lang="sv-SE" sz="2000" b="1" dirty="0">
              <a:solidFill>
                <a:schemeClr val="accent2">
                  <a:lumMod val="75000"/>
                </a:schemeClr>
              </a:solidFill>
            </a:endParaRPr>
          </a:p>
          <a:p>
            <a:pPr marL="0" indent="0">
              <a:lnSpc>
                <a:spcPct val="100000"/>
              </a:lnSpc>
              <a:buClr>
                <a:schemeClr val="accent3"/>
              </a:buClr>
              <a:buNone/>
            </a:pPr>
            <a:endParaRPr lang="sv-SE" sz="1800" b="1" dirty="0"/>
          </a:p>
          <a:p>
            <a:pPr marL="0" indent="0">
              <a:lnSpc>
                <a:spcPct val="100000"/>
              </a:lnSpc>
              <a:buClr>
                <a:schemeClr val="accent3"/>
              </a:buClr>
              <a:buNone/>
            </a:pPr>
            <a:endParaRPr lang="sv-SE" sz="1800" b="1" dirty="0"/>
          </a:p>
          <a:p>
            <a:pPr marL="0" indent="0" algn="ctr">
              <a:lnSpc>
                <a:spcPct val="100000"/>
              </a:lnSpc>
              <a:buClr>
                <a:schemeClr val="accent3"/>
              </a:buClr>
              <a:buNone/>
            </a:pPr>
            <a:endParaRPr lang="sv-SE" sz="1800" b="1" dirty="0"/>
          </a:p>
          <a:p>
            <a:pPr marL="0" indent="0" algn="ctr">
              <a:lnSpc>
                <a:spcPct val="100000"/>
              </a:lnSpc>
              <a:buClr>
                <a:schemeClr val="accent3"/>
              </a:buClr>
              <a:buNone/>
            </a:pPr>
            <a:endParaRPr lang="sv-SE" sz="1800" b="1" dirty="0">
              <a:solidFill>
                <a:schemeClr val="tx2"/>
              </a:solidFill>
            </a:endParaRPr>
          </a:p>
          <a:p>
            <a:pPr marL="0" indent="0" algn="ctr">
              <a:lnSpc>
                <a:spcPct val="100000"/>
              </a:lnSpc>
              <a:buClr>
                <a:schemeClr val="accent3"/>
              </a:buClr>
              <a:buNone/>
            </a:pPr>
            <a:r>
              <a:rPr lang="sv-SE" sz="2000" b="1" dirty="0">
                <a:solidFill>
                  <a:schemeClr val="tx2"/>
                </a:solidFill>
              </a:rPr>
              <a:t>HFDs praxis och den nya förvaltningslagen</a:t>
            </a:r>
          </a:p>
        </p:txBody>
      </p:sp>
      <p:grpSp>
        <p:nvGrpSpPr>
          <p:cNvPr id="4" name="Group 3"/>
          <p:cNvGrpSpPr/>
          <p:nvPr/>
        </p:nvGrpSpPr>
        <p:grpSpPr>
          <a:xfrm>
            <a:off x="827584" y="2446375"/>
            <a:ext cx="7200800" cy="2167693"/>
            <a:chOff x="2339752" y="3573016"/>
            <a:chExt cx="7200800" cy="2167693"/>
          </a:xfrm>
        </p:grpSpPr>
        <p:sp>
          <p:nvSpPr>
            <p:cNvPr id="7" name="Rectangle 6"/>
            <p:cNvSpPr/>
            <p:nvPr/>
          </p:nvSpPr>
          <p:spPr>
            <a:xfrm>
              <a:off x="2339752" y="4300709"/>
              <a:ext cx="6192688" cy="14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buClr>
                  <a:schemeClr val="accent3"/>
                </a:buClr>
              </a:pPr>
              <a:endParaRPr lang="sv-SE" altLang="sv-SE" sz="1200" dirty="0">
                <a:solidFill>
                  <a:schemeClr val="bg1"/>
                </a:solidFill>
              </a:endParaRPr>
            </a:p>
          </p:txBody>
        </p:sp>
        <p:sp>
          <p:nvSpPr>
            <p:cNvPr id="2" name="Rectangle 1"/>
            <p:cNvSpPr/>
            <p:nvPr/>
          </p:nvSpPr>
          <p:spPr>
            <a:xfrm>
              <a:off x="3419872" y="3573016"/>
              <a:ext cx="6120680" cy="1440160"/>
            </a:xfrm>
            <a:prstGeom prst="rect">
              <a:avLst/>
            </a:prstGeom>
            <a:solidFill>
              <a:schemeClr val="accent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100000"/>
                </a:lnSpc>
                <a:buClr>
                  <a:schemeClr val="accent3"/>
                </a:buClr>
              </a:pPr>
              <a:endParaRPr lang="sv-SE" altLang="sv-SE" sz="1200" dirty="0">
                <a:solidFill>
                  <a:schemeClr val="accent3">
                    <a:lumMod val="50000"/>
                  </a:schemeClr>
                </a:solidFill>
              </a:endParaRPr>
            </a:p>
          </p:txBody>
        </p:sp>
        <p:sp>
          <p:nvSpPr>
            <p:cNvPr id="3" name="TextBox 2"/>
            <p:cNvSpPr txBox="1"/>
            <p:nvPr/>
          </p:nvSpPr>
          <p:spPr>
            <a:xfrm>
              <a:off x="3635896" y="5132511"/>
              <a:ext cx="3744416" cy="384721"/>
            </a:xfrm>
            <a:prstGeom prst="rect">
              <a:avLst/>
            </a:prstGeom>
            <a:noFill/>
          </p:spPr>
          <p:txBody>
            <a:bodyPr wrap="square" rtlCol="0">
              <a:spAutoFit/>
            </a:bodyPr>
            <a:lstStyle/>
            <a:p>
              <a:pPr>
                <a:lnSpc>
                  <a:spcPct val="95000"/>
                </a:lnSpc>
                <a:spcBef>
                  <a:spcPts val="1200"/>
                </a:spcBef>
              </a:pPr>
              <a:r>
                <a:rPr lang="sv-SE" altLang="sv-SE" sz="2000" dirty="0">
                  <a:solidFill>
                    <a:schemeClr val="bg1"/>
                  </a:solidFill>
                </a:rPr>
                <a:t>INGRIPANDEN</a:t>
              </a:r>
              <a:endParaRPr lang="en-GB" sz="2000" dirty="0" err="1"/>
            </a:p>
          </p:txBody>
        </p:sp>
        <p:sp>
          <p:nvSpPr>
            <p:cNvPr id="8" name="TextBox 7"/>
            <p:cNvSpPr txBox="1"/>
            <p:nvPr/>
          </p:nvSpPr>
          <p:spPr>
            <a:xfrm>
              <a:off x="3635896" y="4431481"/>
              <a:ext cx="3960440" cy="384721"/>
            </a:xfrm>
            <a:prstGeom prst="rect">
              <a:avLst/>
            </a:prstGeom>
            <a:noFill/>
          </p:spPr>
          <p:txBody>
            <a:bodyPr wrap="square" rtlCol="0">
              <a:spAutoFit/>
            </a:bodyPr>
            <a:lstStyle/>
            <a:p>
              <a:pPr>
                <a:lnSpc>
                  <a:spcPct val="95000"/>
                </a:lnSpc>
                <a:spcBef>
                  <a:spcPts val="1200"/>
                </a:spcBef>
              </a:pPr>
              <a:r>
                <a:rPr lang="sv-SE" altLang="sv-SE" sz="2000" dirty="0">
                  <a:solidFill>
                    <a:schemeClr val="accent3">
                      <a:lumMod val="50000"/>
                    </a:schemeClr>
                  </a:solidFill>
                </a:rPr>
                <a:t>TILLSYNEN </a:t>
              </a:r>
              <a:endParaRPr lang="en-GB" sz="2000" dirty="0" err="1">
                <a:solidFill>
                  <a:schemeClr val="accent3">
                    <a:lumMod val="50000"/>
                  </a:schemeClr>
                </a:solidFill>
              </a:endParaRPr>
            </a:p>
          </p:txBody>
        </p:sp>
        <p:sp>
          <p:nvSpPr>
            <p:cNvPr id="9" name="TextBox 8"/>
            <p:cNvSpPr txBox="1"/>
            <p:nvPr/>
          </p:nvSpPr>
          <p:spPr>
            <a:xfrm>
              <a:off x="3635896" y="3730451"/>
              <a:ext cx="3960440" cy="384721"/>
            </a:xfrm>
            <a:prstGeom prst="rect">
              <a:avLst/>
            </a:prstGeom>
            <a:noFill/>
          </p:spPr>
          <p:txBody>
            <a:bodyPr wrap="square" rtlCol="0">
              <a:spAutoFit/>
            </a:bodyPr>
            <a:lstStyle/>
            <a:p>
              <a:pPr>
                <a:lnSpc>
                  <a:spcPct val="95000"/>
                </a:lnSpc>
                <a:spcBef>
                  <a:spcPts val="1200"/>
                </a:spcBef>
              </a:pPr>
              <a:r>
                <a:rPr lang="sv-SE" altLang="sv-SE" sz="2000" dirty="0">
                  <a:solidFill>
                    <a:schemeClr val="accent3">
                      <a:lumMod val="50000"/>
                    </a:schemeClr>
                  </a:solidFill>
                </a:rPr>
                <a:t>KRAVEN</a:t>
              </a:r>
              <a:endParaRPr lang="en-GB" sz="2000" dirty="0" err="1">
                <a:solidFill>
                  <a:schemeClr val="accent3">
                    <a:lumMod val="50000"/>
                  </a:schemeClr>
                </a:solidFill>
              </a:endParaRPr>
            </a:p>
          </p:txBody>
        </p:sp>
      </p:grpSp>
    </p:spTree>
    <p:extLst>
      <p:ext uri="{BB962C8B-B14F-4D97-AF65-F5344CB8AC3E}">
        <p14:creationId xmlns:p14="http://schemas.microsoft.com/office/powerpoint/2010/main" val="284858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67544" y="332656"/>
            <a:ext cx="8208000" cy="651600"/>
          </a:xfrm>
        </p:spPr>
        <p:txBody>
          <a:bodyPr/>
          <a:lstStyle/>
          <a:p>
            <a:r>
              <a:rPr lang="sv-SE" altLang="sv-SE" sz="2200" dirty="0">
                <a:solidFill>
                  <a:schemeClr val="tx1">
                    <a:lumMod val="65000"/>
                    <a:lumOff val="35000"/>
                  </a:schemeClr>
                </a:solidFill>
              </a:rPr>
              <a:t>Proportionalitet i Solvens I</a:t>
            </a:r>
          </a:p>
        </p:txBody>
      </p:sp>
      <p:sp>
        <p:nvSpPr>
          <p:cNvPr id="8" name="Text Placeholder 7"/>
          <p:cNvSpPr>
            <a:spLocks noGrp="1"/>
          </p:cNvSpPr>
          <p:nvPr>
            <p:ph type="body" sz="quarter" idx="18"/>
          </p:nvPr>
        </p:nvSpPr>
        <p:spPr/>
        <p:txBody>
          <a:bodyPr>
            <a:noAutofit/>
          </a:bodyPr>
          <a:lstStyle/>
          <a:p>
            <a:endParaRPr lang="en-GB" sz="1800" dirty="0"/>
          </a:p>
        </p:txBody>
      </p:sp>
      <p:sp>
        <p:nvSpPr>
          <p:cNvPr id="9222" name="Rectangle 3"/>
          <p:cNvSpPr>
            <a:spLocks noGrp="1" noChangeArrowheads="1"/>
          </p:cNvSpPr>
          <p:nvPr>
            <p:ph type="body" sz="quarter" idx="17"/>
          </p:nvPr>
        </p:nvSpPr>
        <p:spPr>
          <a:xfrm>
            <a:off x="2699792" y="2060848"/>
            <a:ext cx="5184477" cy="4680000"/>
          </a:xfrm>
        </p:spPr>
        <p:txBody>
          <a:bodyPr>
            <a:normAutofit/>
          </a:bodyPr>
          <a:lstStyle/>
          <a:p>
            <a:pPr>
              <a:lnSpc>
                <a:spcPct val="100000"/>
              </a:lnSpc>
              <a:buClr>
                <a:schemeClr val="tx1">
                  <a:lumMod val="65000"/>
                  <a:lumOff val="35000"/>
                </a:schemeClr>
              </a:buClr>
            </a:pPr>
            <a:r>
              <a:rPr lang="sv-SE" altLang="sv-SE" b="1" dirty="0"/>
              <a:t>Stabilitetsprincipen, 4 kap. 1 § FRL                                    </a:t>
            </a:r>
            <a:r>
              <a:rPr lang="sv-SE" altLang="sv-SE" dirty="0"/>
              <a:t>”</a:t>
            </a:r>
            <a:r>
              <a:rPr lang="sv-SE" altLang="sv-SE" i="1" dirty="0"/>
              <a:t>Försäkringsrörelse ska drivas med en </a:t>
            </a:r>
            <a:r>
              <a:rPr lang="sv-SE" altLang="sv-SE" b="1" i="1" dirty="0"/>
              <a:t>för rörelsens omfattning och art</a:t>
            </a:r>
            <a:r>
              <a:rPr lang="sv-SE" altLang="sv-SE" i="1" dirty="0"/>
              <a:t> tillfredsställande soliditet, likviditet och kontroll över försäkringsrisker, placeringsrisker och rörelserisker, så att åtagandena mot försäkringstagarna och andra ersättningsberättigade på grund av försäkringar kan fullgöras</a:t>
            </a:r>
            <a:r>
              <a:rPr lang="sv-SE" altLang="sv-SE" dirty="0"/>
              <a:t>”</a:t>
            </a:r>
          </a:p>
          <a:p>
            <a:pPr>
              <a:lnSpc>
                <a:spcPct val="110000"/>
              </a:lnSpc>
              <a:buClr>
                <a:schemeClr val="tx1">
                  <a:lumMod val="65000"/>
                  <a:lumOff val="35000"/>
                </a:schemeClr>
              </a:buClr>
            </a:pPr>
            <a:r>
              <a:rPr lang="sv-SE" altLang="sv-SE" b="1" dirty="0"/>
              <a:t>God försäkringsstandard, 4 kap. 3 § FRL </a:t>
            </a:r>
            <a:br>
              <a:rPr lang="sv-SE" altLang="sv-SE" b="1" dirty="0"/>
            </a:br>
            <a:r>
              <a:rPr lang="sv-SE" altLang="sv-SE" dirty="0"/>
              <a:t>”</a:t>
            </a:r>
            <a:r>
              <a:rPr lang="sv-SE" altLang="sv-SE" i="1" dirty="0"/>
              <a:t>Ett försäkringsföretags rörelse ska drivas enligt god försäkrings</a:t>
            </a:r>
            <a:r>
              <a:rPr lang="sv-SE" altLang="sv-SE" b="1" i="1" dirty="0"/>
              <a:t>standard</a:t>
            </a:r>
            <a:r>
              <a:rPr lang="sv-SE" altLang="sv-SE" dirty="0"/>
              <a:t>”</a:t>
            </a:r>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1804" r="11804"/>
          <a:stretch>
            <a:fillRect/>
          </a:stretch>
        </p:blipFill>
        <p:spPr/>
      </p:pic>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a:solidFill>
                  <a:srgbClr val="898989"/>
                </a:solidFill>
              </a:rPr>
              <a:t>7091205-v3</a:t>
            </a:r>
            <a:endParaRPr lang="en-GB" sz="500" dirty="0" err="1">
              <a:solidFill>
                <a:srgbClr val="898989"/>
              </a:solidFill>
            </a:endParaRPr>
          </a:p>
        </p:txBody>
      </p:sp>
    </p:spTree>
    <p:extLst>
      <p:ext uri="{BB962C8B-B14F-4D97-AF65-F5344CB8AC3E}">
        <p14:creationId xmlns:p14="http://schemas.microsoft.com/office/powerpoint/2010/main" val="694481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67544" y="332656"/>
            <a:ext cx="8208000" cy="651600"/>
          </a:xfrm>
        </p:spPr>
        <p:txBody>
          <a:bodyPr/>
          <a:lstStyle/>
          <a:p>
            <a:r>
              <a:rPr lang="sv-SE" altLang="sv-SE" sz="2200" dirty="0">
                <a:solidFill>
                  <a:schemeClr val="tx1">
                    <a:lumMod val="75000"/>
                    <a:lumOff val="25000"/>
                  </a:schemeClr>
                </a:solidFill>
              </a:rPr>
              <a:t>Proportionalitet i Solvens II </a:t>
            </a:r>
          </a:p>
        </p:txBody>
      </p:sp>
      <p:sp>
        <p:nvSpPr>
          <p:cNvPr id="9222" name="Rectangle 3"/>
          <p:cNvSpPr>
            <a:spLocks noGrp="1" noChangeArrowheads="1"/>
          </p:cNvSpPr>
          <p:nvPr>
            <p:ph type="body" sz="quarter" idx="17"/>
          </p:nvPr>
        </p:nvSpPr>
        <p:spPr>
          <a:xfrm>
            <a:off x="464401" y="1700808"/>
            <a:ext cx="5115712" cy="4680000"/>
          </a:xfrm>
        </p:spPr>
        <p:txBody>
          <a:bodyPr>
            <a:normAutofit/>
          </a:bodyPr>
          <a:lstStyle/>
          <a:p>
            <a:pPr marL="0" indent="0">
              <a:lnSpc>
                <a:spcPct val="100000"/>
              </a:lnSpc>
              <a:buClr>
                <a:schemeClr val="accent3"/>
              </a:buClr>
              <a:buNone/>
            </a:pPr>
            <a:endParaRPr lang="sv-SE" altLang="zh-CN" sz="1800" b="1" dirty="0">
              <a:ea typeface="宋体" charset="-122"/>
            </a:endParaRPr>
          </a:p>
          <a:p>
            <a:pPr>
              <a:lnSpc>
                <a:spcPct val="100000"/>
              </a:lnSpc>
              <a:buClr>
                <a:schemeClr val="tx1">
                  <a:lumMod val="65000"/>
                  <a:lumOff val="35000"/>
                </a:schemeClr>
              </a:buClr>
            </a:pPr>
            <a:r>
              <a:rPr lang="sv-SE" altLang="zh-CN" b="1" dirty="0">
                <a:ea typeface="宋体" charset="-122"/>
              </a:rPr>
              <a:t>Artikel 29.3 i Solvens II-direktivet </a:t>
            </a:r>
            <a:r>
              <a:rPr lang="sv-SE" altLang="sv-SE" dirty="0"/>
              <a:t>”</a:t>
            </a:r>
            <a:r>
              <a:rPr lang="sv-SE" altLang="sv-SE" i="1" dirty="0"/>
              <a:t>Medlemsstaterna ska se till att kraven  i detta direktiv tillämpas på ett sätt som står </a:t>
            </a:r>
            <a:r>
              <a:rPr lang="sv-SE" altLang="sv-SE" b="1" i="1" dirty="0"/>
              <a:t>i proportion till </a:t>
            </a:r>
            <a:r>
              <a:rPr lang="sv-SE" altLang="sv-SE" b="1" i="1" dirty="0">
                <a:solidFill>
                  <a:srgbClr val="FF0000"/>
                </a:solidFill>
              </a:rPr>
              <a:t>arten, omfattningen och komplexiteten</a:t>
            </a:r>
            <a:r>
              <a:rPr lang="sv-SE" altLang="sv-SE" b="1" i="1" dirty="0"/>
              <a:t> </a:t>
            </a:r>
            <a:r>
              <a:rPr lang="sv-SE" altLang="sv-SE" i="1" dirty="0"/>
              <a:t>av de inneboende riskerna i varje försäkrings- eller återförsäkringsföretags verksamhet</a:t>
            </a:r>
            <a:r>
              <a:rPr lang="sv-SE" altLang="sv-SE" dirty="0"/>
              <a:t>”</a:t>
            </a:r>
          </a:p>
          <a:p>
            <a:pPr>
              <a:lnSpc>
                <a:spcPct val="100000"/>
              </a:lnSpc>
              <a:buClr>
                <a:schemeClr val="tx1">
                  <a:lumMod val="65000"/>
                  <a:lumOff val="35000"/>
                </a:schemeClr>
              </a:buClr>
            </a:pPr>
            <a:r>
              <a:rPr lang="sv-SE" altLang="sv-SE" b="1" dirty="0"/>
              <a:t>Proportionalitetsprincipen i 4 kap. 5 § FRL </a:t>
            </a:r>
            <a:r>
              <a:rPr lang="sv-SE" altLang="sv-SE" dirty="0"/>
              <a:t>”</a:t>
            </a:r>
            <a:r>
              <a:rPr lang="sv-SE" altLang="sv-SE" i="1" dirty="0"/>
              <a:t>Bestämmelserna i 5-10, 17 och 19 kap. ska tillämpas </a:t>
            </a:r>
            <a:r>
              <a:rPr lang="sv-SE" altLang="sv-SE" b="1" i="1" dirty="0"/>
              <a:t>proportionellt i förhållande till </a:t>
            </a:r>
            <a:r>
              <a:rPr lang="sv-SE" altLang="sv-SE" b="1" i="1" dirty="0">
                <a:solidFill>
                  <a:srgbClr val="FF0000"/>
                </a:solidFill>
              </a:rPr>
              <a:t>arten, omfattningen och komplexiteten</a:t>
            </a:r>
            <a:r>
              <a:rPr lang="sv-SE" altLang="sv-SE" b="1" i="1" dirty="0"/>
              <a:t> </a:t>
            </a:r>
            <a:r>
              <a:rPr lang="sv-SE" altLang="sv-SE" i="1" dirty="0"/>
              <a:t>av riskerna i varje försäkringsföretags verksamhet</a:t>
            </a:r>
            <a:r>
              <a:rPr lang="sv-SE" altLang="sv-SE" dirty="0"/>
              <a:t>”</a:t>
            </a:r>
          </a:p>
          <a:p>
            <a:pPr>
              <a:lnSpc>
                <a:spcPct val="100000"/>
              </a:lnSpc>
              <a:buClr>
                <a:schemeClr val="accent3"/>
              </a:buClr>
            </a:pPr>
            <a:endParaRPr lang="sv-SE" altLang="sv-SE" sz="2000" dirty="0"/>
          </a:p>
        </p:txBody>
      </p:sp>
      <p:pic>
        <p:nvPicPr>
          <p:cNvPr id="3" name="Picture Placeholder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54" b="254"/>
          <a:stretch>
            <a:fillRect/>
          </a:stretch>
        </p:blipFill>
        <p:spPr/>
      </p:pic>
      <p:sp>
        <p:nvSpPr>
          <p:cNvPr id="5" name="Text Placeholder 5"/>
          <p:cNvSpPr>
            <a:spLocks noGrp="1"/>
          </p:cNvSpPr>
          <p:nvPr>
            <p:ph type="body" sz="quarter" idx="18"/>
          </p:nvPr>
        </p:nvSpPr>
        <p:spPr>
          <a:xfrm>
            <a:off x="467544" y="1052736"/>
            <a:ext cx="8207375" cy="277200"/>
          </a:xfrm>
        </p:spPr>
        <p:txBody>
          <a:bodyPr>
            <a:normAutofit/>
          </a:bodyPr>
          <a:lstStyle/>
          <a:p>
            <a:pPr>
              <a:lnSpc>
                <a:spcPct val="100000"/>
              </a:lnSpc>
              <a:buClr>
                <a:schemeClr val="accent3"/>
              </a:buClr>
            </a:pPr>
            <a:r>
              <a:rPr lang="sv-SE" altLang="sv-SE" sz="1800" i="1" dirty="0">
                <a:solidFill>
                  <a:schemeClr val="tx1">
                    <a:lumMod val="65000"/>
                    <a:lumOff val="35000"/>
                  </a:schemeClr>
                </a:solidFill>
              </a:rPr>
              <a:t>Allmänna </a:t>
            </a:r>
            <a:r>
              <a:rPr lang="sv-SE" altLang="sv-SE" sz="1800" dirty="0">
                <a:solidFill>
                  <a:schemeClr val="tx1">
                    <a:lumMod val="65000"/>
                    <a:lumOff val="35000"/>
                  </a:schemeClr>
                </a:solidFill>
              </a:rPr>
              <a:t>proportionalitetsbestämmelser</a:t>
            </a:r>
            <a:endParaRPr lang="sv-SE" altLang="zh-CN" sz="1800" dirty="0">
              <a:ea typeface="宋体" charset="-122"/>
            </a:endParaRPr>
          </a:p>
        </p:txBody>
      </p:sp>
    </p:spTree>
    <p:extLst>
      <p:ext uri="{BB962C8B-B14F-4D97-AF65-F5344CB8AC3E}">
        <p14:creationId xmlns:p14="http://schemas.microsoft.com/office/powerpoint/2010/main" val="238687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r>
              <a:rPr lang="sv-SE" altLang="sv-SE" sz="2200" dirty="0">
                <a:solidFill>
                  <a:schemeClr val="tx1">
                    <a:lumMod val="75000"/>
                    <a:lumOff val="25000"/>
                  </a:schemeClr>
                </a:solidFill>
              </a:rPr>
              <a:t>Proportionalitet i Solvens II </a:t>
            </a:r>
            <a:br>
              <a:rPr lang="sv-SE" altLang="sv-SE" sz="2200" dirty="0">
                <a:solidFill>
                  <a:schemeClr val="tx1">
                    <a:lumMod val="75000"/>
                    <a:lumOff val="25000"/>
                  </a:schemeClr>
                </a:solidFill>
              </a:rPr>
            </a:br>
            <a:r>
              <a:rPr lang="sv-SE" altLang="sv-SE" sz="1800" i="1" dirty="0">
                <a:solidFill>
                  <a:schemeClr val="tx1">
                    <a:lumMod val="75000"/>
                    <a:lumOff val="25000"/>
                  </a:schemeClr>
                </a:solidFill>
              </a:rPr>
              <a:t>Särskilda</a:t>
            </a:r>
            <a:r>
              <a:rPr lang="sv-SE" altLang="sv-SE" sz="1800" dirty="0">
                <a:solidFill>
                  <a:schemeClr val="tx1">
                    <a:lumMod val="75000"/>
                    <a:lumOff val="25000"/>
                  </a:schemeClr>
                </a:solidFill>
              </a:rPr>
              <a:t> proportionalitetsbestämmelser</a:t>
            </a:r>
            <a:endParaRPr lang="sv-SE" altLang="sv-SE" sz="2200" dirty="0">
              <a:solidFill>
                <a:schemeClr val="tx1">
                  <a:lumMod val="75000"/>
                  <a:lumOff val="25000"/>
                </a:schemeClr>
              </a:solidFill>
            </a:endParaRPr>
          </a:p>
        </p:txBody>
      </p:sp>
      <p:sp>
        <p:nvSpPr>
          <p:cNvPr id="6" name="Text Placeholder 5"/>
          <p:cNvSpPr>
            <a:spLocks noGrp="1"/>
          </p:cNvSpPr>
          <p:nvPr>
            <p:ph type="body" sz="quarter" idx="18"/>
          </p:nvPr>
        </p:nvSpPr>
        <p:spPr/>
        <p:txBody>
          <a:bodyPr>
            <a:normAutofit/>
          </a:bodyPr>
          <a:lstStyle/>
          <a:p>
            <a:pPr>
              <a:lnSpc>
                <a:spcPct val="100000"/>
              </a:lnSpc>
              <a:buClr>
                <a:schemeClr val="accent3"/>
              </a:buClr>
            </a:pPr>
            <a:r>
              <a:rPr lang="sv-SE" altLang="zh-CN" sz="1600" dirty="0">
                <a:ea typeface="宋体" charset="-122"/>
              </a:rPr>
              <a:t>Exempel </a:t>
            </a:r>
          </a:p>
        </p:txBody>
      </p:sp>
      <p:sp>
        <p:nvSpPr>
          <p:cNvPr id="9222" name="Rectangle 3"/>
          <p:cNvSpPr>
            <a:spLocks noGrp="1" noChangeArrowheads="1"/>
          </p:cNvSpPr>
          <p:nvPr>
            <p:ph type="body" sz="quarter" idx="17"/>
          </p:nvPr>
        </p:nvSpPr>
        <p:spPr>
          <a:xfrm>
            <a:off x="2627883" y="1844824"/>
            <a:ext cx="5184477" cy="4680000"/>
          </a:xfrm>
        </p:spPr>
        <p:txBody>
          <a:bodyPr>
            <a:normAutofit/>
          </a:bodyPr>
          <a:lstStyle/>
          <a:p>
            <a:pPr>
              <a:lnSpc>
                <a:spcPct val="100000"/>
              </a:lnSpc>
              <a:buClr>
                <a:schemeClr val="tx1">
                  <a:lumMod val="65000"/>
                  <a:lumOff val="35000"/>
                </a:schemeClr>
              </a:buClr>
            </a:pPr>
            <a:r>
              <a:rPr lang="sv-SE" altLang="sv-SE" b="1" dirty="0"/>
              <a:t>Förenklade beräkningar, 8 kap. 11 § FRL                  </a:t>
            </a:r>
            <a:r>
              <a:rPr lang="sv-SE" altLang="sv-SE" dirty="0"/>
              <a:t>”</a:t>
            </a:r>
            <a:r>
              <a:rPr lang="sv-SE" altLang="sv-SE" i="1" dirty="0"/>
              <a:t>Ett försäkringsföretag får göra förenklade beräkningar av kapitalkravet för en speciell risk om </a:t>
            </a:r>
            <a:br>
              <a:rPr lang="sv-SE" altLang="sv-SE" i="1" dirty="0"/>
            </a:br>
            <a:r>
              <a:rPr lang="sv-SE" altLang="sv-SE" i="1" dirty="0">
                <a:solidFill>
                  <a:schemeClr val="tx1">
                    <a:lumMod val="65000"/>
                    <a:lumOff val="35000"/>
                  </a:schemeClr>
                </a:solidFill>
              </a:rPr>
              <a:t>1) </a:t>
            </a:r>
            <a:r>
              <a:rPr lang="sv-SE" altLang="sv-SE" i="1" dirty="0"/>
              <a:t>det är motiverat </a:t>
            </a:r>
            <a:r>
              <a:rPr lang="sv-SE" altLang="sv-SE" b="1" i="1" dirty="0"/>
              <a:t>med hänsyn till </a:t>
            </a:r>
            <a:r>
              <a:rPr lang="sv-SE" altLang="sv-SE" b="1" i="1" dirty="0">
                <a:solidFill>
                  <a:srgbClr val="FF0000"/>
                </a:solidFill>
              </a:rPr>
              <a:t>arten, omfattningen och komplexiteten</a:t>
            </a:r>
            <a:r>
              <a:rPr lang="sv-SE" altLang="sv-SE" i="1" dirty="0"/>
              <a:t> av de risker som företaget är utsatt för, och                                                                              </a:t>
            </a:r>
            <a:r>
              <a:rPr lang="sv-SE" altLang="sv-SE" i="1" dirty="0">
                <a:solidFill>
                  <a:schemeClr val="tx1">
                    <a:lumMod val="65000"/>
                    <a:lumOff val="35000"/>
                  </a:schemeClr>
                </a:solidFill>
              </a:rPr>
              <a:t>2) </a:t>
            </a:r>
            <a:r>
              <a:rPr lang="sv-SE" altLang="sv-SE" i="1" dirty="0"/>
              <a:t>det är </a:t>
            </a:r>
            <a:r>
              <a:rPr lang="sv-SE" altLang="sv-SE" b="1" i="1" dirty="0"/>
              <a:t>oproportionerligt betungande</a:t>
            </a:r>
            <a:r>
              <a:rPr lang="sv-SE" altLang="sv-SE" i="1" dirty="0"/>
              <a:t> att göra beräkningar enligt standardformeln</a:t>
            </a:r>
            <a:r>
              <a:rPr lang="sv-SE" altLang="sv-SE" dirty="0"/>
              <a:t>”</a:t>
            </a:r>
          </a:p>
          <a:p>
            <a:pPr>
              <a:lnSpc>
                <a:spcPct val="100000"/>
              </a:lnSpc>
              <a:buClr>
                <a:schemeClr val="tx1">
                  <a:lumMod val="65000"/>
                  <a:lumOff val="35000"/>
                </a:schemeClr>
              </a:buClr>
            </a:pPr>
            <a:r>
              <a:rPr lang="sv-SE" altLang="sv-SE" b="1" dirty="0"/>
              <a:t>Aktuariefunktionen, 10 kap. 18 § andra stycket FRL </a:t>
            </a:r>
            <a:r>
              <a:rPr lang="sv-SE" altLang="sv-SE" dirty="0"/>
              <a:t>”</a:t>
            </a:r>
            <a:r>
              <a:rPr lang="sv-SE" altLang="sv-SE" i="1" dirty="0"/>
              <a:t>Den som ska ansvara för eller utföra uppgifter i aktuariefunktionen ska ha de kunskaper och erfarenheter av funktionens uppgifter som är tillräckliga </a:t>
            </a:r>
            <a:r>
              <a:rPr lang="sv-SE" altLang="sv-SE" b="1" i="1" dirty="0"/>
              <a:t>med hänsyn till </a:t>
            </a:r>
            <a:r>
              <a:rPr lang="sv-SE" altLang="sv-SE" b="1" i="1" dirty="0">
                <a:solidFill>
                  <a:srgbClr val="FF0000"/>
                </a:solidFill>
              </a:rPr>
              <a:t>arten, omfattningen och komplexiteten</a:t>
            </a:r>
            <a:r>
              <a:rPr lang="sv-SE" altLang="sv-SE" i="1" dirty="0"/>
              <a:t> av riskerna i företagets verksamhet</a:t>
            </a:r>
            <a:r>
              <a:rPr lang="sv-SE" altLang="sv-SE" dirty="0"/>
              <a:t>”</a:t>
            </a:r>
          </a:p>
        </p:txBody>
      </p:sp>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 r="21"/>
          <a:stretch>
            <a:fillRect/>
          </a:stretch>
        </p:blipFill>
        <p:spPr/>
      </p:pic>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Tree>
    <p:extLst>
      <p:ext uri="{BB962C8B-B14F-4D97-AF65-F5344CB8AC3E}">
        <p14:creationId xmlns:p14="http://schemas.microsoft.com/office/powerpoint/2010/main" val="1993601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67544" y="332656"/>
            <a:ext cx="8208000" cy="651600"/>
          </a:xfrm>
        </p:spPr>
        <p:txBody>
          <a:bodyPr/>
          <a:lstStyle/>
          <a:p>
            <a:r>
              <a:rPr lang="sv-SE" altLang="sv-SE" sz="2200" i="1" dirty="0">
                <a:solidFill>
                  <a:schemeClr val="tx1">
                    <a:lumMod val="65000"/>
                    <a:lumOff val="35000"/>
                  </a:schemeClr>
                </a:solidFill>
              </a:rPr>
              <a:t>Vad betyder                                                            ”</a:t>
            </a:r>
            <a:r>
              <a:rPr lang="sv-SE" altLang="sv-SE" sz="2200" i="1" dirty="0">
                <a:solidFill>
                  <a:srgbClr val="FF0000"/>
                </a:solidFill>
              </a:rPr>
              <a:t>arten, omfattningen och komplexiteten</a:t>
            </a:r>
            <a:r>
              <a:rPr lang="sv-SE" altLang="sv-SE" sz="2200" i="1" dirty="0">
                <a:solidFill>
                  <a:schemeClr val="tx1">
                    <a:lumMod val="65000"/>
                    <a:lumOff val="35000"/>
                  </a:schemeClr>
                </a:solidFill>
              </a:rPr>
              <a:t>”?</a:t>
            </a:r>
          </a:p>
        </p:txBody>
      </p:sp>
      <p:sp>
        <p:nvSpPr>
          <p:cNvPr id="8" name="Text Placeholder 7"/>
          <p:cNvSpPr>
            <a:spLocks noGrp="1"/>
          </p:cNvSpPr>
          <p:nvPr>
            <p:ph type="body" sz="quarter" idx="18"/>
          </p:nvPr>
        </p:nvSpPr>
        <p:spPr/>
        <p:txBody>
          <a:bodyPr>
            <a:noAutofit/>
          </a:bodyPr>
          <a:lstStyle/>
          <a:p>
            <a:r>
              <a:rPr lang="en-US" sz="1300" dirty="0"/>
              <a:t>CEIOPS-DOC-24/08 Advice to the European Commission on the Principle of Proportionality in the Solvency II Framework Directive Proposal, May 2008.</a:t>
            </a:r>
            <a:endParaRPr lang="en-GB" sz="1300" dirty="0"/>
          </a:p>
        </p:txBody>
      </p:sp>
      <p:sp>
        <p:nvSpPr>
          <p:cNvPr id="9222" name="Rectangle 3"/>
          <p:cNvSpPr>
            <a:spLocks noGrp="1" noChangeArrowheads="1"/>
          </p:cNvSpPr>
          <p:nvPr>
            <p:ph type="body" sz="quarter" idx="17"/>
          </p:nvPr>
        </p:nvSpPr>
        <p:spPr>
          <a:xfrm>
            <a:off x="2627784" y="1632281"/>
            <a:ext cx="5256584" cy="4680000"/>
          </a:xfrm>
        </p:spPr>
        <p:txBody>
          <a:bodyPr>
            <a:normAutofit fontScale="92500"/>
          </a:bodyPr>
          <a:lstStyle/>
          <a:p>
            <a:pPr>
              <a:buClr>
                <a:schemeClr val="tx1">
                  <a:lumMod val="65000"/>
                  <a:lumOff val="35000"/>
                </a:schemeClr>
              </a:buClr>
            </a:pPr>
            <a:r>
              <a:rPr lang="sv-SE" altLang="sv-SE" sz="1400" b="1" dirty="0">
                <a:solidFill>
                  <a:srgbClr val="FF0000"/>
                </a:solidFill>
              </a:rPr>
              <a:t>Nature (arten)</a:t>
            </a:r>
            <a:r>
              <a:rPr lang="sv-SE" altLang="sv-SE" sz="1400" b="1" dirty="0"/>
              <a:t> </a:t>
            </a:r>
            <a:r>
              <a:rPr lang="sv-SE" altLang="sv-SE" sz="1400" dirty="0"/>
              <a:t>”</a:t>
            </a:r>
            <a:r>
              <a:rPr lang="en-US" altLang="sv-SE" sz="1400" i="1" dirty="0"/>
              <a:t>T</a:t>
            </a:r>
            <a:r>
              <a:rPr lang="en-US" sz="1400" i="1" dirty="0"/>
              <a:t>he underlying risk profiles of the classes of business an undertaking is writing, e.g. whether it is long or short-tail business, or whether it is a low frequency and high severity business or consists of high frequency and low </a:t>
            </a:r>
            <a:r>
              <a:rPr lang="en-GB" sz="1400" i="1" dirty="0"/>
              <a:t>severity risks</a:t>
            </a:r>
            <a:r>
              <a:rPr lang="sv-SE" altLang="sv-SE" sz="1400" dirty="0"/>
              <a:t>”</a:t>
            </a:r>
          </a:p>
          <a:p>
            <a:pPr>
              <a:buClr>
                <a:schemeClr val="tx1">
                  <a:lumMod val="65000"/>
                  <a:lumOff val="35000"/>
                </a:schemeClr>
              </a:buClr>
            </a:pPr>
            <a:r>
              <a:rPr lang="sv-SE" altLang="sv-SE" sz="1400" b="1" dirty="0" err="1">
                <a:solidFill>
                  <a:srgbClr val="FF0000"/>
                </a:solidFill>
              </a:rPr>
              <a:t>Scale</a:t>
            </a:r>
            <a:r>
              <a:rPr lang="sv-SE" altLang="sv-SE" sz="1400" b="1" dirty="0">
                <a:solidFill>
                  <a:srgbClr val="FF0000"/>
                </a:solidFill>
              </a:rPr>
              <a:t> (omfattningen)  </a:t>
            </a:r>
            <a:r>
              <a:rPr lang="sv-SE" altLang="sv-SE" sz="1400" dirty="0"/>
              <a:t>”</a:t>
            </a:r>
            <a:r>
              <a:rPr lang="en-US" sz="1400" i="1" dirty="0"/>
              <a:t>Relating to the valuation of assets, liabilities or risks, this criterion resembles a materiality requirement and the approach applied should ensure an appropriate relative or absolute approximation of the theoretically correct value</a:t>
            </a:r>
            <a:r>
              <a:rPr lang="sv-SE" altLang="sv-SE" sz="1400" dirty="0"/>
              <a:t>”</a:t>
            </a:r>
          </a:p>
          <a:p>
            <a:pPr>
              <a:buClr>
                <a:schemeClr val="tx1">
                  <a:lumMod val="65000"/>
                  <a:lumOff val="35000"/>
                </a:schemeClr>
              </a:buClr>
            </a:pPr>
            <a:r>
              <a:rPr lang="sv-SE" altLang="sv-SE" sz="1400" b="1" dirty="0" err="1">
                <a:solidFill>
                  <a:srgbClr val="FF0000"/>
                </a:solidFill>
              </a:rPr>
              <a:t>Complexity</a:t>
            </a:r>
            <a:r>
              <a:rPr lang="sv-SE" altLang="sv-SE" sz="1400" b="1" dirty="0">
                <a:solidFill>
                  <a:srgbClr val="FF0000"/>
                </a:solidFill>
              </a:rPr>
              <a:t> (komplexiteten) </a:t>
            </a:r>
            <a:r>
              <a:rPr lang="sv-SE" altLang="sv-SE" sz="1400" dirty="0"/>
              <a:t>”</a:t>
            </a:r>
            <a:r>
              <a:rPr lang="en-GB" altLang="sv-SE" sz="1400" i="1" dirty="0"/>
              <a:t>C</a:t>
            </a:r>
            <a:r>
              <a:rPr lang="en-GB" sz="1400" i="1" dirty="0"/>
              <a:t>ertain </a:t>
            </a:r>
            <a:r>
              <a:rPr lang="en-US" sz="1400" i="1" dirty="0"/>
              <a:t>kinds of business may dictate the use of more demanding methods or an advanced system of governance, in particular a more sophisticated risk management system in order to deal properly with all risks the undertaking faces. However, it may also be introduced via the investment strategy of the undertaking or because the insurer chooses to employ challenging methods or processes in some areas that require a commensurate degree of complexity in other areas of the undertaking. It is also linked to the complexity in the evaluation of the commitments, for example unlimited motor liability, or investment in a complex option, or annuities (as opposed to a lump sum), or non-proportional reinsurance (as opposed to a straightforward direct insurance business)</a:t>
            </a:r>
            <a:r>
              <a:rPr lang="sv-SE" altLang="sv-SE" sz="1400" dirty="0"/>
              <a:t>”</a:t>
            </a:r>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1804" r="11804"/>
          <a:stretch>
            <a:fillRect/>
          </a:stretch>
        </p:blipFill>
        <p:spPr/>
      </p:pic>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a:solidFill>
                  <a:srgbClr val="898989"/>
                </a:solidFill>
              </a:rPr>
              <a:t>7091205-v2</a:t>
            </a:r>
            <a:endParaRPr lang="en-GB" sz="500" dirty="0" err="1">
              <a:solidFill>
                <a:srgbClr val="898989"/>
              </a:solidFill>
            </a:endParaRPr>
          </a:p>
        </p:txBody>
      </p:sp>
    </p:spTree>
    <p:extLst>
      <p:ext uri="{BB962C8B-B14F-4D97-AF65-F5344CB8AC3E}">
        <p14:creationId xmlns:p14="http://schemas.microsoft.com/office/powerpoint/2010/main" val="1121479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67544" y="332656"/>
            <a:ext cx="5400600" cy="651600"/>
          </a:xfrm>
        </p:spPr>
        <p:txBody>
          <a:bodyPr/>
          <a:lstStyle/>
          <a:p>
            <a:r>
              <a:rPr lang="sv-SE" altLang="sv-SE" sz="2200" i="1" dirty="0">
                <a:solidFill>
                  <a:schemeClr val="tx1">
                    <a:lumMod val="75000"/>
                    <a:lumOff val="25000"/>
                  </a:schemeClr>
                </a:solidFill>
              </a:rPr>
              <a:t>Hur ska ”</a:t>
            </a:r>
            <a:r>
              <a:rPr lang="sv-SE" altLang="sv-SE" sz="2200" i="1" dirty="0">
                <a:solidFill>
                  <a:srgbClr val="FF0000"/>
                </a:solidFill>
              </a:rPr>
              <a:t>arten, omfattningen och komplexiteten</a:t>
            </a:r>
            <a:r>
              <a:rPr lang="sv-SE" altLang="sv-SE" sz="2200" i="1" dirty="0">
                <a:solidFill>
                  <a:schemeClr val="tx1"/>
                </a:solidFill>
              </a:rPr>
              <a:t>” beaktas?</a:t>
            </a:r>
          </a:p>
        </p:txBody>
      </p:sp>
      <p:sp>
        <p:nvSpPr>
          <p:cNvPr id="8" name="Text Placeholder 7"/>
          <p:cNvSpPr>
            <a:spLocks noGrp="1"/>
          </p:cNvSpPr>
          <p:nvPr>
            <p:ph type="body" sz="quarter" idx="18"/>
          </p:nvPr>
        </p:nvSpPr>
        <p:spPr/>
        <p:txBody>
          <a:bodyPr>
            <a:noAutofit/>
          </a:bodyPr>
          <a:lstStyle/>
          <a:p>
            <a:r>
              <a:rPr lang="en-US" sz="1300" dirty="0"/>
              <a:t>CEIOPS-DOC-24/08 Advice to the European Commission on the Principle of Proportionality in the Solvency II Framework Directive Proposal, May 2008.</a:t>
            </a:r>
            <a:endParaRPr lang="en-GB" sz="1300" dirty="0"/>
          </a:p>
        </p:txBody>
      </p:sp>
      <p:sp>
        <p:nvSpPr>
          <p:cNvPr id="9222" name="Rectangle 3"/>
          <p:cNvSpPr>
            <a:spLocks noGrp="1" noChangeArrowheads="1"/>
          </p:cNvSpPr>
          <p:nvPr>
            <p:ph type="body" sz="quarter" idx="17"/>
          </p:nvPr>
        </p:nvSpPr>
        <p:spPr>
          <a:xfrm>
            <a:off x="2771801" y="1882486"/>
            <a:ext cx="4968551" cy="4680000"/>
          </a:xfrm>
        </p:spPr>
        <p:txBody>
          <a:bodyPr>
            <a:normAutofit/>
          </a:bodyPr>
          <a:lstStyle/>
          <a:p>
            <a:pPr>
              <a:buClr>
                <a:schemeClr val="tx1">
                  <a:lumMod val="65000"/>
                  <a:lumOff val="35000"/>
                </a:schemeClr>
              </a:buClr>
            </a:pPr>
            <a:r>
              <a:rPr lang="en-US" i="1" dirty="0"/>
              <a:t>“In assessing what is proportionate, the focus must be on the </a:t>
            </a:r>
            <a:r>
              <a:rPr lang="en-US" b="1" i="1" dirty="0"/>
              <a:t>combination of all three criteria </a:t>
            </a:r>
            <a:r>
              <a:rPr lang="en-US" i="1" dirty="0"/>
              <a:t>to arrive at a solution that is adequate to the risk an undertaking is exposed to” </a:t>
            </a:r>
          </a:p>
          <a:p>
            <a:pPr>
              <a:buClr>
                <a:schemeClr val="tx1">
                  <a:lumMod val="65000"/>
                  <a:lumOff val="35000"/>
                </a:schemeClr>
              </a:buClr>
            </a:pPr>
            <a:r>
              <a:rPr lang="en-US" i="1" dirty="0"/>
              <a:t>“A business may well be small-scale but could still include complex risk-profiles, or, on the contrary, it may be large-scale with a simple risk-profile (uncomplicated, supporting only limited risk)”</a:t>
            </a:r>
          </a:p>
          <a:p>
            <a:pPr>
              <a:buClr>
                <a:schemeClr val="tx1">
                  <a:lumMod val="65000"/>
                  <a:lumOff val="35000"/>
                </a:schemeClr>
              </a:buClr>
            </a:pPr>
            <a:r>
              <a:rPr lang="en-US" i="1" dirty="0"/>
              <a:t>“In the first case, it should not be allowed to use simplified methods, while the possibility may be considered in the second case under very specific circumstances”</a:t>
            </a:r>
            <a:endParaRPr lang="sv-SE" altLang="sv-SE" i="1" dirty="0"/>
          </a:p>
        </p:txBody>
      </p:sp>
      <p:pic>
        <p:nvPicPr>
          <p:cNvPr id="7" name="Picture Placeholder 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1804" r="11804"/>
          <a:stretch>
            <a:fillRect/>
          </a:stretch>
        </p:blipFill>
        <p:spPr/>
      </p:pic>
      <p:sp>
        <p:nvSpPr>
          <p:cNvPr id="2" name="DokRef"/>
          <p:cNvSpPr txBox="1"/>
          <p:nvPr/>
        </p:nvSpPr>
        <p:spPr>
          <a:xfrm>
            <a:off x="0" y="5996226"/>
            <a:ext cx="169277" cy="861774"/>
          </a:xfrm>
          <a:prstGeom prst="rect">
            <a:avLst/>
          </a:prstGeom>
          <a:noFill/>
        </p:spPr>
        <p:txBody>
          <a:bodyPr vert="vert270" lIns="0" bIns="190500" rtlCol="0">
            <a:spAutoFit/>
          </a:bodyPr>
          <a:lstStyle/>
          <a:p>
            <a:endParaRPr lang="sv-SE" sz="500" dirty="0">
              <a:solidFill>
                <a:srgbClr val="898989"/>
              </a:solidFill>
            </a:endParaRPr>
          </a:p>
        </p:txBody>
      </p:sp>
      <p:sp>
        <p:nvSpPr>
          <p:cNvPr id="3"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a:solidFill>
                  <a:srgbClr val="898989"/>
                </a:solidFill>
              </a:rPr>
              <a:t>7091205-v2</a:t>
            </a:r>
            <a:endParaRPr lang="en-GB" sz="500" dirty="0" err="1">
              <a:solidFill>
                <a:srgbClr val="898989"/>
              </a:solidFill>
            </a:endParaRPr>
          </a:p>
        </p:txBody>
      </p:sp>
      <p:sp>
        <p:nvSpPr>
          <p:cNvPr id="4" name="DokRef"/>
          <p:cNvSpPr txBox="1"/>
          <p:nvPr/>
        </p:nvSpPr>
        <p:spPr>
          <a:xfrm>
            <a:off x="0" y="6284445"/>
            <a:ext cx="165430" cy="573555"/>
          </a:xfrm>
          <a:prstGeom prst="rect">
            <a:avLst/>
          </a:prstGeom>
          <a:noFill/>
        </p:spPr>
        <p:txBody>
          <a:bodyPr vert="vert270" wrap="none" lIns="0" bIns="190500" rtlCol="0">
            <a:spAutoFit/>
          </a:bodyPr>
          <a:lstStyle/>
          <a:p>
            <a:pPr>
              <a:lnSpc>
                <a:spcPct val="95000"/>
              </a:lnSpc>
              <a:spcBef>
                <a:spcPts val="1200"/>
              </a:spcBef>
            </a:pPr>
            <a:r>
              <a:rPr lang="en-GB" sz="500">
                <a:solidFill>
                  <a:srgbClr val="898989"/>
                </a:solidFill>
              </a:rPr>
              <a:t>7091205-v2</a:t>
            </a:r>
            <a:endParaRPr lang="en-GB" sz="500" dirty="0" err="1">
              <a:solidFill>
                <a:srgbClr val="898989"/>
              </a:solidFill>
            </a:endParaRPr>
          </a:p>
        </p:txBody>
      </p:sp>
    </p:spTree>
    <p:extLst>
      <p:ext uri="{BB962C8B-B14F-4D97-AF65-F5344CB8AC3E}">
        <p14:creationId xmlns:p14="http://schemas.microsoft.com/office/powerpoint/2010/main" val="341610940"/>
      </p:ext>
    </p:extLst>
  </p:cSld>
  <p:clrMapOvr>
    <a:masterClrMapping/>
  </p:clrMapOvr>
</p:sld>
</file>

<file path=ppt/theme/theme1.xml><?xml version="1.0" encoding="utf-8"?>
<a:theme xmlns:a="http://schemas.openxmlformats.org/drawingml/2006/main" name="Blank">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spcBef>
            <a:spcPts val="1200"/>
          </a:spcBef>
          <a:defRPr sz="1600" dirty="0" err="1" smtClean="0"/>
        </a:defPPr>
      </a:lstStyle>
    </a:txDef>
  </a:objectDefaults>
  <a:extraClrSchemeLst/>
  <a:custClrLst>
    <a:custClr name="Vinge green">
      <a:srgbClr val="9BA064"/>
    </a:custClr>
    <a:custClr name="Vinge colour 1">
      <a:srgbClr val="B3CCCE"/>
    </a:custClr>
    <a:custClr name="Vinge colour 2">
      <a:srgbClr val="67888E"/>
    </a:custClr>
    <a:custClr name="Vinge colour 3">
      <a:srgbClr val="CCBE0C"/>
    </a:custClr>
    <a:custClr name="Vinge colour 4">
      <a:srgbClr val="AA6E82"/>
    </a:custClr>
    <a:custClr name="Vinge colour 5">
      <a:srgbClr val="330000"/>
    </a:custClr>
    <a:custClr name="Vinge colour 6">
      <a:srgbClr val="FF9900"/>
    </a:custClr>
    <a:custClr name="Vinge colour 7">
      <a:srgbClr val="660000"/>
    </a:custClr>
    <a:custClr name="Vinge colour 8">
      <a:srgbClr val="416478"/>
    </a:custClr>
    <a:custClr name="Vinge colour 9">
      <a:srgbClr val="336633"/>
    </a:custClr>
    <a:custClr name="Vinge colour 10">
      <a:srgbClr val="CCA31C"/>
    </a:custClr>
    <a:custClr name="Vinge colour 11">
      <a:srgbClr val="CC0000"/>
    </a:custClr>
    <a:custClr name="Vinge colour 12">
      <a:srgbClr val="999900"/>
    </a:custClr>
  </a:custClrLst>
</a:theme>
</file>

<file path=ppt/theme/theme2.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Vinge">
      <a:dk1>
        <a:sysClr val="windowText" lastClr="000000"/>
      </a:dk1>
      <a:lt1>
        <a:sysClr val="window" lastClr="FFFFFF"/>
      </a:lt1>
      <a:dk2>
        <a:srgbClr val="67888E"/>
      </a:dk2>
      <a:lt2>
        <a:srgbClr val="EEECE1"/>
      </a:lt2>
      <a:accent1>
        <a:srgbClr val="9BA064"/>
      </a:accent1>
      <a:accent2>
        <a:srgbClr val="B3CCCE"/>
      </a:accent2>
      <a:accent3>
        <a:srgbClr val="67888E"/>
      </a:accent3>
      <a:accent4>
        <a:srgbClr val="CCBE0C"/>
      </a:accent4>
      <a:accent5>
        <a:srgbClr val="AA6E82"/>
      </a:accent5>
      <a:accent6>
        <a:srgbClr val="330000"/>
      </a:accent6>
      <a:hlink>
        <a:srgbClr val="67888E"/>
      </a:hlink>
      <a:folHlink>
        <a:srgbClr val="CCA31C"/>
      </a:folHlink>
    </a:clrScheme>
    <a:fontScheme name="Vinge Excel and PowerPoint">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TotalTime>
  <Words>1380</Words>
  <Application>Microsoft Office PowerPoint</Application>
  <PresentationFormat>On-screen Show (4:3)</PresentationFormat>
  <Paragraphs>170</Paragraphs>
  <Slides>19</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宋体</vt:lpstr>
      <vt:lpstr>Arial</vt:lpstr>
      <vt:lpstr>Calibri</vt:lpstr>
      <vt:lpstr>Verdana</vt:lpstr>
      <vt:lpstr>Wingdings</vt:lpstr>
      <vt:lpstr>Blank</vt:lpstr>
      <vt:lpstr>Office Theme</vt:lpstr>
      <vt:lpstr>PowerPoint Presentation</vt:lpstr>
      <vt:lpstr>Vinges försäkringsrättsgrupp</vt:lpstr>
      <vt:lpstr>Proportionalitetsprincipen kan ha betydelse för</vt:lpstr>
      <vt:lpstr>Proportionalitetsprincipen regleras i</vt:lpstr>
      <vt:lpstr>Proportionalitet i Solvens I</vt:lpstr>
      <vt:lpstr>Proportionalitet i Solvens II </vt:lpstr>
      <vt:lpstr>Proportionalitet i Solvens II  Särskilda proportionalitetsbestämmelser</vt:lpstr>
      <vt:lpstr>Vad betyder                                                            ”arten, omfattningen och komplexiteten”?</vt:lpstr>
      <vt:lpstr>Hur ska ”arten, omfattningen och komplexiteten” beaktas?</vt:lpstr>
      <vt:lpstr>Proportionalitetsprincipen i 4 kap. 5 § FRL  omfattar ”de bestämmelser i FRL som föranleds av Solvens II-direktivet” </vt:lpstr>
      <vt:lpstr>Vilka delar av FRL omfattas inte av proportionalitetsprincipen i 4 kap. 5 § FRL? </vt:lpstr>
      <vt:lpstr>Undantag från Proportionalitetsprincipen i 4 kap. 5 § FRL inom det angivna tillämpningsområdet</vt:lpstr>
      <vt:lpstr>Vad gäller för tillsynen enligt Solvens II?</vt:lpstr>
      <vt:lpstr>Vad gäller för tillsynen enligt Solvens II?</vt:lpstr>
      <vt:lpstr>Vad gäller för ingripanden?</vt:lpstr>
      <vt:lpstr>Innebörden av den allmänna förvaltingsrättsliga proportionalitetsprincipen</vt:lpstr>
      <vt:lpstr>Vad gäller för ingripanden vid en överträdelse av FRL ?</vt:lpstr>
      <vt:lpstr>Proportionalitetsprincipen - sammanfattning</vt:lpstr>
      <vt:lpstr>PowerPoint Presentation</vt:lpstr>
    </vt:vector>
  </TitlesOfParts>
  <Company>Advokatfirman Vinge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Ling</dc:creator>
  <cp:lastModifiedBy>Windows User</cp:lastModifiedBy>
  <cp:revision>90</cp:revision>
  <cp:lastPrinted>2013-03-09T13:04:34Z</cp:lastPrinted>
  <dcterms:created xsi:type="dcterms:W3CDTF">2016-12-13T12:32:43Z</dcterms:created>
  <dcterms:modified xsi:type="dcterms:W3CDTF">2019-10-15T19:27:34Z</dcterms:modified>
</cp:coreProperties>
</file>