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2" r:id="rId3"/>
    <p:sldId id="299" r:id="rId4"/>
    <p:sldId id="30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8" r:id="rId17"/>
    <p:sldId id="309" r:id="rId18"/>
    <p:sldId id="275" r:id="rId19"/>
    <p:sldId id="306" r:id="rId20"/>
    <p:sldId id="279" r:id="rId21"/>
    <p:sldId id="280" r:id="rId22"/>
    <p:sldId id="281" r:id="rId23"/>
    <p:sldId id="312" r:id="rId24"/>
    <p:sldId id="276" r:id="rId25"/>
    <p:sldId id="282" r:id="rId26"/>
    <p:sldId id="307" r:id="rId27"/>
    <p:sldId id="284" r:id="rId28"/>
    <p:sldId id="285" r:id="rId29"/>
    <p:sldId id="286" r:id="rId30"/>
    <p:sldId id="287" r:id="rId31"/>
    <p:sldId id="302" r:id="rId32"/>
    <p:sldId id="289" r:id="rId33"/>
    <p:sldId id="290" r:id="rId34"/>
    <p:sldId id="303" r:id="rId35"/>
    <p:sldId id="310" r:id="rId36"/>
    <p:sldId id="292" r:id="rId37"/>
    <p:sldId id="311" r:id="rId38"/>
    <p:sldId id="308" r:id="rId39"/>
    <p:sldId id="305" r:id="rId40"/>
    <p:sldId id="297" r:id="rId41"/>
  </p:sldIdLst>
  <p:sldSz cx="9144000" cy="6858000" type="screen4x3"/>
  <p:notesSz cx="6789738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210">
          <p15:clr>
            <a:srgbClr val="A4A3A4"/>
          </p15:clr>
        </p15:guide>
        <p15:guide id="5" pos="5465">
          <p15:clr>
            <a:srgbClr val="A4A3A4"/>
          </p15:clr>
        </p15:guide>
        <p15:guide id="6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ADB"/>
    <a:srgbClr val="D3DAEE"/>
    <a:srgbClr val="EBEDEE"/>
    <a:srgbClr val="EBDA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1" autoAdjust="0"/>
    <p:restoredTop sz="92910" autoAdjust="0"/>
  </p:normalViewPr>
  <p:slideViewPr>
    <p:cSldViewPr>
      <p:cViewPr varScale="1">
        <p:scale>
          <a:sx n="69" d="100"/>
          <a:sy n="69" d="100"/>
        </p:scale>
        <p:origin x="1584" y="72"/>
      </p:cViewPr>
      <p:guideLst>
        <p:guide orient="horz" pos="3884"/>
        <p:guide orient="horz" pos="618"/>
        <p:guide orient="horz" pos="935"/>
        <p:guide orient="horz" pos="210"/>
        <p:guide pos="5465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2" d="100"/>
          <a:sy n="72" d="100"/>
        </p:scale>
        <p:origin x="-1818" y="-12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540" cy="496411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600" y="1"/>
            <a:ext cx="2942540" cy="496411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2A8639EA-F810-4E72-A50F-59530802FDC3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806"/>
            <a:ext cx="2942540" cy="496410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600" y="9431806"/>
            <a:ext cx="2942540" cy="496410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79C2C53A-50C1-496A-BA51-86795CD5013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okRef"/>
          <p:cNvSpPr txBox="1"/>
          <p:nvPr/>
        </p:nvSpPr>
        <p:spPr>
          <a:xfrm>
            <a:off x="0" y="8750539"/>
            <a:ext cx="169277" cy="861774"/>
          </a:xfrm>
          <a:prstGeom prst="rect">
            <a:avLst/>
          </a:prstGeom>
          <a:noFill/>
        </p:spPr>
        <p:txBody>
          <a:bodyPr vert="vert270" lIns="0" bIns="190500" rtlCol="0">
            <a:spAutoFit/>
          </a:bodyPr>
          <a:lstStyle/>
          <a:p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90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540" cy="496411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600" y="1"/>
            <a:ext cx="2942540" cy="496411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44589DDE-F0A6-4A30-8FE1-DB6E2ADF1A97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7" y="4716703"/>
            <a:ext cx="5431151" cy="4467697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806"/>
            <a:ext cx="2942540" cy="496410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600" y="9431806"/>
            <a:ext cx="2942540" cy="496410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77104D41-494D-488D-9D14-906A1AA3E4F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okRef"/>
          <p:cNvSpPr txBox="1"/>
          <p:nvPr/>
        </p:nvSpPr>
        <p:spPr>
          <a:xfrm>
            <a:off x="0" y="8750539"/>
            <a:ext cx="169277" cy="861774"/>
          </a:xfrm>
          <a:prstGeom prst="rect">
            <a:avLst/>
          </a:prstGeom>
          <a:noFill/>
        </p:spPr>
        <p:txBody>
          <a:bodyPr vert="vert270" lIns="0" bIns="190500" rtlCol="0">
            <a:spAutoFit/>
          </a:bodyPr>
          <a:lstStyle/>
          <a:p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0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04D41-494D-488D-9D14-906A1AA3E4F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63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15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474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3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3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3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852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15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3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3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852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5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3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540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540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42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540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540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540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263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04D41-494D-488D-9D14-906A1AA3E4F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17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3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948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3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916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8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503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5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03050" y="2059200"/>
            <a:ext cx="4896000" cy="1726464"/>
          </a:xfrm>
        </p:spPr>
        <p:txBody>
          <a:bodyPr tIns="0" bIns="0" anchor="b" anchorCtr="0">
            <a:normAutofit/>
          </a:bodyPr>
          <a:lstStyle>
            <a:lvl1pPr algn="l"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sv-SE" noProof="0" dirty="0" smtClean="0"/>
              <a:t>PRESENTATION NAME</a:t>
            </a:r>
            <a:endParaRPr lang="sv-S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3050" y="3820104"/>
            <a:ext cx="4896000" cy="345714"/>
          </a:xfrm>
        </p:spPr>
        <p:txBody>
          <a:bodyPr tIns="0"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Subtitle</a:t>
            </a:r>
            <a:endParaRPr lang="sv-SE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7544" y="1484784"/>
            <a:ext cx="1872208" cy="3722240"/>
          </a:xfrm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pic>
        <p:nvPicPr>
          <p:cNvPr id="8" name="Picture 10" descr="VINGE_RGB_155_160_1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92" y="308205"/>
            <a:ext cx="1368000" cy="2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6186088"/>
            <a:ext cx="8208144" cy="211469"/>
          </a:xfrm>
        </p:spPr>
        <p:txBody>
          <a:bodyPr wrap="square" lIns="0" tIns="46800" rIns="0" bIns="46800" anchor="t" anchorCtr="0">
            <a:spAutoFit/>
          </a:bodyPr>
          <a:lstStyle>
            <a:lvl1pPr marL="0" indent="0" algn="just">
              <a:buFontTx/>
              <a:buNone/>
              <a:defRPr sz="800" i="1"/>
            </a:lvl1pPr>
            <a:lvl2pPr marL="360612" indent="0">
              <a:buFontTx/>
              <a:buNone/>
              <a:defRPr/>
            </a:lvl2pPr>
            <a:lvl3pPr marL="540612" indent="0">
              <a:buFontTx/>
              <a:buNone/>
              <a:defRPr/>
            </a:lvl3pPr>
            <a:lvl4pPr marL="720612" indent="0">
              <a:buFontTx/>
              <a:buNone/>
              <a:defRPr/>
            </a:lvl4pPr>
            <a:lvl5pPr marL="900612" indent="0">
              <a:buFontTx/>
              <a:buNone/>
              <a:defRPr/>
            </a:lvl5pPr>
          </a:lstStyle>
          <a:p>
            <a:pPr lvl="0"/>
            <a:r>
              <a:rPr lang="sv-SE" dirty="0" err="1" smtClean="0"/>
              <a:t>Disclaimer</a:t>
            </a:r>
            <a:r>
              <a:rPr lang="sv-SE" dirty="0" smtClean="0"/>
              <a:t> text in </a:t>
            </a:r>
            <a:r>
              <a:rPr lang="sv-SE" dirty="0" err="1" smtClean="0"/>
              <a:t>here</a:t>
            </a:r>
            <a:endParaRPr lang="sv-SE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03049" y="4208454"/>
            <a:ext cx="4896000" cy="1008000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+mj-lt"/>
              </a:defRPr>
            </a:lvl1pPr>
            <a:lvl2pPr marL="269750" indent="0">
              <a:buNone/>
              <a:defRPr/>
            </a:lvl2pPr>
            <a:lvl3pPr marL="539750" indent="0">
              <a:buNone/>
              <a:defRPr/>
            </a:lvl3pPr>
            <a:lvl4pPr marL="808537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sv-SE" dirty="0" smtClean="0"/>
              <a:t>Ex </a:t>
            </a:r>
            <a:r>
              <a:rPr lang="sv-SE" dirty="0" err="1" smtClean="0"/>
              <a:t>First</a:t>
            </a:r>
            <a:r>
              <a:rPr lang="sv-SE" dirty="0" smtClean="0"/>
              <a:t> Draft, </a:t>
            </a:r>
            <a:r>
              <a:rPr lang="sv-SE" dirty="0" err="1" smtClean="0"/>
              <a:t>Month</a:t>
            </a:r>
            <a:r>
              <a:rPr lang="sv-SE" dirty="0" smtClean="0"/>
              <a:t> </a:t>
            </a:r>
            <a:r>
              <a:rPr lang="sv-SE" dirty="0" err="1" smtClean="0"/>
              <a:t>Year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0431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6F98-4623-4A6A-B7F8-527A98B310D5}" type="datetime4">
              <a:rPr lang="sv-SE" noProof="0" smtClean="0"/>
              <a:t>15 oktober 2019</a:t>
            </a:fld>
            <a:endParaRPr lang="sv-S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8C2E-472A-43C3-926E-5A5CF00B7762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9501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8312" y="1484312"/>
            <a:ext cx="8207375" cy="470217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8C2E-472A-43C3-926E-5A5CF00B7762}" type="slidenum">
              <a:rPr lang="sv-SE" noProof="0" smtClean="0"/>
              <a:pPr/>
              <a:t>‹#›</a:t>
            </a:fld>
            <a:endParaRPr lang="sv-S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7165-4F66-4ABA-831A-87B003A4A5AB}" type="datetime4">
              <a:rPr lang="sv-SE" noProof="0" smtClean="0"/>
              <a:t>15 oktober 2019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9249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-7921" y="-5938"/>
            <a:ext cx="9159841" cy="6869876"/>
          </a:xfrm>
          <a:prstGeom prst="rect">
            <a:avLst/>
          </a:prstGeom>
          <a:blipFill>
            <a:blip r:embed="rId2"/>
            <a:srcRect/>
            <a:stretch>
              <a:fillRect l="-9972" r="-99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200" dirty="0" smtClean="0"/>
          </a:p>
        </p:txBody>
      </p:sp>
      <p:pic>
        <p:nvPicPr>
          <p:cNvPr id="5" name="Picture 9" descr="VIT-_-VINGE2008_CMY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588424" y="309600"/>
            <a:ext cx="1332000" cy="2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7391240" y="5341156"/>
            <a:ext cx="1284449" cy="129881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>
              <a:lnSpc>
                <a:spcPct val="95000"/>
              </a:lnSpc>
              <a:spcBef>
                <a:spcPts val="1200"/>
              </a:spcBef>
            </a:pP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STOCKHOLM</a:t>
            </a:r>
            <a:br>
              <a:rPr lang="sv-SE" sz="1200" dirty="0" smtClean="0">
                <a:solidFill>
                  <a:schemeClr val="bg1"/>
                </a:solidFill>
                <a:latin typeface="+mj-lt"/>
              </a:rPr>
            </a:b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GÖTEBORG</a:t>
            </a:r>
            <a:br>
              <a:rPr lang="sv-SE" sz="1200" dirty="0" smtClean="0">
                <a:solidFill>
                  <a:schemeClr val="bg1"/>
                </a:solidFill>
                <a:latin typeface="+mj-lt"/>
              </a:rPr>
            </a:b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MALMÖ</a:t>
            </a:r>
            <a:br>
              <a:rPr lang="sv-SE" sz="1200" dirty="0" smtClean="0">
                <a:solidFill>
                  <a:schemeClr val="bg1"/>
                </a:solidFill>
                <a:latin typeface="+mj-lt"/>
              </a:rPr>
            </a:b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HELSINGBORG</a:t>
            </a:r>
            <a:br>
              <a:rPr lang="sv-SE" sz="1200" dirty="0" smtClean="0">
                <a:solidFill>
                  <a:schemeClr val="bg1"/>
                </a:solidFill>
                <a:latin typeface="+mj-lt"/>
              </a:rPr>
            </a:b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BRYSSEL</a:t>
            </a:r>
          </a:p>
          <a:p>
            <a:pPr algn="r">
              <a:lnSpc>
                <a:spcPct val="95000"/>
              </a:lnSpc>
              <a:spcBef>
                <a:spcPts val="1200"/>
              </a:spcBef>
            </a:pPr>
            <a:r>
              <a:rPr lang="sv-SE" sz="1200" dirty="0" smtClean="0">
                <a:solidFill>
                  <a:schemeClr val="bg1"/>
                </a:solidFill>
                <a:latin typeface="+mj-lt"/>
              </a:rPr>
              <a:t>www.vinge.se</a:t>
            </a:r>
          </a:p>
        </p:txBody>
      </p:sp>
    </p:spTree>
    <p:extLst>
      <p:ext uri="{BB962C8B-B14F-4D97-AF65-F5344CB8AC3E}">
        <p14:creationId xmlns:p14="http://schemas.microsoft.com/office/powerpoint/2010/main" val="1480612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Innehållsförteckning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68312" y="1484312"/>
            <a:ext cx="8207375" cy="4680000"/>
          </a:xfrm>
        </p:spPr>
        <p:txBody>
          <a:bodyPr>
            <a:normAutofit/>
          </a:bodyPr>
          <a:lstStyle>
            <a:lvl1pPr marL="360000" indent="-360000">
              <a:buFont typeface="+mj-lt"/>
              <a:buAutoNum type="romanUcPeriod"/>
              <a:defRPr sz="1600" baseline="0"/>
            </a:lvl1pPr>
            <a:lvl2pPr marL="703512" indent="-342900">
              <a:buFont typeface="+mj-lt"/>
              <a:buAutoNum type="romanUcPeriod"/>
              <a:defRPr/>
            </a:lvl2pPr>
            <a:lvl3pPr marL="883512" indent="-342900">
              <a:buFont typeface="+mj-lt"/>
              <a:buAutoNum type="romanUcPeriod"/>
              <a:defRPr/>
            </a:lvl3pPr>
            <a:lvl4pPr marL="1063512" indent="-342900">
              <a:buFont typeface="+mj-lt"/>
              <a:buAutoNum type="romanUcPeriod"/>
              <a:defRPr/>
            </a:lvl4pPr>
            <a:lvl5pPr marL="1243512" indent="-342900">
              <a:buFont typeface="+mj-lt"/>
              <a:buAutoNum type="romanUcPeriod"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</a:t>
            </a:r>
            <a:r>
              <a:rPr lang="sv-SE" dirty="0" err="1" smtClean="0"/>
              <a:t>Chapter</a:t>
            </a:r>
            <a:r>
              <a:rPr lang="sv-SE" dirty="0" smtClean="0"/>
              <a:t> </a:t>
            </a:r>
            <a:r>
              <a:rPr lang="sv-SE" dirty="0" err="1" smtClean="0"/>
              <a:t>name</a:t>
            </a:r>
            <a:endParaRPr lang="sv-SE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8C2E-472A-43C3-926E-5A5CF00B7762}" type="slidenum">
              <a:rPr lang="sv-SE" noProof="0" smtClean="0"/>
              <a:pPr/>
              <a:t>‹#›</a:t>
            </a:fld>
            <a:endParaRPr lang="sv-S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4B82-1928-459C-8FB3-695C14FF1CC1}" type="datetime4">
              <a:rPr lang="sv-SE" noProof="0" smtClean="0"/>
              <a:t>15 oktober 2019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1149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7544" y="1484784"/>
            <a:ext cx="1872208" cy="3722240"/>
          </a:xfrm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l">
              <a:buFontTx/>
              <a:buNone/>
              <a:defRPr sz="12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03050" y="2768400"/>
            <a:ext cx="4892864" cy="1726464"/>
          </a:xfrm>
        </p:spPr>
        <p:txBody>
          <a:bodyPr tIns="0" bIns="0" anchor="ctr" anchorCtr="0">
            <a:normAutofit/>
          </a:bodyPr>
          <a:lstStyle>
            <a:lvl1pPr algn="l">
              <a:defRPr sz="1800" b="1" cap="all" baseline="0">
                <a:solidFill>
                  <a:schemeClr val="accent1"/>
                </a:solidFill>
              </a:defRPr>
            </a:lvl1pPr>
          </a:lstStyle>
          <a:p>
            <a:r>
              <a:rPr lang="sv-SE" noProof="0" dirty="0" err="1" smtClean="0"/>
              <a:t>Chapter</a:t>
            </a:r>
            <a:r>
              <a:rPr lang="sv-SE" noProof="0" dirty="0" smtClean="0"/>
              <a:t> </a:t>
            </a:r>
            <a:r>
              <a:rPr lang="sv-SE" noProof="0" dirty="0" err="1" smtClean="0"/>
              <a:t>name</a:t>
            </a:r>
            <a:r>
              <a:rPr lang="sv-SE" noProof="0" dirty="0" smtClean="0"/>
              <a:t> and </a:t>
            </a:r>
            <a:r>
              <a:rPr lang="sv-SE" noProof="0" dirty="0" err="1" smtClean="0"/>
              <a:t>content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601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pictur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-7921" y="-5938"/>
            <a:ext cx="9159841" cy="6869876"/>
          </a:xfrm>
          <a:prstGeom prst="rect">
            <a:avLst/>
          </a:prstGeom>
          <a:blipFill>
            <a:blip r:embed="rId2"/>
            <a:srcRect/>
            <a:stretch>
              <a:fillRect l="-9972" r="-99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200" dirty="0" smtClean="0"/>
          </a:p>
        </p:txBody>
      </p:sp>
      <p:pic>
        <p:nvPicPr>
          <p:cNvPr id="8" name="Picture 15" descr="VINGE_RGB_155_160_100" hidden="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55" y="6470003"/>
            <a:ext cx="864000" cy="1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 bwMode="hidden">
          <a:xfrm>
            <a:off x="-11875" y="5069876"/>
            <a:ext cx="9162000" cy="1800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lvl="0" indent="503079">
              <a:spcBef>
                <a:spcPct val="0"/>
              </a:spcBef>
              <a:buNone/>
            </a:pPr>
            <a:endParaRPr lang="sv-SE" sz="2200" b="1" cap="all" baseline="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-11875" y="5069876"/>
            <a:ext cx="9162000" cy="1800000"/>
          </a:xfrm>
          <a:noFill/>
          <a:ln>
            <a:noFill/>
          </a:ln>
        </p:spPr>
        <p:txBody>
          <a:bodyPr tIns="0" bIns="0" anchor="ctr" anchorCtr="0"/>
          <a:lstStyle>
            <a:lvl1pPr marL="447675" indent="0">
              <a:defRPr cap="all" baseline="0"/>
            </a:lvl1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</a:t>
            </a:r>
            <a:r>
              <a:rPr lang="sv-SE" dirty="0" err="1" smtClean="0"/>
              <a:t>chapter</a:t>
            </a:r>
            <a:r>
              <a:rPr lang="sv-SE" dirty="0" smtClean="0"/>
              <a:t> </a:t>
            </a:r>
            <a:r>
              <a:rPr lang="sv-SE" dirty="0" err="1" smtClean="0"/>
              <a:t>name</a:t>
            </a:r>
            <a:endParaRPr lang="sv-SE" dirty="0" smtClean="0"/>
          </a:p>
        </p:txBody>
      </p:sp>
      <p:pic>
        <p:nvPicPr>
          <p:cNvPr id="11" name="Picture 15" descr="VINGE_RGB_155_160_1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55" y="6470005"/>
            <a:ext cx="864000" cy="1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24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sv-SE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" y="991560"/>
            <a:ext cx="8207375" cy="277200"/>
          </a:xfrm>
        </p:spPr>
        <p:txBody>
          <a:bodyPr rIns="90000"/>
          <a:lstStyle>
            <a:lvl1pPr marL="0" indent="0">
              <a:buFontTx/>
              <a:buNone/>
              <a:defRPr sz="1200" b="1">
                <a:latin typeface="+mj-lt"/>
              </a:defRPr>
            </a:lvl1pPr>
          </a:lstStyle>
          <a:p>
            <a:pPr lvl="0"/>
            <a:r>
              <a:rPr lang="sv-SE" dirty="0" err="1" smtClean="0"/>
              <a:t>Subtitle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8312" y="1484312"/>
            <a:ext cx="8207375" cy="4680000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8C2E-472A-43C3-926E-5A5CF00B7762}" type="slidenum">
              <a:rPr lang="sv-SE" noProof="0" smtClean="0"/>
              <a:pPr/>
              <a:t>‹#›</a:t>
            </a:fld>
            <a:endParaRPr lang="sv-S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4315B-FD21-4437-BFEE-27FC86C3435E}" type="datetime4">
              <a:rPr lang="sv-SE" noProof="0" smtClean="0"/>
              <a:t>15 oktober 2019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06959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0" y="991560"/>
            <a:ext cx="8207375" cy="277200"/>
          </a:xfrm>
        </p:spPr>
        <p:txBody>
          <a:bodyPr rIns="90000"/>
          <a:lstStyle>
            <a:lvl1pPr marL="0" indent="0">
              <a:buFontTx/>
              <a:buNone/>
              <a:defRPr sz="1200" b="1">
                <a:latin typeface="+mj-lt"/>
              </a:defRPr>
            </a:lvl1pPr>
          </a:lstStyle>
          <a:p>
            <a:pPr lvl="0"/>
            <a:r>
              <a:rPr lang="sv-SE" dirty="0" err="1" smtClean="0"/>
              <a:t>Subtitle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8313" y="1484313"/>
            <a:ext cx="3959225" cy="288000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rIns="72000" anchor="ctr" anchorCtr="0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68313" y="1916832"/>
            <a:ext cx="3960000" cy="4248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716463" y="1484313"/>
            <a:ext cx="3959225" cy="288000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72000" rIns="72000" anchor="ctr" anchorCtr="0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sv-SE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4702808" y="1916832"/>
            <a:ext cx="3960000" cy="4248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2AA1-1316-43C2-857C-4DA211CEC41F}" type="datetime4">
              <a:rPr lang="sv-SE" noProof="0" smtClean="0"/>
              <a:t>15 oktober 2019</a:t>
            </a:fld>
            <a:endParaRPr lang="sv-SE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8C2E-472A-43C3-926E-5A5CF00B7762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4562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sv-SE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" y="991560"/>
            <a:ext cx="8207375" cy="277200"/>
          </a:xfrm>
        </p:spPr>
        <p:txBody>
          <a:bodyPr rIns="90000"/>
          <a:lstStyle>
            <a:lvl1pPr marL="0" indent="0">
              <a:buFontTx/>
              <a:buNone/>
              <a:defRPr sz="1200" b="1">
                <a:latin typeface="+mj-lt"/>
              </a:defRPr>
            </a:lvl1pPr>
          </a:lstStyle>
          <a:p>
            <a:pPr lvl="0"/>
            <a:r>
              <a:rPr lang="sv-SE" dirty="0" err="1" smtClean="0"/>
              <a:t>Subtitle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55875" y="1484784"/>
            <a:ext cx="6119813" cy="46800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7744" y="1484783"/>
            <a:ext cx="1800000" cy="46800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B51F08-063B-45E3-B120-3A913B8A0831}" type="datetime4">
              <a:rPr lang="sv-SE" noProof="0" smtClean="0"/>
              <a:t>15 oktober 2019</a:t>
            </a:fld>
            <a:endParaRPr lang="sv-SE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468C2E-472A-43C3-926E-5A5CF00B7762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6470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sv-SE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" y="991560"/>
            <a:ext cx="8207375" cy="277200"/>
          </a:xfrm>
        </p:spPr>
        <p:txBody>
          <a:bodyPr rIns="90000"/>
          <a:lstStyle>
            <a:lvl1pPr marL="0" indent="0">
              <a:buFontTx/>
              <a:buNone/>
              <a:defRPr sz="1200" b="1">
                <a:latin typeface="+mj-lt"/>
              </a:defRPr>
            </a:lvl1pPr>
          </a:lstStyle>
          <a:p>
            <a:pPr lvl="0"/>
            <a:r>
              <a:rPr lang="sv-SE" dirty="0" err="1" smtClean="0"/>
              <a:t>Subtitle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4400" y="1484784"/>
            <a:ext cx="6119813" cy="46800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71775" y="1484784"/>
            <a:ext cx="1800000" cy="4680000"/>
          </a:xfrm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F1E96D-D2AC-4B78-ABA7-94537FD88AC8}" type="datetime4">
              <a:rPr lang="sv-SE" noProof="0" smtClean="0"/>
              <a:t>15 oktober 2019</a:t>
            </a:fld>
            <a:endParaRPr lang="sv-SE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468C2E-472A-43C3-926E-5A5CF00B7762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37997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sv-SE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4400" y="991560"/>
            <a:ext cx="8207375" cy="277200"/>
          </a:xfrm>
        </p:spPr>
        <p:txBody>
          <a:bodyPr rIns="90000"/>
          <a:lstStyle>
            <a:lvl1pPr marL="0" indent="0">
              <a:buFontTx/>
              <a:buNone/>
              <a:defRPr sz="1200" b="1">
                <a:latin typeface="+mj-lt"/>
              </a:defRPr>
            </a:lvl1pPr>
          </a:lstStyle>
          <a:p>
            <a:pPr lvl="0"/>
            <a:r>
              <a:rPr lang="sv-SE" dirty="0" err="1" smtClean="0"/>
              <a:t>Subtitle</a:t>
            </a:r>
            <a:endParaRPr lang="sv-S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01A4-A6B8-45EE-9E9C-AC60AF49D3E9}" type="datetime4">
              <a:rPr lang="sv-SE" noProof="0" smtClean="0"/>
              <a:t>15 oktober 2019</a:t>
            </a:fld>
            <a:endParaRPr lang="sv-SE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8C2E-472A-43C3-926E-5A5CF00B7762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253814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4800"/>
            <a:ext cx="8208000" cy="65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3200"/>
            <a:ext cx="82080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text </a:t>
            </a:r>
            <a:r>
              <a:rPr lang="sv-SE" noProof="0" dirty="0" err="1" smtClean="0"/>
              <a:t>styles</a:t>
            </a:r>
            <a:endParaRPr lang="sv-SE" noProof="0" dirty="0" smtClean="0"/>
          </a:p>
          <a:p>
            <a:pPr lvl="1"/>
            <a:r>
              <a:rPr lang="sv-SE" noProof="0" dirty="0" smtClean="0"/>
              <a:t>Second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2"/>
            <a:r>
              <a:rPr lang="sv-SE" noProof="0" dirty="0" err="1" smtClean="0"/>
              <a:t>Third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3"/>
            <a:r>
              <a:rPr lang="sv-SE" noProof="0" dirty="0" err="1" smtClean="0"/>
              <a:t>Fourth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  <a:p>
            <a:pPr lvl="4"/>
            <a:r>
              <a:rPr lang="sv-SE" noProof="0" dirty="0" err="1" smtClean="0"/>
              <a:t>Fifth</a:t>
            </a:r>
            <a:r>
              <a:rPr lang="sv-SE" noProof="0" dirty="0" smtClean="0"/>
              <a:t> </a:t>
            </a:r>
            <a:r>
              <a:rPr lang="sv-SE" noProof="0" dirty="0" err="1" smtClean="0"/>
              <a:t>level</a:t>
            </a:r>
            <a:endParaRPr lang="sv-SE" noProof="0" dirty="0" smtClean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68000" y="6559200"/>
            <a:ext cx="7275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22753"/>
            <a:ext cx="1044000" cy="1620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63E9669-50C6-457A-9175-44F64B3BB3CE}" type="datetime4">
              <a:rPr lang="sv-SE" smtClean="0"/>
              <a:t>15 oktober 2019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7664" y="6622753"/>
            <a:ext cx="1656000" cy="1620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266000" y="6622753"/>
            <a:ext cx="612000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8468C2E-472A-43C3-926E-5A5CF00B7762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3" name="Picture 15" descr="VINGE_RGB_155_160_1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55" y="6470003"/>
            <a:ext cx="864000" cy="1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5" r:id="rId2"/>
    <p:sldLayoutId id="2147483690" r:id="rId3"/>
    <p:sldLayoutId id="2147483709" r:id="rId4"/>
    <p:sldLayoutId id="2147483692" r:id="rId5"/>
    <p:sldLayoutId id="2147483698" r:id="rId6"/>
    <p:sldLayoutId id="2147483691" r:id="rId7"/>
    <p:sldLayoutId id="2147483701" r:id="rId8"/>
    <p:sldLayoutId id="2147483693" r:id="rId9"/>
    <p:sldLayoutId id="2147483694" r:id="rId10"/>
    <p:sldLayoutId id="2147483703" r:id="rId11"/>
    <p:sldLayoutId id="214748369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5000"/>
        </a:lnSpc>
        <a:spcBef>
          <a:spcPts val="12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9875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itchFamily="2" charset="2"/>
        <a:buChar char="ü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62025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8097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nge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frm=1&amp;source=images&amp;cd=&amp;cad=rja&amp;uact=8&amp;docid=i5Y-I9_W1Mm_qM&amp;tbnid=Zkql8BfJvLhpyM:&amp;ved=0CAUQjRw&amp;url=http://www.folkbladet.se/folk/default.aspx?articleid%3D5494673&amp;ei=6gtyU5CDEOTj4QTQrYE4&amp;bvm=bv.66330100,d.bGE&amp;psig=AFQjCNFsUdBZML8VP8B0PoaipKnA_yTHeA&amp;ust=140006947087951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urancesummit.se/wp-content/uploads/2013/04/tord-gransbo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703050" y="2059200"/>
            <a:ext cx="4677262" cy="1513816"/>
          </a:xfrm>
        </p:spPr>
        <p:txBody>
          <a:bodyPr>
            <a:normAutofit/>
          </a:bodyPr>
          <a:lstStyle/>
          <a:p>
            <a:r>
              <a:rPr lang="sv-SE" sz="2400" dirty="0" smtClean="0"/>
              <a:t>Intressefrågan I svensk livförsäkring</a:t>
            </a:r>
            <a:endParaRPr lang="sv-SE" sz="24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703050" y="3664480"/>
            <a:ext cx="5973406" cy="545000"/>
          </a:xfrm>
        </p:spPr>
        <p:txBody>
          <a:bodyPr>
            <a:noAutofit/>
          </a:bodyPr>
          <a:lstStyle/>
          <a:p>
            <a:r>
              <a:rPr lang="sv-SE" dirty="0" smtClean="0"/>
              <a:t>En tillbakablick på frågorna om försäkringstagarnas intresse och inflytande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7544" y="6186088"/>
            <a:ext cx="8208144" cy="328424"/>
          </a:xfrm>
        </p:spPr>
        <p:txBody>
          <a:bodyPr/>
          <a:lstStyle/>
          <a:p>
            <a:pPr algn="l"/>
            <a:r>
              <a:rPr lang="sv-SE" dirty="0" smtClean="0"/>
              <a:t>Informationen i presentationen är allmänt hållen och varken kan eller ska ersätta juridisk rådgivning i det enskilda fallet. </a:t>
            </a:r>
            <a:br>
              <a:rPr lang="sv-SE" dirty="0" smtClean="0"/>
            </a:br>
            <a:r>
              <a:rPr lang="sv-SE" dirty="0" smtClean="0"/>
              <a:t>De allmänna villkor som gäller för våra tjänster är tillgängliga på </a:t>
            </a:r>
            <a:r>
              <a:rPr lang="sv-SE" dirty="0" smtClean="0">
                <a:hlinkClick r:id="rId3"/>
              </a:rPr>
              <a:t>www.vinge.se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03049" y="4437224"/>
            <a:ext cx="4896000" cy="1008000"/>
          </a:xfrm>
        </p:spPr>
        <p:txBody>
          <a:bodyPr/>
          <a:lstStyle/>
          <a:p>
            <a:r>
              <a:rPr lang="sv-SE" dirty="0" smtClean="0"/>
              <a:t>Per Johan </a:t>
            </a:r>
            <a:r>
              <a:rPr lang="sv-SE" dirty="0" err="1" smtClean="0"/>
              <a:t>Eckerberg</a:t>
            </a:r>
            <a:r>
              <a:rPr lang="sv-SE" dirty="0" smtClean="0"/>
              <a:t>, Advokatfirman Vinge</a:t>
            </a:r>
          </a:p>
          <a:p>
            <a:endParaRPr lang="sv-SE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/>
      </p:pic>
      <p:sp>
        <p:nvSpPr>
          <p:cNvPr id="2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Avregleringen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987824" y="1340768"/>
            <a:ext cx="5624430" cy="3816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71463" algn="l" defTabSz="962025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sv-SE" b="1" i="1" dirty="0" smtClean="0"/>
              <a:t>1982 - Borgarna reglerar</a:t>
            </a:r>
            <a:endParaRPr lang="sv-SE" b="1" dirty="0" smtClean="0"/>
          </a:p>
          <a:p>
            <a:pPr>
              <a:buClr>
                <a:schemeClr val="accent3"/>
              </a:buClr>
            </a:pPr>
            <a:r>
              <a:rPr lang="sv-SE" dirty="0" smtClean="0"/>
              <a:t>Vinstutdelningsförbudet lagregleras ….. </a:t>
            </a:r>
          </a:p>
          <a:p>
            <a:pPr>
              <a:buFontTx/>
              <a:buNone/>
            </a:pPr>
            <a:endParaRPr lang="sv-SE" b="1" i="1" dirty="0" smtClean="0"/>
          </a:p>
          <a:p>
            <a:pPr>
              <a:buFontTx/>
              <a:buNone/>
            </a:pPr>
            <a:r>
              <a:rPr lang="sv-SE" b="1" i="1" dirty="0" smtClean="0"/>
              <a:t>1985 – 1990 Socialdemokraterna avreglerar</a:t>
            </a:r>
            <a:endParaRPr lang="sv-SE" b="1" dirty="0" smtClean="0"/>
          </a:p>
          <a:p>
            <a:pPr>
              <a:buClr>
                <a:schemeClr val="accent3"/>
              </a:buClr>
            </a:pPr>
            <a:r>
              <a:rPr lang="sv-SE" dirty="0" smtClean="0"/>
              <a:t>Behovsprincipen avskaffas</a:t>
            </a:r>
          </a:p>
          <a:p>
            <a:pPr>
              <a:buClr>
                <a:schemeClr val="accent3"/>
              </a:buClr>
            </a:pPr>
            <a:r>
              <a:rPr lang="sv-SE" dirty="0" smtClean="0"/>
              <a:t>Fondförsäkring tillåts</a:t>
            </a:r>
          </a:p>
          <a:p>
            <a:pPr>
              <a:buClr>
                <a:schemeClr val="accent3"/>
              </a:buClr>
            </a:pPr>
            <a:r>
              <a:rPr lang="sv-SE" dirty="0" smtClean="0"/>
              <a:t>Marknadsöverenskommelsen (MÖ) hävs och</a:t>
            </a:r>
          </a:p>
          <a:p>
            <a:pPr>
              <a:buClr>
                <a:schemeClr val="accent3"/>
              </a:buClr>
            </a:pPr>
            <a:r>
              <a:rPr lang="sv-SE" dirty="0" smtClean="0"/>
              <a:t>Mäklarlagen införs</a:t>
            </a:r>
          </a:p>
        </p:txBody>
      </p:sp>
      <p:pic>
        <p:nvPicPr>
          <p:cNvPr id="9218" name="Picture 2" descr="http://www.folkbladet.se/inc/ImageHandler.ashx?id=5497859&amp;height=312&amp;width=468&amp;quality=75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7228" r="9083" b="7443"/>
          <a:stretch/>
        </p:blipFill>
        <p:spPr bwMode="auto">
          <a:xfrm>
            <a:off x="717476" y="1319241"/>
            <a:ext cx="1728192" cy="127441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kjelloloffeldt469ar_20134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0" y="3346457"/>
            <a:ext cx="1714836" cy="11626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9552" y="2655202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 smtClean="0"/>
              <a:t>Rolf Wirtén</a:t>
            </a:r>
          </a:p>
          <a:p>
            <a:pPr algn="ctr"/>
            <a:r>
              <a:rPr lang="sv-SE" sz="1200" dirty="0" smtClean="0"/>
              <a:t>Ekonomiminister</a:t>
            </a:r>
            <a:r>
              <a:rPr lang="sv-SE" sz="1200" dirty="0"/>
              <a:t> </a:t>
            </a:r>
            <a:r>
              <a:rPr lang="sv-SE" sz="1200" dirty="0" smtClean="0"/>
              <a:t>1981-1982</a:t>
            </a:r>
            <a:endParaRPr lang="sv-SE" sz="1200" dirty="0"/>
          </a:p>
        </p:txBody>
      </p:sp>
      <p:sp>
        <p:nvSpPr>
          <p:cNvPr id="12" name="Rectangle 11"/>
          <p:cNvSpPr/>
          <p:nvPr/>
        </p:nvSpPr>
        <p:spPr>
          <a:xfrm>
            <a:off x="606041" y="4551511"/>
            <a:ext cx="1964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 smtClean="0"/>
              <a:t>Kjell Olof Feldt</a:t>
            </a:r>
          </a:p>
          <a:p>
            <a:pPr algn="ctr"/>
            <a:r>
              <a:rPr lang="sv-SE" sz="1200" dirty="0" smtClean="0"/>
              <a:t>Finansminister</a:t>
            </a:r>
            <a:r>
              <a:rPr lang="sv-SE" sz="1200" dirty="0"/>
              <a:t> </a:t>
            </a:r>
            <a:r>
              <a:rPr lang="sv-SE" sz="1200" dirty="0" smtClean="0"/>
              <a:t>1983-1990</a:t>
            </a:r>
            <a:endParaRPr lang="sv-SE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69704" y="3102757"/>
            <a:ext cx="1316771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1600" b="1" dirty="0" smtClean="0">
                <a:solidFill>
                  <a:srgbClr val="CC0000"/>
                </a:solidFill>
              </a:rPr>
              <a:t>Avreglering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6296" y="5373105"/>
            <a:ext cx="198213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1600" b="1" dirty="0" smtClean="0">
                <a:solidFill>
                  <a:srgbClr val="CC0000"/>
                </a:solidFill>
              </a:rPr>
              <a:t>Fri konkurrens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84136" y="3573016"/>
            <a:ext cx="1364328" cy="0"/>
          </a:xfrm>
          <a:prstGeom prst="straightConnector1">
            <a:avLst/>
          </a:prstGeom>
          <a:ln w="508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12128" y="5771356"/>
            <a:ext cx="1508344" cy="0"/>
          </a:xfrm>
          <a:prstGeom prst="straightConnector1">
            <a:avLst/>
          </a:prstGeom>
          <a:ln w="508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4"/>
          <p:cNvCxnSpPr/>
          <p:nvPr/>
        </p:nvCxnSpPr>
        <p:spPr>
          <a:xfrm flipH="1">
            <a:off x="7384136" y="2132856"/>
            <a:ext cx="1260000" cy="0"/>
          </a:xfrm>
          <a:prstGeom prst="straightConnector1">
            <a:avLst/>
          </a:prstGeom>
          <a:ln w="508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8"/>
          <p:cNvSpPr txBox="1"/>
          <p:nvPr/>
        </p:nvSpPr>
        <p:spPr>
          <a:xfrm>
            <a:off x="7459202" y="1683193"/>
            <a:ext cx="1130438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1600" b="1" dirty="0" smtClean="0">
                <a:solidFill>
                  <a:srgbClr val="CC0000"/>
                </a:solidFill>
              </a:rPr>
              <a:t>Reglering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447167" y="5108880"/>
            <a:ext cx="8228522" cy="152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Resultat: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Livförsäkringsmarknaden blir </a:t>
            </a:r>
            <a:r>
              <a:rPr lang="sv-SE" sz="1600" dirty="0" smtClean="0"/>
              <a:t>konkurrensutsatt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Konkurrensen leder till att nya livförsäkringsaktiebolag bildas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Men </a:t>
            </a:r>
            <a:r>
              <a:rPr lang="sv-SE" sz="1600" dirty="0"/>
              <a:t>bolagen </a:t>
            </a:r>
            <a:r>
              <a:rPr lang="sv-SE" sz="1600" dirty="0" smtClean="0"/>
              <a:t>får inte </a:t>
            </a:r>
            <a:r>
              <a:rPr lang="sv-SE" sz="1600" dirty="0"/>
              <a:t>dela ut vinst = </a:t>
            </a:r>
            <a:r>
              <a:rPr lang="sv-SE" b="1" i="1" dirty="0" smtClean="0">
                <a:solidFill>
                  <a:srgbClr val="C00000"/>
                </a:solidFill>
              </a:rPr>
              <a:t>hybridbolagen</a:t>
            </a:r>
            <a:r>
              <a:rPr lang="sv-SE" sz="1600" dirty="0" smtClean="0">
                <a:solidFill>
                  <a:srgbClr val="C00000"/>
                </a:solidFill>
              </a:rPr>
              <a:t> </a:t>
            </a:r>
            <a:r>
              <a:rPr lang="sv-SE" sz="1600" dirty="0"/>
              <a:t>har fötts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endParaRPr lang="sv-SE" sz="1600" dirty="0" err="1" smtClean="0"/>
          </a:p>
        </p:txBody>
      </p:sp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Avregleringen </a:t>
            </a:r>
            <a:r>
              <a:rPr lang="sv-SE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(forts)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27584" y="1556792"/>
            <a:ext cx="3075718" cy="417646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2000" tIns="216000" rIns="36000" bIns="36000" rtlCol="0" anchor="t"/>
          <a:lstStyle/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400" b="1" dirty="0"/>
              <a:t>Skandia</a:t>
            </a:r>
            <a:r>
              <a:rPr lang="sv-SE" sz="1400" b="1" dirty="0" smtClean="0"/>
              <a:t> Liv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292080" y="1556791"/>
            <a:ext cx="3075718" cy="417646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2000" tIns="216000" rIns="36000" bIns="36000" rtlCol="0" anchor="t"/>
          <a:lstStyle/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400" b="1" dirty="0" smtClean="0"/>
              <a:t>Skandia Liv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400" b="1" dirty="0" smtClean="0"/>
              <a:t>Handelsbanken Liv (92)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400" b="1" dirty="0" smtClean="0"/>
              <a:t>SPP Liv (94)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400" b="1" dirty="0" smtClean="0"/>
              <a:t>AMF Pension (95)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400" b="1" dirty="0" smtClean="0"/>
              <a:t>KPA Liv (95)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400" b="1" dirty="0" smtClean="0"/>
              <a:t>Salus Ansvar Liv (95)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400" b="1" dirty="0" smtClean="0"/>
              <a:t>SEB Trygg Liv Nya (96)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400" b="1" dirty="0" smtClean="0"/>
              <a:t>AFA (96)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400" b="1" dirty="0" smtClean="0"/>
              <a:t>SEB Trygg Liv Gamla (97)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400" b="1" dirty="0" smtClean="0"/>
              <a:t>KPA Pension (97)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400" b="1" dirty="0" smtClean="0"/>
              <a:t>Förenade Liv (97)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400" b="1" dirty="0" smtClean="0"/>
              <a:t>LF Liv (98)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400" b="1" dirty="0" err="1" smtClean="0"/>
              <a:t>mfl</a:t>
            </a:r>
            <a:r>
              <a:rPr lang="sv-SE" sz="1400" b="1" dirty="0" smtClean="0"/>
              <a:t> ……….</a:t>
            </a:r>
          </a:p>
        </p:txBody>
      </p:sp>
      <p:sp>
        <p:nvSpPr>
          <p:cNvPr id="44" name="Content Placeholder 3"/>
          <p:cNvSpPr>
            <a:spLocks noGrp="1"/>
          </p:cNvSpPr>
          <p:nvPr>
            <p:ph sz="quarter" idx="13"/>
          </p:nvPr>
        </p:nvSpPr>
        <p:spPr>
          <a:xfrm>
            <a:off x="468312" y="5992960"/>
            <a:ext cx="8207375" cy="244352"/>
          </a:xfrm>
        </p:spPr>
        <p:txBody>
          <a:bodyPr vert="horz" lIns="0" tIns="0" rIns="90000" bIns="0" rtlCol="0">
            <a:noAutofit/>
          </a:bodyPr>
          <a:lstStyle/>
          <a:p>
            <a:pPr algn="ctr"/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 1999 tog det stopp igen. Vad hände då?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213699" y="1124743"/>
            <a:ext cx="2303487" cy="50452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sv-SE" sz="1800" b="1" dirty="0" smtClean="0"/>
              <a:t>1963 - 1992</a:t>
            </a:r>
            <a:endParaRPr lang="sv-SE" sz="1800" b="1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678195" y="1124743"/>
            <a:ext cx="2303487" cy="50452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sv-SE" sz="1800" b="1" dirty="0" smtClean="0"/>
              <a:t>1992 - 1999</a:t>
            </a:r>
            <a:endParaRPr lang="sv-SE" sz="1800" b="1" dirty="0"/>
          </a:p>
        </p:txBody>
      </p:sp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4" grpId="0" build="p"/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“Moderniseringen</a:t>
            </a: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Avregleringen (forts)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2843808" y="1513504"/>
            <a:ext cx="5831880" cy="4544368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270000" indent="-2700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71463" algn="l" defTabSz="962025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sz="2400" b="1" dirty="0" smtClean="0"/>
              <a:t>1999 års FRL-reform:</a:t>
            </a:r>
          </a:p>
          <a:p>
            <a:pPr>
              <a:buClr>
                <a:schemeClr val="accent3"/>
              </a:buClr>
            </a:pPr>
            <a:r>
              <a:rPr lang="sv-SE" sz="2100" dirty="0" smtClean="0"/>
              <a:t>Vinstutdelningsförbudet slopas för </a:t>
            </a:r>
            <a:r>
              <a:rPr lang="sv-SE" sz="2100" b="1" i="1" dirty="0" smtClean="0"/>
              <a:t>nya</a:t>
            </a:r>
            <a:r>
              <a:rPr lang="sv-SE" sz="2100" dirty="0" smtClean="0"/>
              <a:t> livbolag</a:t>
            </a:r>
          </a:p>
          <a:p>
            <a:pPr>
              <a:buClr>
                <a:schemeClr val="accent3"/>
              </a:buClr>
            </a:pPr>
            <a:r>
              <a:rPr lang="sv-SE" sz="2100" dirty="0" smtClean="0"/>
              <a:t>Gamla livbolag får </a:t>
            </a:r>
            <a:r>
              <a:rPr lang="sv-SE" sz="2100" b="1" i="1" dirty="0" smtClean="0"/>
              <a:t>ombildas</a:t>
            </a:r>
            <a:r>
              <a:rPr lang="sv-SE" sz="2100" dirty="0" smtClean="0"/>
              <a:t> till vinstutdelande, men villkoren för ombildning är hårda och prövas av FI</a:t>
            </a:r>
          </a:p>
          <a:p>
            <a:pPr marL="0" indent="0">
              <a:buClr>
                <a:schemeClr val="accent3"/>
              </a:buClr>
              <a:buNone/>
            </a:pPr>
            <a:r>
              <a:rPr lang="sv-SE" sz="2400" b="1" dirty="0" smtClean="0"/>
              <a:t>Resultat:</a:t>
            </a:r>
          </a:p>
          <a:p>
            <a:pPr>
              <a:buClr>
                <a:schemeClr val="accent3"/>
              </a:buClr>
            </a:pPr>
            <a:r>
              <a:rPr lang="sv-SE" sz="2100" dirty="0" smtClean="0"/>
              <a:t>Efter 1999 bildas </a:t>
            </a:r>
            <a:r>
              <a:rPr lang="sv-SE" sz="2100" b="1" i="1" dirty="0" smtClean="0"/>
              <a:t>bara</a:t>
            </a:r>
            <a:r>
              <a:rPr lang="sv-SE" sz="2100" dirty="0" smtClean="0"/>
              <a:t> vinstutdelande livaktiebolag</a:t>
            </a:r>
          </a:p>
          <a:p>
            <a:pPr>
              <a:buClr>
                <a:schemeClr val="accent3"/>
              </a:buClr>
            </a:pPr>
            <a:r>
              <a:rPr lang="sv-SE" sz="2100" dirty="0" smtClean="0"/>
              <a:t>Fyra gamla hybridbolag ombildas (men LF Liv får nobben):</a:t>
            </a:r>
          </a:p>
          <a:p>
            <a:pPr lvl="1">
              <a:buClr>
                <a:schemeClr val="accent3"/>
              </a:buClr>
            </a:pPr>
            <a:r>
              <a:rPr lang="sv-SE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Handelsbanken Liv</a:t>
            </a:r>
          </a:p>
          <a:p>
            <a:pPr lvl="1">
              <a:buClr>
                <a:schemeClr val="accent3"/>
              </a:buClr>
            </a:pPr>
            <a:r>
              <a:rPr lang="sv-SE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SPP Liv</a:t>
            </a:r>
          </a:p>
          <a:p>
            <a:pPr lvl="1">
              <a:buClr>
                <a:schemeClr val="accent3"/>
              </a:buClr>
            </a:pPr>
            <a:r>
              <a:rPr lang="sv-SE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Nordea Liv</a:t>
            </a:r>
          </a:p>
          <a:p>
            <a:pPr lvl="1">
              <a:buClr>
                <a:schemeClr val="accent3"/>
              </a:buClr>
            </a:pPr>
            <a:r>
              <a:rPr lang="sv-SE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 Trygg Liv Nya</a:t>
            </a:r>
          </a:p>
          <a:p>
            <a:pPr marL="0" indent="0">
              <a:buNone/>
            </a:pPr>
            <a:endParaRPr lang="sv-SE" sz="1900" b="1" dirty="0" smtClean="0"/>
          </a:p>
          <a:p>
            <a:pPr marL="0" indent="0">
              <a:buNone/>
            </a:pPr>
            <a:r>
              <a:rPr lang="sv-SE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Det var i grevens tid! </a:t>
            </a:r>
          </a:p>
          <a:p>
            <a:pPr marL="0" indent="0">
              <a:buFont typeface="Arial" pitchFamily="34" charset="0"/>
              <a:buNone/>
            </a:pPr>
            <a:endParaRPr lang="sv-SE" sz="1400" dirty="0"/>
          </a:p>
        </p:txBody>
      </p:sp>
      <p:sp>
        <p:nvSpPr>
          <p:cNvPr id="11" name="Rectangle 10"/>
          <p:cNvSpPr/>
          <p:nvPr/>
        </p:nvSpPr>
        <p:spPr>
          <a:xfrm>
            <a:off x="468314" y="3963517"/>
            <a:ext cx="2194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 smtClean="0"/>
              <a:t>Erik Åsbrink</a:t>
            </a:r>
          </a:p>
          <a:p>
            <a:pPr algn="ctr"/>
            <a:r>
              <a:rPr lang="sv-SE" sz="1200" dirty="0" smtClean="0"/>
              <a:t>Sveriges finansminister  1996-1999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 b="12815"/>
          <a:stretch/>
        </p:blipFill>
        <p:spPr>
          <a:xfrm>
            <a:off x="608113" y="1546618"/>
            <a:ext cx="1916955" cy="23431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Intressekonflikterna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400" y="1052736"/>
            <a:ext cx="8500088" cy="504056"/>
          </a:xfrm>
        </p:spPr>
        <p:txBody>
          <a:bodyPr>
            <a:normAutofit/>
          </a:bodyPr>
          <a:lstStyle/>
          <a:p>
            <a:r>
              <a:rPr lang="sv-SE" sz="1600" dirty="0"/>
              <a:t>Finansinspektionen slår larm om </a:t>
            </a:r>
            <a:r>
              <a:rPr lang="sv-SE" sz="1600" dirty="0" smtClean="0"/>
              <a:t>intressekonflikter </a:t>
            </a:r>
            <a:r>
              <a:rPr lang="sv-SE" sz="1600" dirty="0"/>
              <a:t>i </a:t>
            </a:r>
            <a:r>
              <a:rPr lang="sv-SE" sz="1600" dirty="0" smtClean="0"/>
              <a:t>livbolagen </a:t>
            </a:r>
            <a:br>
              <a:rPr lang="sv-SE" sz="1600" dirty="0" smtClean="0"/>
            </a:br>
            <a:r>
              <a:rPr lang="sv-SE" sz="1050" dirty="0" smtClean="0"/>
              <a:t>(</a:t>
            </a:r>
            <a:r>
              <a:rPr lang="sv-SE" sz="1050" dirty="0"/>
              <a:t>Rapport 2003:2 Intressekonflikter i livbolagen)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8313" y="1772816"/>
            <a:ext cx="6119911" cy="4895552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None/>
              <a:defRPr/>
            </a:pPr>
            <a:r>
              <a:rPr lang="sv-SE" sz="1900" b="1" dirty="0" smtClean="0"/>
              <a:t>Finansinspektionen fokuserar </a:t>
            </a:r>
            <a:r>
              <a:rPr lang="sv-SE" sz="1900" b="1" dirty="0"/>
              <a:t>på </a:t>
            </a:r>
            <a:endParaRPr lang="sv-SE" sz="1900" b="1" dirty="0" smtClean="0"/>
          </a:p>
          <a:p>
            <a:pPr>
              <a:spcBef>
                <a:spcPts val="600"/>
              </a:spcBef>
              <a:buClr>
                <a:schemeClr val="accent3"/>
              </a:buClr>
              <a:defRPr/>
            </a:pPr>
            <a:r>
              <a:rPr lang="sv-SE" dirty="0" smtClean="0"/>
              <a:t>Avtal </a:t>
            </a:r>
            <a:r>
              <a:rPr lang="sv-SE" dirty="0"/>
              <a:t>om interna tjänster</a:t>
            </a:r>
          </a:p>
          <a:p>
            <a:pPr>
              <a:spcBef>
                <a:spcPts val="600"/>
              </a:spcBef>
              <a:buClr>
                <a:schemeClr val="accent3"/>
              </a:buClr>
              <a:defRPr/>
            </a:pPr>
            <a:r>
              <a:rPr lang="sv-SE" dirty="0"/>
              <a:t>Fördelning av koncernkostnader och </a:t>
            </a:r>
          </a:p>
          <a:p>
            <a:pPr>
              <a:spcBef>
                <a:spcPts val="600"/>
              </a:spcBef>
              <a:buClr>
                <a:schemeClr val="accent3"/>
              </a:buClr>
              <a:defRPr/>
            </a:pPr>
            <a:r>
              <a:rPr lang="sv-SE" dirty="0"/>
              <a:t>Transaktioner av </a:t>
            </a:r>
            <a:r>
              <a:rPr lang="sv-SE" dirty="0" smtClean="0"/>
              <a:t>engångskaraktär</a:t>
            </a:r>
          </a:p>
          <a:p>
            <a:pPr>
              <a:spcBef>
                <a:spcPts val="600"/>
              </a:spcBef>
              <a:buClr>
                <a:schemeClr val="accent3"/>
              </a:buClr>
              <a:defRPr/>
            </a:pPr>
            <a:r>
              <a:rPr lang="sv-SE" dirty="0" smtClean="0"/>
              <a:t>Finansförvaltningen i hybridbolagen</a:t>
            </a:r>
            <a:endParaRPr lang="sv-SE" dirty="0"/>
          </a:p>
        </p:txBody>
      </p:sp>
      <p:pic>
        <p:nvPicPr>
          <p:cNvPr id="8" name="Picture 11" descr="ingrid_bonde_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4913"/>
          <a:stretch/>
        </p:blipFill>
        <p:spPr bwMode="auto">
          <a:xfrm>
            <a:off x="6537276" y="1551692"/>
            <a:ext cx="2129300" cy="23093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/>
          <p:cNvSpPr/>
          <p:nvPr/>
        </p:nvSpPr>
        <p:spPr>
          <a:xfrm>
            <a:off x="6660232" y="3934797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/>
              <a:t>Ingrid </a:t>
            </a:r>
            <a:r>
              <a:rPr lang="sv-SE" sz="1200" b="1" dirty="0" smtClean="0"/>
              <a:t>Bonde</a:t>
            </a:r>
          </a:p>
          <a:p>
            <a:pPr algn="ctr"/>
            <a:r>
              <a:rPr lang="sv-SE" sz="1200" dirty="0" smtClean="0"/>
              <a:t>FI:s generaldirektör</a:t>
            </a:r>
          </a:p>
          <a:p>
            <a:pPr algn="ctr"/>
            <a:r>
              <a:rPr lang="sv-SE" sz="1200" dirty="0" smtClean="0"/>
              <a:t>2003-2008</a:t>
            </a:r>
            <a:endParaRPr lang="sv-SE" sz="1200" dirty="0"/>
          </a:p>
        </p:txBody>
      </p:sp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Försäkringsbolagens </a:t>
            </a: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intressekonflikter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Intressekonflikterna (forts)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8313" y="1700840"/>
            <a:ext cx="3959225" cy="2880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sv-SE" sz="2400" b="1" dirty="0" smtClean="0">
                <a:solidFill>
                  <a:schemeClr val="accent3">
                    <a:lumMod val="50000"/>
                  </a:schemeClr>
                </a:solidFill>
              </a:rPr>
              <a:t>Koncernkonflikter</a:t>
            </a:r>
            <a:endParaRPr lang="sv-SE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16463" y="1700840"/>
            <a:ext cx="3959225" cy="2880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sv-SE" sz="2200" b="1" dirty="0">
                <a:solidFill>
                  <a:schemeClr val="accent3">
                    <a:lumMod val="50000"/>
                  </a:schemeClr>
                </a:solidFill>
              </a:rPr>
              <a:t>Interna konflikter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68312" y="2355332"/>
            <a:ext cx="3958903" cy="2081780"/>
            <a:chOff x="468312" y="2132856"/>
            <a:chExt cx="3958903" cy="2081780"/>
          </a:xfrm>
        </p:grpSpPr>
        <p:sp>
          <p:nvSpPr>
            <p:cNvPr id="13" name="Rounded Rectangle 12"/>
            <p:cNvSpPr/>
            <p:nvPr/>
          </p:nvSpPr>
          <p:spPr>
            <a:xfrm>
              <a:off x="468313" y="2132856"/>
              <a:ext cx="1655415" cy="648072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300" b="1" dirty="0" smtClean="0">
                  <a:solidFill>
                    <a:schemeClr val="bg1"/>
                  </a:solidFill>
                </a:rPr>
                <a:t>Aktieägarna/</a:t>
              </a:r>
            </a:p>
            <a:p>
              <a:pPr algn="ctr"/>
              <a:r>
                <a:rPr lang="sv-SE" sz="1300" b="1" dirty="0" smtClean="0">
                  <a:solidFill>
                    <a:schemeClr val="bg1"/>
                  </a:solidFill>
                </a:rPr>
                <a:t>Garanterna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771800" y="2132856"/>
              <a:ext cx="1655415" cy="648072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300" b="1" dirty="0">
                  <a:solidFill>
                    <a:schemeClr val="bg1"/>
                  </a:solidFill>
                </a:rPr>
                <a:t>Försäkringsbolaget/de anställda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8312" y="3566564"/>
              <a:ext cx="1655415" cy="648072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300" b="1" dirty="0" smtClean="0">
                  <a:solidFill>
                    <a:schemeClr val="bg1"/>
                  </a:solidFill>
                </a:rPr>
                <a:t>Försäkrings-tagarna</a:t>
              </a:r>
              <a:endParaRPr lang="sv-SE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1799" y="3566564"/>
              <a:ext cx="1655415" cy="648072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300" b="1" dirty="0">
                  <a:solidFill>
                    <a:schemeClr val="bg1"/>
                  </a:solidFill>
                </a:rPr>
                <a:t>Ledningen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125713" y="2852936"/>
              <a:ext cx="646086" cy="648072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123727" y="2852936"/>
              <a:ext cx="648072" cy="648072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599506" y="2819028"/>
              <a:ext cx="1" cy="713628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276024" y="2819028"/>
              <a:ext cx="1" cy="713628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166627" y="2456892"/>
              <a:ext cx="576063" cy="0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2159731" y="3899567"/>
              <a:ext cx="576063" cy="0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716015" y="2355332"/>
            <a:ext cx="3960789" cy="2074373"/>
            <a:chOff x="4716015" y="2132856"/>
            <a:chExt cx="3960789" cy="2074373"/>
          </a:xfrm>
        </p:grpSpPr>
        <p:sp>
          <p:nvSpPr>
            <p:cNvPr id="32" name="Rounded Rectangle 31"/>
            <p:cNvSpPr/>
            <p:nvPr/>
          </p:nvSpPr>
          <p:spPr>
            <a:xfrm>
              <a:off x="4716015" y="2132856"/>
              <a:ext cx="1602867" cy="631118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300" b="1" dirty="0" smtClean="0">
                  <a:solidFill>
                    <a:schemeClr val="bg1"/>
                  </a:solidFill>
                </a:rPr>
                <a:t>Försäkringstagare</a:t>
              </a:r>
            </a:p>
            <a:p>
              <a:pPr algn="ctr"/>
              <a:r>
                <a:rPr lang="sv-SE" sz="1300" b="1" dirty="0" smtClean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073937" y="2134952"/>
              <a:ext cx="1602867" cy="631118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300" b="1" dirty="0">
                  <a:solidFill>
                    <a:schemeClr val="bg1"/>
                  </a:solidFill>
                </a:rPr>
                <a:t>Försäkringstagare</a:t>
              </a:r>
            </a:p>
            <a:p>
              <a:pPr algn="ctr"/>
              <a:r>
                <a:rPr lang="sv-SE" sz="1300" b="1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894642" y="3576111"/>
              <a:ext cx="1602867" cy="631118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300" b="1" dirty="0">
                  <a:solidFill>
                    <a:schemeClr val="bg1"/>
                  </a:solidFill>
                </a:rPr>
                <a:t>Försäkringstagare</a:t>
              </a:r>
            </a:p>
            <a:p>
              <a:pPr algn="ctr"/>
              <a:r>
                <a:rPr lang="sv-SE" sz="1300" b="1" dirty="0">
                  <a:solidFill>
                    <a:schemeClr val="bg1"/>
                  </a:solidFill>
                </a:rPr>
                <a:t>C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19800000">
              <a:off x="6318881" y="2835183"/>
              <a:ext cx="1" cy="713628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800000">
              <a:off x="7092763" y="2835183"/>
              <a:ext cx="1" cy="713628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6408378" y="2456892"/>
              <a:ext cx="576063" cy="0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Finansdepartementets </a:t>
            </a: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lösning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Intressekonflikterna (forts)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1582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467544" y="1556792"/>
            <a:ext cx="5544616" cy="264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b="1" dirty="0" smtClean="0"/>
              <a:t>Förstärkt försäkringstagarinflytande </a:t>
            </a:r>
            <a:br>
              <a:rPr lang="sv-SE" b="1" dirty="0" smtClean="0"/>
            </a:br>
            <a:r>
              <a:rPr lang="sv-SE" sz="1600" dirty="0" smtClean="0"/>
              <a:t>(prop. 2003/04:109)</a:t>
            </a:r>
          </a:p>
          <a:p>
            <a:pPr marL="285750" indent="-28575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 smtClean="0"/>
              <a:t>Riktlinjer för intressekonflikter</a:t>
            </a:r>
          </a:p>
          <a:p>
            <a:pPr marL="285750" indent="-28575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 smtClean="0"/>
              <a:t>Oberoende styrelseledamöter</a:t>
            </a:r>
          </a:p>
          <a:p>
            <a:pPr marL="285750" indent="-28575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 smtClean="0"/>
              <a:t>Försäkringstagarrepresentanter</a:t>
            </a:r>
          </a:p>
          <a:p>
            <a:pPr marL="285750" indent="-285750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dirty="0" smtClean="0"/>
              <a:t>Mer sanktioner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endParaRPr lang="sv-SE" sz="1600" dirty="0" smtClean="0"/>
          </a:p>
        </p:txBody>
      </p:sp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fyra </a:t>
            </a: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spåren</a:t>
            </a: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sv-SE" sz="2000" dirty="0" smtClean="0"/>
              <a:t>Hybridbolagsspåret</a:t>
            </a:r>
            <a:endParaRPr lang="sv-SE" sz="2000" dirty="0"/>
          </a:p>
          <a:p>
            <a:pPr marL="342900" indent="-3429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sv-SE" sz="2000" dirty="0" smtClean="0"/>
              <a:t>Ömsesidighetsspåret</a:t>
            </a:r>
          </a:p>
          <a:p>
            <a:pPr marL="342900" indent="-3429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sv-SE" sz="2000" dirty="0" smtClean="0"/>
              <a:t>Finansförvaltningsspåret</a:t>
            </a:r>
          </a:p>
          <a:p>
            <a:pPr marL="342900" indent="-3429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sv-SE" sz="2000" dirty="0" smtClean="0"/>
              <a:t>Överskottsspåret</a:t>
            </a:r>
            <a:endParaRPr lang="sv-SE" sz="2000" dirty="0"/>
          </a:p>
          <a:p>
            <a:pPr>
              <a:lnSpc>
                <a:spcPct val="90000"/>
              </a:lnSpc>
            </a:pPr>
            <a:endParaRPr lang="sv-SE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sv-SE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1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000" cy="651600"/>
          </a:xfrm>
        </p:spPr>
        <p:txBody>
          <a:bodyPr/>
          <a:lstStyle/>
          <a:p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Hybridbolagsspåret</a:t>
            </a:r>
            <a:r>
              <a:rPr lang="sv-SE" sz="2400" dirty="0"/>
              <a:t/>
            </a:r>
            <a:br>
              <a:rPr lang="sv-SE" sz="2400" dirty="0"/>
            </a:b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sv-SE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sv-SE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400" y="334800"/>
            <a:ext cx="8208000" cy="651600"/>
          </a:xfrm>
        </p:spPr>
        <p:txBody>
          <a:bodyPr/>
          <a:lstStyle/>
          <a:p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Skandiaaffären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Hybridbolagsspåret </a:t>
            </a:r>
            <a:endParaRPr lang="sv-SE" sz="105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4401" y="1484784"/>
            <a:ext cx="5403744" cy="4680000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sv-SE" b="1" i="1" dirty="0" smtClean="0"/>
              <a:t>2002</a:t>
            </a:r>
            <a:r>
              <a:rPr lang="sv-SE" dirty="0" smtClean="0"/>
              <a:t> binder Skandia </a:t>
            </a:r>
            <a:r>
              <a:rPr lang="sv-SE" dirty="0"/>
              <a:t>AB </a:t>
            </a:r>
            <a:r>
              <a:rPr lang="sv-SE" dirty="0" smtClean="0"/>
              <a:t>Skandia </a:t>
            </a:r>
            <a:r>
              <a:rPr lang="sv-SE" dirty="0"/>
              <a:t>Liv i </a:t>
            </a:r>
            <a:r>
              <a:rPr lang="sv-SE" dirty="0" smtClean="0"/>
              <a:t>ett långsiktigt kapitalförvaltningsavtal </a:t>
            </a:r>
            <a:r>
              <a:rPr lang="sv-SE" dirty="0"/>
              <a:t>med ett </a:t>
            </a:r>
            <a:r>
              <a:rPr lang="sv-SE" dirty="0" smtClean="0"/>
              <a:t>koncernbolag. Därefter </a:t>
            </a:r>
            <a:r>
              <a:rPr lang="sv-SE" dirty="0"/>
              <a:t>överlåter Skandia AB bolaget till </a:t>
            </a:r>
            <a:r>
              <a:rPr lang="sv-SE" dirty="0" err="1"/>
              <a:t>DnB</a:t>
            </a:r>
            <a:r>
              <a:rPr lang="sv-SE" dirty="0"/>
              <a:t> </a:t>
            </a:r>
            <a:r>
              <a:rPr lang="sv-SE" dirty="0" smtClean="0"/>
              <a:t>för 3,2 </a:t>
            </a:r>
            <a:r>
              <a:rPr lang="sv-SE" dirty="0"/>
              <a:t>miljarder kronor </a:t>
            </a:r>
            <a:r>
              <a:rPr lang="sv-SE" dirty="0" smtClean="0"/>
              <a:t>– skadestånd till Skandia Liv fastställs i skiljeförfarande</a:t>
            </a:r>
          </a:p>
          <a:p>
            <a:pPr>
              <a:buClr>
                <a:schemeClr val="accent3"/>
              </a:buClr>
            </a:pPr>
            <a:r>
              <a:rPr lang="sv-SE" b="1" i="1" dirty="0" smtClean="0"/>
              <a:t>2003</a:t>
            </a:r>
            <a:r>
              <a:rPr lang="sv-SE" dirty="0" smtClean="0"/>
              <a:t> inleds förundersökning mot Skandia Livs styrelse och flera personer i Skandia AB:s ledning för trolöshet mot huvudman – Pettersson frikänns, </a:t>
            </a:r>
            <a:r>
              <a:rPr lang="sv-SE" dirty="0" err="1" smtClean="0"/>
              <a:t>Ramsted</a:t>
            </a:r>
            <a:r>
              <a:rPr lang="sv-SE" dirty="0" smtClean="0"/>
              <a:t> döms till fängelse</a:t>
            </a:r>
          </a:p>
          <a:p>
            <a:pPr marL="0" indent="0">
              <a:buClr>
                <a:schemeClr val="accent3"/>
              </a:buClr>
              <a:buNone/>
            </a:pPr>
            <a:r>
              <a:rPr lang="sv-SE" sz="1800" b="1" dirty="0" smtClean="0"/>
              <a:t>Orsaken: </a:t>
            </a:r>
            <a:endParaRPr lang="sv-SE" sz="1800" b="1" dirty="0"/>
          </a:p>
          <a:p>
            <a:pPr>
              <a:buClr>
                <a:schemeClr val="accent3"/>
              </a:buClr>
              <a:tabLst>
                <a:tab pos="2241550" algn="l"/>
              </a:tabLst>
            </a:pPr>
            <a:r>
              <a:rPr lang="sv-SE" b="1" dirty="0" smtClean="0"/>
              <a:t>”Svag ägarstyrning”</a:t>
            </a:r>
          </a:p>
          <a:p>
            <a:pPr>
              <a:buClr>
                <a:schemeClr val="accent3"/>
              </a:buClr>
              <a:tabLst>
                <a:tab pos="2241550" algn="l"/>
              </a:tabLst>
            </a:pPr>
            <a:r>
              <a:rPr lang="sv-SE" b="1" dirty="0" smtClean="0"/>
              <a:t>”Företagsledningen bestämde allt”</a:t>
            </a:r>
          </a:p>
        </p:txBody>
      </p:sp>
      <p:pic>
        <p:nvPicPr>
          <p:cNvPr id="12" name="Picture 8" descr="LarsEricPeterson_BJORN-L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43" y="1434604"/>
            <a:ext cx="1524558" cy="163995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436096" y="3121804"/>
            <a:ext cx="3327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 smtClean="0"/>
              <a:t>Lars-Eric Petersson</a:t>
            </a:r>
          </a:p>
          <a:p>
            <a:pPr algn="ctr"/>
            <a:r>
              <a:rPr lang="sv-SE" sz="1400" dirty="0" smtClean="0"/>
              <a:t>VD Skandia</a:t>
            </a:r>
            <a:endParaRPr lang="sv-SE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2"/>
          <a:stretch/>
        </p:blipFill>
        <p:spPr>
          <a:xfrm>
            <a:off x="6327488" y="3767028"/>
            <a:ext cx="1519089" cy="18222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421012" y="5661248"/>
            <a:ext cx="3327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 smtClean="0"/>
              <a:t>Ola Ramstedt</a:t>
            </a:r>
          </a:p>
          <a:p>
            <a:pPr algn="ctr"/>
            <a:r>
              <a:rPr lang="sv-SE" sz="1400" dirty="0" smtClean="0"/>
              <a:t>Personalchef Skandia</a:t>
            </a:r>
            <a:endParaRPr lang="sv-SE" sz="1400" dirty="0"/>
          </a:p>
        </p:txBody>
      </p:sp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7544" y="548680"/>
            <a:ext cx="8500088" cy="504056"/>
          </a:xfrm>
        </p:spPr>
        <p:txBody>
          <a:bodyPr>
            <a:normAutofit fontScale="92500"/>
          </a:bodyPr>
          <a:lstStyle/>
          <a:p>
            <a:r>
              <a:rPr lang="sv-SE" sz="2100" dirty="0" smtClean="0"/>
              <a:t>Finansinspektionens </a:t>
            </a:r>
            <a:r>
              <a:rPr lang="sv-SE" sz="2100" dirty="0"/>
              <a:t>larm om </a:t>
            </a:r>
            <a:r>
              <a:rPr lang="sv-SE" sz="2100" dirty="0" smtClean="0"/>
              <a:t>intressekonflikter </a:t>
            </a:r>
            <a:r>
              <a:rPr lang="sv-SE" sz="2100" dirty="0"/>
              <a:t>i </a:t>
            </a:r>
            <a:r>
              <a:rPr lang="sv-SE" sz="2100" dirty="0" smtClean="0"/>
              <a:t>livbolagen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050" dirty="0" smtClean="0"/>
              <a:t>(</a:t>
            </a:r>
            <a:r>
              <a:rPr lang="sv-SE" sz="1050" dirty="0"/>
              <a:t>Rapport 2003:2 Intressekonflikter i livbolagen)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8313" y="1772816"/>
            <a:ext cx="6119911" cy="4895552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None/>
              <a:defRPr/>
            </a:pPr>
            <a:r>
              <a:rPr lang="sv-SE" sz="1900" b="1" dirty="0" smtClean="0"/>
              <a:t>Finansinspektionen fokuserar särskilt på </a:t>
            </a:r>
          </a:p>
          <a:p>
            <a:pPr>
              <a:spcBef>
                <a:spcPts val="0"/>
              </a:spcBef>
              <a:buClr>
                <a:schemeClr val="accent3"/>
              </a:buClr>
              <a:buFontTx/>
              <a:buNone/>
              <a:defRPr/>
            </a:pPr>
            <a:r>
              <a:rPr lang="sv-SE" sz="1900" b="1" dirty="0" smtClean="0"/>
              <a:t>hybridbolagen:</a:t>
            </a:r>
            <a:endParaRPr lang="sv-SE" sz="1900" b="1" dirty="0"/>
          </a:p>
          <a:p>
            <a:pPr>
              <a:spcBef>
                <a:spcPts val="600"/>
              </a:spcBef>
              <a:buClr>
                <a:schemeClr val="accent3"/>
              </a:buClr>
              <a:defRPr/>
            </a:pPr>
            <a:r>
              <a:rPr lang="sv-SE" dirty="0" smtClean="0"/>
              <a:t>Hybridbolagen </a:t>
            </a:r>
            <a:r>
              <a:rPr lang="sv-SE" dirty="0"/>
              <a:t>genomför onödigt många transaktioner genom närstående bolag eller styr placeringar till närstående bolag</a:t>
            </a:r>
          </a:p>
          <a:p>
            <a:pPr>
              <a:spcBef>
                <a:spcPts val="600"/>
              </a:spcBef>
              <a:buClr>
                <a:schemeClr val="accent3"/>
              </a:buClr>
              <a:defRPr/>
            </a:pPr>
            <a:r>
              <a:rPr lang="sv-SE" dirty="0" smtClean="0"/>
              <a:t>Centrala funktioner </a:t>
            </a:r>
            <a:r>
              <a:rPr lang="sv-SE" dirty="0"/>
              <a:t>läggs </a:t>
            </a:r>
            <a:r>
              <a:rPr lang="sv-SE" dirty="0" smtClean="0"/>
              <a:t>i alltför stor utsträckning ut </a:t>
            </a:r>
            <a:r>
              <a:rPr lang="sv-SE" dirty="0"/>
              <a:t>på närstående bolag</a:t>
            </a:r>
          </a:p>
          <a:p>
            <a:pPr>
              <a:spcBef>
                <a:spcPts val="600"/>
              </a:spcBef>
              <a:buClr>
                <a:schemeClr val="accent3"/>
              </a:buClr>
              <a:defRPr/>
            </a:pPr>
            <a:r>
              <a:rPr lang="sv-SE" dirty="0" smtClean="0"/>
              <a:t>Service </a:t>
            </a:r>
            <a:r>
              <a:rPr lang="sv-SE" dirty="0"/>
              <a:t>från närstående bolag </a:t>
            </a:r>
            <a:r>
              <a:rPr lang="sv-SE" dirty="0" smtClean="0"/>
              <a:t>(förvaltning, förvaring</a:t>
            </a:r>
            <a:r>
              <a:rPr lang="sv-SE" dirty="0"/>
              <a:t>, </a:t>
            </a:r>
            <a:r>
              <a:rPr lang="sv-SE" dirty="0" smtClean="0"/>
              <a:t>redovisning, marknadsföring, IT) </a:t>
            </a:r>
            <a:r>
              <a:rPr lang="sv-SE" dirty="0"/>
              <a:t>utnyttjas utan prövning av om det är det bästa </a:t>
            </a:r>
            <a:r>
              <a:rPr lang="sv-SE" dirty="0" smtClean="0"/>
              <a:t>alternativet</a:t>
            </a:r>
          </a:p>
        </p:txBody>
      </p:sp>
      <p:pic>
        <p:nvPicPr>
          <p:cNvPr id="8" name="Picture 11" descr="ingrid_bonde_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4913"/>
          <a:stretch/>
        </p:blipFill>
        <p:spPr bwMode="auto">
          <a:xfrm>
            <a:off x="6537276" y="1551692"/>
            <a:ext cx="2129300" cy="23093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"/>
          <p:cNvSpPr/>
          <p:nvPr/>
        </p:nvSpPr>
        <p:spPr>
          <a:xfrm>
            <a:off x="6660232" y="3934797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/>
              <a:t>Ingrid </a:t>
            </a:r>
            <a:r>
              <a:rPr lang="sv-SE" sz="1200" b="1" dirty="0" smtClean="0"/>
              <a:t>Bonde</a:t>
            </a:r>
          </a:p>
          <a:p>
            <a:pPr algn="ctr"/>
            <a:r>
              <a:rPr lang="sv-SE" sz="1200" dirty="0" smtClean="0"/>
              <a:t>FI:s generaldirektör</a:t>
            </a:r>
          </a:p>
          <a:p>
            <a:pPr algn="ctr"/>
            <a:r>
              <a:rPr lang="sv-SE" sz="1200" dirty="0" smtClean="0"/>
              <a:t>2003-2008</a:t>
            </a:r>
            <a:endParaRPr lang="sv-SE" sz="1200" dirty="0"/>
          </a:p>
        </p:txBody>
      </p:sp>
      <p:sp>
        <p:nvSpPr>
          <p:cNvPr id="2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r="11492"/>
          <a:stretch>
            <a:fillRect/>
          </a:stretch>
        </p:blipFill>
        <p:spPr/>
      </p:pic>
      <p:sp>
        <p:nvSpPr>
          <p:cNvPr id="6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500" smtClean="0">
                <a:solidFill>
                  <a:srgbClr val="898989"/>
                </a:solidFill>
              </a:rPr>
              <a:t>6905574-v4</a:t>
            </a:r>
            <a:endParaRPr lang="sv-SE" sz="500" dirty="0" err="1" smtClean="0">
              <a:solidFill>
                <a:srgbClr val="898989"/>
              </a:solidFill>
            </a:endParaRPr>
          </a:p>
        </p:txBody>
      </p:sp>
      <p:graphicFrame>
        <p:nvGraphicFramePr>
          <p:cNvPr id="7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666988"/>
              </p:ext>
            </p:extLst>
          </p:nvPr>
        </p:nvGraphicFramePr>
        <p:xfrm>
          <a:off x="468313" y="1579563"/>
          <a:ext cx="5471584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1279"/>
                <a:gridCol w="5040305"/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Innehåll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</a:t>
                      </a:r>
                      <a:endParaRPr lang="sv-SE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Bolagsformen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Samhällsomvandlingen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3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Strukturomvandlingen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4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Avregleringen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Intressekonflikterna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6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Ömsesidighetsspåret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7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Hybridbolagsspåret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8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Finansförvaltningsspåret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sv-SE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Överskottsspåret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2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Hybridbolagsformen ska </a:t>
            </a: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förbjudas</a:t>
            </a:r>
            <a:endParaRPr lang="sv-SE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Hybridbolagsspåret (forts)</a:t>
            </a:r>
            <a:endParaRPr lang="sv-SE" dirty="0" smtClean="0"/>
          </a:p>
          <a:p>
            <a:pPr>
              <a:lnSpc>
                <a:spcPct val="90000"/>
              </a:lnSpc>
              <a:buFontTx/>
              <a:buNone/>
            </a:pP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sv-SE" sz="2000" dirty="0" smtClean="0"/>
              <a:t>2006 års </a:t>
            </a:r>
            <a:r>
              <a:rPr lang="sv-SE" sz="2000" dirty="0"/>
              <a:t>Försäkringsföretagsutredning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(SOU 2006:55)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1582"/>
          <a:stretch>
            <a:fillRect/>
          </a:stretch>
        </p:blipFill>
        <p:spPr/>
      </p:pic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Hybridbolagsspåret </a:t>
            </a:r>
            <a:r>
              <a:rPr lang="sv-SE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(forts</a:t>
            </a:r>
            <a:r>
              <a:rPr lang="sv-SE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sz="1800" b="1" dirty="0" smtClean="0"/>
              <a:t>Försäkringsföretagsutredningens betänkande </a:t>
            </a:r>
            <a:r>
              <a:rPr lang="sv-SE" sz="1800" b="1" dirty="0"/>
              <a:t>fick </a:t>
            </a:r>
            <a:r>
              <a:rPr lang="sv-SE" sz="1800" b="1" dirty="0" smtClean="0"/>
              <a:t>kalla handen av alla (till och med av de egna experterna)</a:t>
            </a:r>
            <a:endParaRPr lang="sv-SE" sz="1800" b="1" dirty="0"/>
          </a:p>
          <a:p>
            <a:pPr>
              <a:buClr>
                <a:schemeClr val="accent3"/>
              </a:buClr>
            </a:pPr>
            <a:r>
              <a:rPr lang="sv-SE" sz="1600" dirty="0" smtClean="0"/>
              <a:t>Tre </a:t>
            </a:r>
            <a:r>
              <a:rPr lang="sv-SE" sz="1600" dirty="0"/>
              <a:t>av </a:t>
            </a:r>
            <a:r>
              <a:rPr lang="sv-SE" sz="1600" b="1" dirty="0"/>
              <a:t>utredningens experter</a:t>
            </a:r>
            <a:r>
              <a:rPr lang="sv-SE" sz="1600" dirty="0"/>
              <a:t> var skiljaktiga</a:t>
            </a:r>
            <a:r>
              <a:rPr lang="sv-SE" sz="1600" b="1" i="1" dirty="0"/>
              <a:t>:</a:t>
            </a:r>
          </a:p>
          <a:p>
            <a:pPr marL="742950" lvl="1" indent="-285750">
              <a:buClr>
                <a:schemeClr val="accent3"/>
              </a:buClr>
            </a:pPr>
            <a:r>
              <a:rPr lang="sv-SE" sz="1600" dirty="0"/>
              <a:t>Problemen med hybridbolagen beror inte på brister i de associationsrättsliga reglerna. Problemen beror på att </a:t>
            </a:r>
            <a:r>
              <a:rPr lang="sv-SE" sz="1600" b="1" i="1" dirty="0"/>
              <a:t>försäkringsbranschen har </a:t>
            </a:r>
            <a:r>
              <a:rPr lang="sv-SE" sz="1600" b="1" i="1" dirty="0" smtClean="0"/>
              <a:t>inte ingått </a:t>
            </a:r>
            <a:r>
              <a:rPr lang="sv-SE" sz="1600" b="1" i="1" dirty="0"/>
              <a:t>avtal där rätten till överskotten </a:t>
            </a:r>
            <a:r>
              <a:rPr lang="sv-SE" sz="1600" b="1" i="1" dirty="0" smtClean="0"/>
              <a:t>har </a:t>
            </a:r>
            <a:r>
              <a:rPr lang="sv-SE" sz="1600" b="1" i="1" dirty="0"/>
              <a:t>reglerats</a:t>
            </a:r>
          </a:p>
          <a:p>
            <a:pPr marL="742950" lvl="1" indent="-285750">
              <a:buClr>
                <a:schemeClr val="accent3"/>
              </a:buClr>
            </a:pPr>
            <a:r>
              <a:rPr lang="sv-SE" sz="1600" dirty="0"/>
              <a:t>Ombildning av hybridbolag till vinstutdelande bolag med villkorad återbäring leder inte till en tydlig åtskillnad mellan försäkringstagarnas medel och bolagets riskkapital; </a:t>
            </a:r>
            <a:r>
              <a:rPr lang="sv-SE" sz="1600" b="1" i="1" dirty="0" smtClean="0"/>
              <a:t>intressekonflikten i </a:t>
            </a:r>
            <a:r>
              <a:rPr lang="sv-SE" sz="1600" b="1" i="1" dirty="0"/>
              <a:t>finansförvaltningen kvarstår</a:t>
            </a:r>
          </a:p>
          <a:p>
            <a:pPr>
              <a:buClr>
                <a:schemeClr val="accent3"/>
              </a:buClr>
            </a:pPr>
            <a:r>
              <a:rPr lang="sv-SE" dirty="0"/>
              <a:t>Ombildningen skulle tvinga aktieägare att tillskjuta betydande kapital för att behålla kontrollen:</a:t>
            </a:r>
          </a:p>
          <a:p>
            <a:pPr marL="742950" lvl="1" indent="-285750">
              <a:buClr>
                <a:schemeClr val="accent3"/>
              </a:buClr>
            </a:pPr>
            <a:r>
              <a:rPr lang="sv-SE" sz="1600" b="1" dirty="0"/>
              <a:t>AMF</a:t>
            </a:r>
            <a:r>
              <a:rPr lang="sv-SE" sz="1600" dirty="0"/>
              <a:t> minst 11 miljarder kronor </a:t>
            </a:r>
            <a:r>
              <a:rPr lang="sv-SE" dirty="0" smtClean="0"/>
              <a:t>(baserat på 2004 års BR)</a:t>
            </a:r>
            <a:endParaRPr lang="sv-SE" dirty="0"/>
          </a:p>
          <a:p>
            <a:pPr marL="742950" lvl="1" indent="-285750">
              <a:buClr>
                <a:schemeClr val="accent3"/>
              </a:buClr>
            </a:pPr>
            <a:r>
              <a:rPr lang="sv-SE" sz="1600" b="1" dirty="0"/>
              <a:t>Skandia</a:t>
            </a:r>
            <a:r>
              <a:rPr lang="sv-SE" sz="1600" dirty="0"/>
              <a:t> minst 16 miljarder kronor</a:t>
            </a:r>
            <a:r>
              <a:rPr lang="sv-SE" dirty="0"/>
              <a:t> (baserat på 2004 års </a:t>
            </a:r>
            <a:r>
              <a:rPr lang="sv-SE" dirty="0" smtClean="0"/>
              <a:t>BR)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11"/>
          <a:stretch/>
        </p:blipFill>
        <p:spPr>
          <a:xfrm>
            <a:off x="6372201" y="1628800"/>
            <a:ext cx="2304255" cy="4824536"/>
          </a:xfrm>
          <a:prstGeom prst="rect">
            <a:avLst/>
          </a:prstGeom>
        </p:spPr>
      </p:pic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Hybridbolagsspåret </a:t>
            </a:r>
            <a:r>
              <a:rPr lang="sv-SE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(forts</a:t>
            </a:r>
            <a:r>
              <a:rPr lang="sv-SE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1" y="1196752"/>
            <a:ext cx="5475752" cy="496803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v-SE" sz="1800" b="1" dirty="0" smtClean="0">
                <a:latin typeface="+mj-lt"/>
              </a:rPr>
              <a:t>Direktiven </a:t>
            </a:r>
            <a:r>
              <a:rPr lang="sv-SE" sz="1800" b="1" dirty="0">
                <a:latin typeface="+mj-lt"/>
              </a:rPr>
              <a:t>till </a:t>
            </a:r>
            <a:r>
              <a:rPr lang="sv-SE" sz="1800" b="1" dirty="0" smtClean="0">
                <a:latin typeface="+mj-lt"/>
              </a:rPr>
              <a:t>Livförsäkringsutredningen</a:t>
            </a:r>
            <a:r>
              <a:rPr lang="sv-SE" sz="1800" b="1" dirty="0">
                <a:latin typeface="+mj-lt"/>
              </a:rPr>
              <a:t> </a:t>
            </a:r>
            <a:r>
              <a:rPr lang="sv-SE" sz="1800" b="1" dirty="0" smtClean="0">
                <a:latin typeface="+mj-lt"/>
              </a:rPr>
              <a:t>blev en total reträtt: Hybridbolagen ska bestå ?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(</a:t>
            </a:r>
            <a:r>
              <a:rPr lang="sv-SE" dirty="0"/>
              <a:t>Direktiv 2010:43</a:t>
            </a:r>
            <a:r>
              <a:rPr lang="sv-SE" dirty="0" smtClean="0"/>
              <a:t>)</a:t>
            </a:r>
          </a:p>
          <a:p>
            <a:pPr>
              <a:buClr>
                <a:schemeClr val="accent3"/>
              </a:buClr>
            </a:pPr>
            <a:r>
              <a:rPr lang="sv-SE" dirty="0" smtClean="0"/>
              <a:t>Överväga </a:t>
            </a:r>
            <a:r>
              <a:rPr lang="sv-SE" dirty="0"/>
              <a:t>vilka åtgärder för att öka försäkringstagarnas inflytande som krävs för att det ”</a:t>
            </a:r>
            <a:r>
              <a:rPr lang="sv-SE" b="1" i="1" dirty="0"/>
              <a:t>inte</a:t>
            </a:r>
            <a:r>
              <a:rPr lang="sv-SE" dirty="0"/>
              <a:t> ska anses vara motiverat med en tvingande ombildning till vinstutdelande verksamhet eller till ömsesidigt försäkringsbolag”</a:t>
            </a:r>
          </a:p>
          <a:p>
            <a:pPr>
              <a:buClr>
                <a:schemeClr val="accent3"/>
              </a:buClr>
            </a:pPr>
            <a:r>
              <a:rPr lang="sv-SE" i="1" dirty="0" smtClean="0"/>
              <a:t>Livförsäkringsutredningen (miss?)förstod                      direktiven och föreslog ytterligare en hybridbolagsform:                                           </a:t>
            </a:r>
            <a:r>
              <a:rPr lang="sv-SE" b="1" i="1" dirty="0" smtClean="0">
                <a:solidFill>
                  <a:srgbClr val="CC0000"/>
                </a:solidFill>
              </a:rPr>
              <a:t>vinstutdelande ömsesidiga försäkringsbolag                                                              </a:t>
            </a:r>
            <a:r>
              <a:rPr lang="sv-SE" sz="1400" dirty="0" smtClean="0"/>
              <a:t>(SOU 2012:64 s. 334 ff.)</a:t>
            </a:r>
            <a:endParaRPr lang="sv-SE" sz="1400" dirty="0"/>
          </a:p>
          <a:p>
            <a:pPr marL="0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30"/>
          <a:stretch/>
        </p:blipFill>
        <p:spPr>
          <a:xfrm>
            <a:off x="5477455" y="4530959"/>
            <a:ext cx="1573045" cy="17090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586180" y="6280728"/>
            <a:ext cx="1368152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</a:pPr>
            <a:r>
              <a:rPr lang="sv-SE" sz="1400" b="1" dirty="0"/>
              <a:t>Peter Norman</a:t>
            </a:r>
          </a:p>
        </p:txBody>
      </p:sp>
      <p:pic>
        <p:nvPicPr>
          <p:cNvPr id="1026" name="Picture 2" descr="Tord Gransbo, Enhetschef, finansdepartementet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0"/>
          <a:stretch/>
        </p:blipFill>
        <p:spPr bwMode="auto">
          <a:xfrm>
            <a:off x="2378761" y="4530959"/>
            <a:ext cx="1562052" cy="163806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75711" y="6240655"/>
            <a:ext cx="1368152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</a:pPr>
            <a:r>
              <a:rPr lang="sv-SE" sz="1400" b="1" dirty="0"/>
              <a:t>Tord </a:t>
            </a:r>
            <a:r>
              <a:rPr lang="sv-SE" sz="1400" b="1" dirty="0" err="1"/>
              <a:t>Gransbo</a:t>
            </a:r>
            <a:endParaRPr lang="sv-SE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8680"/>
            <a:ext cx="3245430" cy="3600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26151" y="3455935"/>
            <a:ext cx="1048964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9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sv-SE" sz="9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000" cy="651600"/>
          </a:xfrm>
        </p:spPr>
        <p:txBody>
          <a:bodyPr/>
          <a:lstStyle/>
          <a:p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Ömsesidighetsspåret</a:t>
            </a:r>
            <a:r>
              <a:rPr lang="sv-SE" sz="2400" dirty="0"/>
              <a:t/>
            </a:r>
            <a:br>
              <a:rPr lang="sv-SE" sz="2400" dirty="0"/>
            </a:b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sv-SE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sv-SE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4401" y="1510662"/>
            <a:ext cx="7996031" cy="4680000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accent3"/>
              </a:buClr>
              <a:buNone/>
            </a:pPr>
            <a:r>
              <a:rPr lang="sv-SE" sz="1900" b="1" dirty="0" smtClean="0">
                <a:solidFill>
                  <a:srgbClr val="CC0000"/>
                </a:solidFill>
              </a:rPr>
              <a:t>Folksam I – Beståndsöverlåtelsen</a:t>
            </a:r>
            <a:r>
              <a:rPr lang="sv-SE" sz="1900" b="1" dirty="0" smtClean="0">
                <a:solidFill>
                  <a:srgbClr val="FF0000"/>
                </a:solidFill>
              </a:rPr>
              <a:t>                                                                                         </a:t>
            </a:r>
            <a:r>
              <a:rPr lang="sv-SE" sz="1400" dirty="0" smtClean="0"/>
              <a:t>(erinran till styrelserna i Folksam Liv och Folksam Sak)</a:t>
            </a:r>
            <a:r>
              <a:rPr lang="sv-SE" dirty="0" smtClean="0"/>
              <a:t>: </a:t>
            </a:r>
          </a:p>
          <a:p>
            <a:pPr>
              <a:buClr>
                <a:schemeClr val="accent3"/>
              </a:buClr>
            </a:pPr>
            <a:r>
              <a:rPr lang="sv-SE" sz="1700" dirty="0" smtClean="0"/>
              <a:t>I samband med en beståndsöverlåtelse 1999 av sjuk- och olycksfall från Folksam Liv till Folksam Sak betalar Folksam Liv 186 MSEK till Folksam Sak utöver det av bolagsstämman och FI godkända avtalet. </a:t>
            </a:r>
          </a:p>
          <a:p>
            <a:pPr>
              <a:buClr>
                <a:schemeClr val="accent3"/>
              </a:buClr>
            </a:pPr>
            <a:r>
              <a:rPr lang="sv-SE" sz="1700" b="1" dirty="0">
                <a:solidFill>
                  <a:srgbClr val="CC0000"/>
                </a:solidFill>
              </a:rPr>
              <a:t>FI</a:t>
            </a:r>
            <a:r>
              <a:rPr lang="sv-SE" sz="1700" dirty="0" smtClean="0"/>
              <a:t>: Betalningen stred mot bestämmelserna om beståndsöverlåtelse, separationsprincipen </a:t>
            </a:r>
            <a:r>
              <a:rPr lang="sv-SE" sz="1700" dirty="0"/>
              <a:t>och vinstutdelningsförbudet </a:t>
            </a:r>
            <a:r>
              <a:rPr lang="sv-SE" sz="1400" dirty="0"/>
              <a:t>(FI Dnr 4859- och 4861-00-303)</a:t>
            </a:r>
          </a:p>
          <a:p>
            <a:pPr marL="0" indent="0">
              <a:buClr>
                <a:schemeClr val="accent3"/>
              </a:buClr>
              <a:buNone/>
            </a:pPr>
            <a:r>
              <a:rPr lang="sv-SE" sz="1900" b="1" dirty="0">
                <a:solidFill>
                  <a:srgbClr val="CC0000"/>
                </a:solidFill>
              </a:rPr>
              <a:t>Folksam II – Folksam International (LUAP)                                                                           </a:t>
            </a:r>
            <a:r>
              <a:rPr lang="sv-SE" sz="1400" dirty="0" smtClean="0"/>
              <a:t>(erinran </a:t>
            </a:r>
            <a:r>
              <a:rPr lang="sv-SE" sz="1400" dirty="0"/>
              <a:t>till </a:t>
            </a:r>
            <a:r>
              <a:rPr lang="sv-SE" sz="1400" dirty="0" smtClean="0"/>
              <a:t>Folksam </a:t>
            </a:r>
            <a:r>
              <a:rPr lang="sv-SE" sz="1400" dirty="0"/>
              <a:t>Sak)</a:t>
            </a:r>
            <a:r>
              <a:rPr lang="sv-SE" dirty="0" smtClean="0"/>
              <a:t>:</a:t>
            </a:r>
          </a:p>
          <a:p>
            <a:pPr>
              <a:buClr>
                <a:schemeClr val="accent3"/>
              </a:buClr>
            </a:pPr>
            <a:r>
              <a:rPr lang="sv-SE" sz="1700" dirty="0" smtClean="0"/>
              <a:t>Folksam Sak sålde 2001 Folksam International till fyra privatpersoner för 1 krona. Fyra månader senare sätts Folksam International (numera LUAP) i konkurs. </a:t>
            </a:r>
          </a:p>
          <a:p>
            <a:pPr>
              <a:buClr>
                <a:schemeClr val="accent3"/>
              </a:buClr>
            </a:pPr>
            <a:r>
              <a:rPr lang="sv-SE" sz="1700" b="1" dirty="0">
                <a:solidFill>
                  <a:srgbClr val="CC0000"/>
                </a:solidFill>
              </a:rPr>
              <a:t>FI</a:t>
            </a:r>
            <a:r>
              <a:rPr lang="sv-SE" sz="1700" dirty="0"/>
              <a:t>: </a:t>
            </a:r>
            <a:r>
              <a:rPr lang="sv-SE" sz="1700" dirty="0" smtClean="0"/>
              <a:t>I Folksam Internationals redovisning upptagna likvida medel motsvarande fem procent av balansomslutningen var inte likvida utan pantsatta. Därigenom var årsredovisningen i Folksam International och koncernredovisningen i Folksam Sak felaktig.</a:t>
            </a:r>
            <a:r>
              <a:rPr lang="sv-SE" sz="1700" dirty="0"/>
              <a:t> </a:t>
            </a:r>
            <a:r>
              <a:rPr lang="sv-SE" sz="1400" dirty="0"/>
              <a:t>(FI Dnr </a:t>
            </a:r>
            <a:r>
              <a:rPr lang="sv-SE" sz="1400" dirty="0" smtClean="0"/>
              <a:t>02-1293-320)</a:t>
            </a:r>
            <a:endParaRPr lang="sv-SE" sz="1400" dirty="0"/>
          </a:p>
          <a:p>
            <a:pPr marL="0" indent="0">
              <a:buClr>
                <a:schemeClr val="accent3"/>
              </a:buClr>
              <a:buNone/>
            </a:pPr>
            <a:r>
              <a:rPr lang="sv-SE" sz="1900" dirty="0" smtClean="0"/>
              <a:t> </a:t>
            </a:r>
            <a:r>
              <a:rPr lang="sv-SE" sz="1900" b="1" dirty="0">
                <a:solidFill>
                  <a:srgbClr val="CC0000"/>
                </a:solidFill>
              </a:rPr>
              <a:t>Folksam III – utredning </a:t>
            </a:r>
            <a:r>
              <a:rPr lang="sv-SE" sz="1900" b="1" dirty="0" smtClean="0">
                <a:solidFill>
                  <a:srgbClr val="CC0000"/>
                </a:solidFill>
              </a:rPr>
              <a:t>om kontributionsprincipen pågår</a:t>
            </a:r>
            <a:endParaRPr lang="sv-SE" sz="1900" b="1" dirty="0">
              <a:solidFill>
                <a:srgbClr val="CC0000"/>
              </a:solidFill>
            </a:endParaRPr>
          </a:p>
          <a:p>
            <a:pPr marL="0" indent="0">
              <a:buNone/>
            </a:pPr>
            <a:endParaRPr lang="sv-SE" b="1" dirty="0">
              <a:solidFill>
                <a:srgbClr val="CC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Intressekonflikterna (forts)</a:t>
            </a: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457200" y="334800"/>
            <a:ext cx="8208000" cy="651600"/>
          </a:xfrm>
        </p:spPr>
        <p:txBody>
          <a:bodyPr/>
          <a:lstStyle/>
          <a:p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Folksamaffärerna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Ömsesidighetsspåret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accent3"/>
              </a:buClr>
              <a:buNone/>
            </a:pPr>
            <a:r>
              <a:rPr lang="sv-SE" sz="1800" b="1" dirty="0" smtClean="0"/>
              <a:t>1999 års avreglering</a:t>
            </a:r>
            <a:r>
              <a:rPr lang="sv-SE" sz="1800" dirty="0" smtClean="0"/>
              <a:t> </a:t>
            </a:r>
            <a:r>
              <a:rPr lang="sv-SE" sz="1400" dirty="0" smtClean="0"/>
              <a:t>(prop. 1998/99:87 s. 299)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sv-SE" dirty="0" smtClean="0"/>
              <a:t>Delägare (försäkringstagare) inkluderas i generalklausulerna (likhetsprincipen)</a:t>
            </a:r>
          </a:p>
          <a:p>
            <a:pPr marL="0" indent="0">
              <a:lnSpc>
                <a:spcPct val="90000"/>
              </a:lnSpc>
              <a:buClr>
                <a:schemeClr val="accent3"/>
              </a:buClr>
              <a:buNone/>
            </a:pPr>
            <a:r>
              <a:rPr lang="sv-SE" b="1" dirty="0" smtClean="0"/>
              <a:t>2004 års försäkringstagarinflytandereform </a:t>
            </a:r>
            <a:r>
              <a:rPr lang="sv-SE" sz="1400" dirty="0"/>
              <a:t>(prop. 2003/04:109)</a:t>
            </a:r>
            <a:endParaRPr lang="sv-SE" sz="1400" b="1" dirty="0" smtClean="0"/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sv-SE" dirty="0" smtClean="0"/>
              <a:t>Försäkrade inkluderas i </a:t>
            </a:r>
            <a:r>
              <a:rPr lang="sv-SE" dirty="0"/>
              <a:t>generalklausulerna (likhetsprincipen)</a:t>
            </a:r>
          </a:p>
          <a:p>
            <a:pPr marL="0" indent="0">
              <a:lnSpc>
                <a:spcPct val="90000"/>
              </a:lnSpc>
              <a:buClr>
                <a:schemeClr val="accent3"/>
              </a:buClr>
              <a:buNone/>
            </a:pPr>
            <a:r>
              <a:rPr lang="sv-SE" sz="1800" b="1" dirty="0" smtClean="0"/>
              <a:t>2006 års Försäkringsföretagsutredning </a:t>
            </a:r>
            <a:r>
              <a:rPr lang="sv-SE" sz="1400" dirty="0"/>
              <a:t>(SOU 2006:55) </a:t>
            </a:r>
          </a:p>
          <a:p>
            <a:pPr marL="0" indent="0">
              <a:lnSpc>
                <a:spcPct val="90000"/>
              </a:lnSpc>
              <a:buClr>
                <a:schemeClr val="accent3"/>
              </a:buClr>
              <a:buNone/>
            </a:pPr>
            <a:r>
              <a:rPr lang="sv-SE" dirty="0" smtClean="0">
                <a:solidFill>
                  <a:srgbClr val="CC0000"/>
                </a:solidFill>
              </a:rPr>
              <a:t>Rösträtten </a:t>
            </a:r>
            <a:r>
              <a:rPr lang="sv-SE" dirty="0">
                <a:solidFill>
                  <a:srgbClr val="CC0000"/>
                </a:solidFill>
              </a:rPr>
              <a:t>i ömsesidiga försäkringsbolag ska </a:t>
            </a:r>
            <a:r>
              <a:rPr lang="sv-SE" dirty="0" smtClean="0">
                <a:solidFill>
                  <a:srgbClr val="CC0000"/>
                </a:solidFill>
              </a:rPr>
              <a:t>utövas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sv-SE" dirty="0" smtClean="0">
                <a:solidFill>
                  <a:srgbClr val="CC0000"/>
                </a:solidFill>
              </a:rPr>
              <a:t>endast </a:t>
            </a:r>
            <a:r>
              <a:rPr lang="sv-SE" dirty="0">
                <a:solidFill>
                  <a:srgbClr val="CC0000"/>
                </a:solidFill>
              </a:rPr>
              <a:t>av delägarna (= försäkringstagarna) </a:t>
            </a:r>
            <a:endParaRPr lang="sv-SE" dirty="0" smtClean="0">
              <a:solidFill>
                <a:srgbClr val="CC0000"/>
              </a:solidFill>
            </a:endParaRPr>
          </a:p>
          <a:p>
            <a:pPr marL="0" indent="0">
              <a:lnSpc>
                <a:spcPct val="90000"/>
              </a:lnSpc>
              <a:buClr>
                <a:schemeClr val="accent3"/>
              </a:buClr>
              <a:buNone/>
            </a:pPr>
            <a:r>
              <a:rPr lang="sv-SE" dirty="0" smtClean="0">
                <a:solidFill>
                  <a:srgbClr val="CC0000"/>
                </a:solidFill>
              </a:rPr>
              <a:t>eller av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sv-SE" dirty="0" smtClean="0">
                <a:solidFill>
                  <a:srgbClr val="CC0000"/>
                </a:solidFill>
              </a:rPr>
              <a:t>delegerade </a:t>
            </a:r>
            <a:r>
              <a:rPr lang="sv-SE" dirty="0">
                <a:solidFill>
                  <a:srgbClr val="CC0000"/>
                </a:solidFill>
              </a:rPr>
              <a:t>(fullmäktige) utsedda av dem </a:t>
            </a:r>
          </a:p>
          <a:p>
            <a:pPr>
              <a:lnSpc>
                <a:spcPct val="90000"/>
              </a:lnSpc>
            </a:pPr>
            <a:endParaRPr lang="sv-SE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sv-SE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r="7823"/>
          <a:stretch>
            <a:fillRect/>
          </a:stretch>
        </p:blipFill>
        <p:spPr/>
      </p:pic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Ömsesidighetsspåret </a:t>
            </a:r>
            <a:r>
              <a:rPr lang="sv-SE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(forts</a:t>
            </a:r>
            <a:r>
              <a:rPr lang="sv-SE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1" y="1484784"/>
            <a:ext cx="5979808" cy="468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b="1" dirty="0"/>
              <a:t>Försäkringsföretagsutredningens betänkande fick kalla handen </a:t>
            </a:r>
            <a:r>
              <a:rPr lang="sv-SE" b="1" dirty="0" smtClean="0"/>
              <a:t>även i den ömsesidiga delen</a:t>
            </a:r>
            <a:endParaRPr lang="sv-SE" b="1" dirty="0"/>
          </a:p>
          <a:p>
            <a:pPr>
              <a:lnSpc>
                <a:spcPct val="90000"/>
              </a:lnSpc>
            </a:pPr>
            <a:r>
              <a:rPr lang="sv-SE" dirty="0"/>
              <a:t>Utredningens förslag skulle ha drabbat arbetsmarknadens organisationer:</a:t>
            </a:r>
          </a:p>
          <a:p>
            <a:pPr>
              <a:lnSpc>
                <a:spcPct val="90000"/>
              </a:lnSpc>
            </a:pPr>
            <a:endParaRPr lang="sv-SE" dirty="0"/>
          </a:p>
          <a:p>
            <a:pPr marL="26511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600" dirty="0"/>
              <a:t>I </a:t>
            </a:r>
            <a:r>
              <a:rPr lang="sv-SE" sz="1600" b="1" dirty="0"/>
              <a:t>Folksam</a:t>
            </a:r>
            <a:r>
              <a:rPr lang="sv-SE" sz="1600" dirty="0"/>
              <a:t> hade delägarna (=försäkringstagarna) inte rätt att utse någon delegerad till bolagsstämman. </a:t>
            </a:r>
            <a:br>
              <a:rPr lang="sv-SE" sz="1600" dirty="0"/>
            </a:br>
            <a:r>
              <a:rPr lang="sv-SE" sz="1600" dirty="0"/>
              <a:t>Alla delegerade utsågs av KF, LO, TCO, HSB och Riksbyggen </a:t>
            </a:r>
          </a:p>
          <a:p>
            <a:pPr marL="0" lvl="1" indent="457200">
              <a:buClr>
                <a:schemeClr val="accent3"/>
              </a:buClr>
            </a:pPr>
            <a:endParaRPr lang="sv-SE" sz="1600" dirty="0"/>
          </a:p>
          <a:p>
            <a:pPr marL="265113" lvl="1" indent="-265113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1600" dirty="0"/>
              <a:t>Inte heller i </a:t>
            </a:r>
            <a:r>
              <a:rPr lang="sv-SE" sz="1600" b="1" dirty="0"/>
              <a:t>Alecta</a:t>
            </a:r>
            <a:r>
              <a:rPr lang="sv-SE" sz="1600" dirty="0"/>
              <a:t> hade delägarna (=försäkringstagarna) </a:t>
            </a:r>
            <a:br>
              <a:rPr lang="sv-SE" sz="1600" dirty="0"/>
            </a:br>
            <a:r>
              <a:rPr lang="sv-SE" sz="1600" dirty="0"/>
              <a:t>rätt att utse någon delegerad till bolagsstämman (överstyrelsen). Alla delegerade utsågs av kollektivavtalsparterna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11"/>
          <a:stretch/>
        </p:blipFill>
        <p:spPr>
          <a:xfrm>
            <a:off x="6372201" y="1628800"/>
            <a:ext cx="2304255" cy="4824536"/>
          </a:xfrm>
          <a:prstGeom prst="rect">
            <a:avLst/>
          </a:prstGeom>
        </p:spPr>
      </p:pic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08000" cy="651600"/>
          </a:xfrm>
        </p:spPr>
        <p:txBody>
          <a:bodyPr/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Kompromissen i FRL (2010</a:t>
            </a: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):</a:t>
            </a:r>
            <a:endParaRPr lang="sv-SE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400" y="991560"/>
            <a:ext cx="8207375" cy="421216"/>
          </a:xfrm>
        </p:spPr>
        <p:txBody>
          <a:bodyPr>
            <a:normAutofit/>
          </a:bodyPr>
          <a:lstStyle/>
          <a:p>
            <a:r>
              <a:rPr lang="sv-SE" dirty="0"/>
              <a:t>Ömsesidighetsspåret (forts)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8312" y="1484312"/>
            <a:ext cx="7704088" cy="4680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 sz="1800" dirty="0" smtClean="0">
                <a:solidFill>
                  <a:srgbClr val="C00000"/>
                </a:solidFill>
              </a:rPr>
              <a:t>”… </a:t>
            </a:r>
            <a:r>
              <a:rPr lang="sv-SE" sz="2000" b="1" i="1" dirty="0">
                <a:solidFill>
                  <a:srgbClr val="C00000"/>
                </a:solidFill>
              </a:rPr>
              <a:t>minst hälften </a:t>
            </a:r>
            <a:r>
              <a:rPr lang="sv-SE" sz="2000" i="1" dirty="0">
                <a:solidFill>
                  <a:srgbClr val="C00000"/>
                </a:solidFill>
              </a:rPr>
              <a:t>av fullmäktige ska utses av </a:t>
            </a:r>
            <a:r>
              <a:rPr lang="sv-SE" sz="2000" i="1" dirty="0" smtClean="0">
                <a:solidFill>
                  <a:srgbClr val="C00000"/>
                </a:solidFill>
              </a:rPr>
              <a:t>delägarna </a:t>
            </a:r>
            <a:r>
              <a:rPr lang="sv-SE" sz="2000" i="1" dirty="0">
                <a:solidFill>
                  <a:srgbClr val="C00000"/>
                </a:solidFill>
              </a:rPr>
              <a:t>eller av organisationer som kan </a:t>
            </a:r>
            <a:r>
              <a:rPr lang="sv-SE" sz="2000" i="1" dirty="0" smtClean="0">
                <a:solidFill>
                  <a:srgbClr val="C00000"/>
                </a:solidFill>
              </a:rPr>
              <a:t>anses </a:t>
            </a:r>
            <a:r>
              <a:rPr lang="sv-SE" sz="2000" i="1" dirty="0">
                <a:solidFill>
                  <a:srgbClr val="C00000"/>
                </a:solidFill>
              </a:rPr>
              <a:t>företräda delägarnas intressen</a:t>
            </a:r>
            <a:r>
              <a:rPr lang="sv-SE" sz="1800" dirty="0">
                <a:solidFill>
                  <a:srgbClr val="C00000"/>
                </a:solidFill>
              </a:rPr>
              <a:t>” </a:t>
            </a:r>
            <a:r>
              <a:rPr lang="sv-SE" dirty="0">
                <a:solidFill>
                  <a:srgbClr val="C00000"/>
                </a:solidFill>
              </a:rPr>
              <a:t/>
            </a:r>
            <a:br>
              <a:rPr lang="sv-SE" dirty="0">
                <a:solidFill>
                  <a:srgbClr val="C00000"/>
                </a:solidFill>
              </a:rPr>
            </a:br>
            <a:r>
              <a:rPr lang="sv-SE" sz="1400" dirty="0"/>
              <a:t>(12 kap. 38 </a:t>
            </a:r>
            <a:r>
              <a:rPr lang="sv-SE" sz="1400" dirty="0" smtClean="0"/>
              <a:t>§ FRL)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7" name="Picture 5" descr="Sundströ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" b="-1"/>
          <a:stretch/>
        </p:blipFill>
        <p:spPr bwMode="auto">
          <a:xfrm>
            <a:off x="5220072" y="2768813"/>
            <a:ext cx="1539875" cy="22875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taffan Grefbä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53" y="2768813"/>
            <a:ext cx="1525587" cy="22891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2528069" y="5073069"/>
            <a:ext cx="1381571" cy="1240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</a:pPr>
            <a:r>
              <a:rPr lang="sv-SE" sz="1400" b="1" dirty="0"/>
              <a:t>Staffan </a:t>
            </a:r>
            <a:r>
              <a:rPr lang="sv-SE" sz="1400" b="1" dirty="0" err="1"/>
              <a:t>Grefbäck</a:t>
            </a:r>
            <a:r>
              <a:rPr lang="sv-SE" sz="1400" b="1" dirty="0"/>
              <a:t> </a:t>
            </a:r>
            <a:endParaRPr lang="sv-SE" sz="1400" b="1" dirty="0" smtClean="0"/>
          </a:p>
          <a:p>
            <a:pPr algn="ctr">
              <a:lnSpc>
                <a:spcPct val="95000"/>
              </a:lnSpc>
            </a:pPr>
            <a:r>
              <a:rPr lang="sv-SE" sz="1200" dirty="0" smtClean="0"/>
              <a:t>VD Alecta     2009 - 2015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</a:pPr>
            <a:endParaRPr lang="sv-SE" sz="1600" dirty="0" err="1" smtClean="0"/>
          </a:p>
        </p:txBody>
      </p:sp>
      <p:sp>
        <p:nvSpPr>
          <p:cNvPr id="11" name="textruta 10"/>
          <p:cNvSpPr txBox="1"/>
          <p:nvPr/>
        </p:nvSpPr>
        <p:spPr>
          <a:xfrm>
            <a:off x="5299223" y="5073069"/>
            <a:ext cx="1460724" cy="1240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</a:pPr>
            <a:r>
              <a:rPr lang="sv-SE" sz="1400" b="1" dirty="0"/>
              <a:t>Anders Sundström </a:t>
            </a:r>
            <a:r>
              <a:rPr lang="sv-SE" sz="1200" dirty="0" smtClean="0"/>
              <a:t>     VD Folksam    2004 - 2013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</a:pPr>
            <a:endParaRPr lang="sv-SE" sz="1600" dirty="0" err="1" smtClean="0"/>
          </a:p>
        </p:txBody>
      </p:sp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08000" cy="651600"/>
          </a:xfrm>
        </p:spPr>
        <p:txBody>
          <a:bodyPr/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men problemet kvarstår</a:t>
            </a: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sv-SE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400" y="991560"/>
            <a:ext cx="8207375" cy="349208"/>
          </a:xfrm>
        </p:spPr>
        <p:txBody>
          <a:bodyPr>
            <a:normAutofit/>
          </a:bodyPr>
          <a:lstStyle/>
          <a:p>
            <a:r>
              <a:rPr lang="sv-SE" dirty="0"/>
              <a:t>Ömsesidighetsspåret (forts)</a:t>
            </a:r>
            <a:endParaRPr lang="sv-S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8313" y="2060848"/>
            <a:ext cx="7344047" cy="4103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 smtClean="0"/>
              <a:t>I ömsesidiga bolag finns en “</a:t>
            </a:r>
            <a:r>
              <a:rPr lang="sv-SE" sz="1800" i="1" dirty="0" smtClean="0"/>
              <a:t>risk för att intressekonflikter får genomslag på bolagets styrning eftersom försäkringstagare har små möjligheter att bidra till en </a:t>
            </a:r>
            <a:r>
              <a:rPr lang="sv-SE" sz="1800" b="1" i="1" dirty="0" smtClean="0"/>
              <a:t>effektiv ägarstyrning </a:t>
            </a:r>
            <a:r>
              <a:rPr lang="sv-SE" sz="1800" i="1" dirty="0" smtClean="0"/>
              <a:t>– ett förhållande som i praktiken ger företagsledningen stor frihet och ökar risken att verksamheten inte drivs i ägarnas intresse</a:t>
            </a:r>
            <a:r>
              <a:rPr lang="sv-SE" sz="1800" dirty="0" smtClean="0"/>
              <a:t>”</a:t>
            </a:r>
          </a:p>
          <a:p>
            <a:pPr marL="0" indent="0">
              <a:buNone/>
            </a:pPr>
            <a:r>
              <a:rPr lang="sv-SE" sz="1400" dirty="0" smtClean="0"/>
              <a:t>(ur regeringens direktiv till Försäkringsföretagsutredningen)</a:t>
            </a:r>
          </a:p>
          <a:p>
            <a:endParaRPr lang="sv-SE" sz="1800" b="1" dirty="0"/>
          </a:p>
        </p:txBody>
      </p:sp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 vad är en </a:t>
            </a: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”effektiv ägarstyrning”?</a:t>
            </a:r>
            <a:endParaRPr lang="sv-SE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v-SE" dirty="0"/>
              <a:t>Ömsesidighetsspåret (forts)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8312" y="1484312"/>
            <a:ext cx="8207375" cy="2736776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sv-SE" sz="1800" dirty="0" smtClean="0"/>
              <a:t>En styrning som medför att ägarna, och inte bolagsledningen, styr bolaget?</a:t>
            </a:r>
          </a:p>
          <a:p>
            <a:pPr>
              <a:buClr>
                <a:schemeClr val="accent3"/>
              </a:buClr>
            </a:pPr>
            <a:r>
              <a:rPr lang="sv-SE" sz="1800" dirty="0" smtClean="0"/>
              <a:t>En styrning som medför att alla ägare har lika mycket inflytande?</a:t>
            </a:r>
          </a:p>
          <a:p>
            <a:pPr>
              <a:buClr>
                <a:schemeClr val="accent3"/>
              </a:buClr>
            </a:pPr>
            <a:r>
              <a:rPr lang="sv-SE" sz="1800" dirty="0" smtClean="0"/>
              <a:t>En styrning där ägarna möjliggör för professionella företrädare för deras intressen att styra bolaget?</a:t>
            </a:r>
          </a:p>
          <a:p>
            <a:pPr>
              <a:buClr>
                <a:schemeClr val="accent3"/>
              </a:buClr>
            </a:pPr>
            <a:r>
              <a:rPr lang="sv-SE" sz="1800" dirty="0" smtClean="0"/>
              <a:t>En styrning där ägarna möjliggör för bolagets ledning att styra bolaget på ett effektivt sätt?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4293096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Finns det en modell för styrning av ömsesidiga försäkringsbolag som medför att intressekonflikter inte får genomslag?</a:t>
            </a:r>
          </a:p>
        </p:txBody>
      </p:sp>
      <p:sp>
        <p:nvSpPr>
          <p:cNvPr id="6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Ägande – risktagande – försäkringstagarnas intresse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v-SE" dirty="0"/>
              <a:t>Bolagsformen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05789505"/>
              </p:ext>
            </p:extLst>
          </p:nvPr>
        </p:nvGraphicFramePr>
        <p:xfrm>
          <a:off x="468313" y="1484313"/>
          <a:ext cx="8207376" cy="41049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5455"/>
                <a:gridCol w="2088232"/>
                <a:gridCol w="1872208"/>
                <a:gridCol w="2231481"/>
              </a:tblGrid>
              <a:tr h="720553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Vinstutdelande försäkrings AB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Hybridbolag </a:t>
                      </a:r>
                    </a:p>
                    <a:p>
                      <a:pPr algn="ctr"/>
                      <a:r>
                        <a:rPr lang="sv-SE" sz="1400" dirty="0" smtClean="0"/>
                        <a:t>icke-vinstutdelande försäkrings AB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Ömsesidiga </a:t>
                      </a:r>
                      <a:br>
                        <a:rPr lang="sv-SE" sz="1600" dirty="0" smtClean="0"/>
                      </a:br>
                      <a:r>
                        <a:rPr lang="sv-SE" sz="1600" dirty="0" smtClean="0"/>
                        <a:t>försäkringsbolag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230">
                <a:tc>
                  <a:txBody>
                    <a:bodyPr/>
                    <a:lstStyle/>
                    <a:p>
                      <a:r>
                        <a:rPr lang="sv-SE" sz="1600" b="1" dirty="0" smtClean="0">
                          <a:solidFill>
                            <a:schemeClr val="bg1"/>
                          </a:solidFill>
                        </a:rPr>
                        <a:t>Vem äger bolaget?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Aktieägarna</a:t>
                      </a:r>
                      <a:endParaRPr lang="sv-SE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Aktieägarna</a:t>
                      </a:r>
                      <a:endParaRPr lang="sv-SE" b="0" dirty="0"/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Försäkringstagarna</a:t>
                      </a:r>
                      <a:endParaRPr kumimoji="0" lang="sv-SE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230">
                <a:tc>
                  <a:txBody>
                    <a:bodyPr/>
                    <a:lstStyle/>
                    <a:p>
                      <a:r>
                        <a:rPr lang="sv-SE" sz="1600" b="1" dirty="0" smtClean="0">
                          <a:solidFill>
                            <a:schemeClr val="bg1"/>
                          </a:solidFill>
                        </a:rPr>
                        <a:t>Vem svarar för bolagets risk?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7888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Aktieägarna</a:t>
                      </a:r>
                      <a:endParaRPr lang="sv-SE" b="0" dirty="0"/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Försäkringstagarna</a:t>
                      </a:r>
                      <a:endParaRPr lang="sv-SE" b="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Försäkringstagarna</a:t>
                      </a:r>
                      <a:endParaRPr lang="sv-SE" b="0" dirty="0"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ADB"/>
                    </a:solidFill>
                  </a:tcPr>
                </a:tc>
              </a:tr>
              <a:tr h="1326469">
                <a:tc>
                  <a:txBody>
                    <a:bodyPr/>
                    <a:lstStyle/>
                    <a:p>
                      <a:r>
                        <a:rPr lang="sv-SE" sz="1600" b="1" dirty="0" smtClean="0">
                          <a:solidFill>
                            <a:schemeClr val="bg1"/>
                          </a:solidFill>
                        </a:rPr>
                        <a:t>Hur skyddas försäkrings-tagarens intresse?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sv-SE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7888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Genom: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sv-SE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7888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Försäkringsavtalet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0" lang="sv-SE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7888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Aktieägarnas långsiktiga affärsintresse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sv-SE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7888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Genom:</a:t>
                      </a:r>
                    </a:p>
                    <a:p>
                      <a:pPr marL="285750" indent="-285750" algn="l">
                        <a:buClr>
                          <a:schemeClr val="accent3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0" lang="sv-SE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Lagregler</a:t>
                      </a:r>
                    </a:p>
                    <a:p>
                      <a:pPr marL="285750" indent="-285750" algn="l">
                        <a:spcBef>
                          <a:spcPts val="300"/>
                        </a:spcBef>
                        <a:buClr>
                          <a:schemeClr val="accent3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0" lang="sv-SE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67888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Aktieägarnas långsiktiga affärsintresse</a:t>
                      </a:r>
                      <a:endParaRPr kumimoji="0" lang="sv-SE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67888E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7888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Genom: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7888E">
                            <a:lumMod val="50000"/>
                          </a:srgb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Lagregler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67888E">
                            <a:lumMod val="50000"/>
                          </a:srgbClr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Försäkringstagarnas gemensamma intresse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ALECTA</a:t>
            </a:r>
            <a:endParaRPr lang="sv-SE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v-SE" dirty="0"/>
              <a:t>Ömsesidighetsspåret (forts)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68313" y="1484312"/>
            <a:ext cx="4463728" cy="468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sv-SE" sz="1800" dirty="0"/>
              <a:t>Fullmäktige består av </a:t>
            </a:r>
            <a:r>
              <a:rPr lang="sv-SE" sz="1800" b="1" dirty="0"/>
              <a:t>38 </a:t>
            </a:r>
            <a:r>
              <a:rPr lang="sv-SE" sz="1800" dirty="0"/>
              <a:t>ledamöter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sv-SE" sz="1800" dirty="0"/>
              <a:t>Samtliga ledamöter utses av företrädare för kollektivavtalsparterna</a:t>
            </a:r>
          </a:p>
        </p:txBody>
      </p:sp>
      <p:pic>
        <p:nvPicPr>
          <p:cNvPr id="8" name="Picture 6" descr="Staffan Grefbä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02" y="2749970"/>
            <a:ext cx="1525587" cy="22891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3771702" y="5054226"/>
            <a:ext cx="1453579" cy="1240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</a:pPr>
            <a:r>
              <a:rPr lang="sv-SE" sz="1400" b="1" dirty="0" smtClean="0"/>
              <a:t>Staffan </a:t>
            </a:r>
            <a:r>
              <a:rPr lang="sv-SE" sz="1400" b="1" dirty="0" err="1" smtClean="0"/>
              <a:t>Grefbäck</a:t>
            </a:r>
            <a:r>
              <a:rPr lang="sv-SE" sz="1400" b="1" dirty="0" smtClean="0"/>
              <a:t> </a:t>
            </a:r>
            <a:r>
              <a:rPr lang="sv-SE" sz="1400" b="1" dirty="0"/>
              <a:t/>
            </a:r>
            <a:br>
              <a:rPr lang="sv-SE" sz="1400" b="1" dirty="0"/>
            </a:br>
            <a:r>
              <a:rPr lang="sv-SE" sz="1200" dirty="0" smtClean="0"/>
              <a:t>VD Alecta</a:t>
            </a:r>
            <a:br>
              <a:rPr lang="sv-SE" sz="1200" dirty="0" smtClean="0"/>
            </a:br>
            <a:r>
              <a:rPr lang="sv-SE" sz="1200" dirty="0" smtClean="0"/>
              <a:t>2009 - 2015</a:t>
            </a:r>
          </a:p>
          <a:p>
            <a:pPr algn="ctr">
              <a:lnSpc>
                <a:spcPct val="95000"/>
              </a:lnSpc>
              <a:spcBef>
                <a:spcPts val="1200"/>
              </a:spcBef>
            </a:pPr>
            <a:endParaRPr lang="sv-SE" sz="1600" dirty="0" err="1" smtClean="0"/>
          </a:p>
        </p:txBody>
      </p:sp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" y="334800"/>
            <a:ext cx="8208000" cy="651600"/>
          </a:xfrm>
        </p:spPr>
        <p:txBody>
          <a:bodyPr/>
          <a:lstStyle/>
          <a:p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FOLKSAM</a:t>
            </a:r>
            <a:endParaRPr lang="sv-SE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v-SE" dirty="0"/>
              <a:t>Ömsesidighetsspåret (forts)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sv-SE" sz="1800" dirty="0" smtClean="0"/>
              <a:t>Fullmäktige består av </a:t>
            </a:r>
            <a:r>
              <a:rPr lang="sv-SE" sz="1800" b="1" dirty="0" smtClean="0"/>
              <a:t>75</a:t>
            </a:r>
            <a:r>
              <a:rPr lang="sv-SE" sz="1800" dirty="0" smtClean="0"/>
              <a:t> ledamöter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sv-SE" sz="1800" dirty="0" smtClean="0"/>
              <a:t>Företrädare för kollektivavtalsparterna</a:t>
            </a:r>
            <a:r>
              <a:rPr lang="sv-SE" sz="1800" dirty="0"/>
              <a:t> </a:t>
            </a:r>
            <a:r>
              <a:rPr lang="sv-SE" sz="1800" dirty="0" smtClean="0"/>
              <a:t>- </a:t>
            </a:r>
            <a:r>
              <a:rPr lang="sv-SE" sz="1800" b="1" dirty="0" smtClean="0"/>
              <a:t>35</a:t>
            </a:r>
            <a:r>
              <a:rPr lang="sv-SE" sz="1800" dirty="0" smtClean="0"/>
              <a:t> ledamöter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sv-SE" sz="1800" dirty="0" smtClean="0"/>
              <a:t>Företrädare </a:t>
            </a:r>
            <a:r>
              <a:rPr lang="sv-SE" sz="1800" dirty="0"/>
              <a:t>för </a:t>
            </a:r>
            <a:r>
              <a:rPr lang="sv-SE" sz="1800" dirty="0" smtClean="0"/>
              <a:t>andra organisationer utser - </a:t>
            </a:r>
            <a:r>
              <a:rPr lang="sv-SE" sz="1800" b="1" dirty="0" smtClean="0"/>
              <a:t>35</a:t>
            </a:r>
            <a:r>
              <a:rPr lang="sv-SE" sz="1800" dirty="0" smtClean="0"/>
              <a:t> ledamöter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sv-SE" sz="1800" dirty="0" smtClean="0"/>
              <a:t>Direktval bland försäkringstagarna - </a:t>
            </a:r>
            <a:r>
              <a:rPr lang="sv-SE" sz="1800" b="1" dirty="0" smtClean="0"/>
              <a:t>5</a:t>
            </a:r>
            <a:r>
              <a:rPr lang="sv-SE" sz="1800" dirty="0" smtClean="0"/>
              <a:t> ledamöter</a:t>
            </a:r>
            <a:endParaRPr lang="sv-SE" sz="1800" dirty="0"/>
          </a:p>
        </p:txBody>
      </p:sp>
      <p:pic>
        <p:nvPicPr>
          <p:cNvPr id="7" name="Picture 5" descr="Sundströ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" b="-1"/>
          <a:stretch/>
        </p:blipFill>
        <p:spPr bwMode="auto">
          <a:xfrm>
            <a:off x="3781394" y="3470076"/>
            <a:ext cx="1539875" cy="22875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3709386" y="5831355"/>
            <a:ext cx="1800200" cy="103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</a:pPr>
            <a:r>
              <a:rPr lang="sv-SE" sz="1400" b="1" dirty="0" smtClean="0"/>
              <a:t>Anders Sundström</a:t>
            </a:r>
            <a:br>
              <a:rPr lang="sv-SE" sz="1400" b="1" dirty="0" smtClean="0"/>
            </a:br>
            <a:r>
              <a:rPr lang="sv-SE" sz="1200" dirty="0" smtClean="0"/>
              <a:t>VD Folksam </a:t>
            </a:r>
            <a:br>
              <a:rPr lang="sv-SE" sz="1200" dirty="0" smtClean="0"/>
            </a:br>
            <a:r>
              <a:rPr lang="sv-SE" sz="1200" dirty="0" smtClean="0"/>
              <a:t>2004 - 2013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endParaRPr lang="sv-SE" sz="1600" dirty="0" err="1" smtClean="0"/>
          </a:p>
        </p:txBody>
      </p:sp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" y="334800"/>
            <a:ext cx="8208000" cy="651600"/>
          </a:xfrm>
        </p:spPr>
        <p:txBody>
          <a:bodyPr/>
          <a:lstStyle/>
          <a:p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SKANDIA</a:t>
            </a:r>
            <a:endParaRPr lang="sv-SE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400" y="990000"/>
            <a:ext cx="8207375" cy="277200"/>
          </a:xfrm>
        </p:spPr>
        <p:txBody>
          <a:bodyPr>
            <a:normAutofit/>
          </a:bodyPr>
          <a:lstStyle/>
          <a:p>
            <a:r>
              <a:rPr lang="sv-SE" dirty="0"/>
              <a:t>Ömsesidighetsspåret (forts)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sv-SE" sz="1800" dirty="0" smtClean="0"/>
              <a:t>Fullmäktige består av </a:t>
            </a:r>
            <a:r>
              <a:rPr lang="sv-SE" sz="1800" b="1" dirty="0" smtClean="0"/>
              <a:t>21</a:t>
            </a:r>
            <a:r>
              <a:rPr lang="sv-SE" sz="1800" dirty="0" smtClean="0"/>
              <a:t> ledamöter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sv-SE" sz="1800" dirty="0" smtClean="0"/>
              <a:t>Mandatperioden är tre år = Årligt omval av </a:t>
            </a:r>
            <a:r>
              <a:rPr lang="sv-SE" sz="1800" b="1" dirty="0" smtClean="0"/>
              <a:t>7 </a:t>
            </a:r>
            <a:r>
              <a:rPr lang="sv-SE" sz="1800" dirty="0" smtClean="0"/>
              <a:t>ledamöter</a:t>
            </a:r>
          </a:p>
          <a:p>
            <a:pPr>
              <a:lnSpc>
                <a:spcPct val="90000"/>
              </a:lnSpc>
              <a:buClr>
                <a:schemeClr val="accent3"/>
              </a:buClr>
            </a:pPr>
            <a:r>
              <a:rPr lang="sv-SE" sz="1800" dirty="0" smtClean="0"/>
              <a:t>Samtliga ledamöter utses genom direktval bland försäkringstagarna </a:t>
            </a:r>
            <a:endParaRPr lang="sv-SE" b="1" dirty="0" smtClean="0"/>
          </a:p>
          <a:p>
            <a:pPr>
              <a:lnSpc>
                <a:spcPct val="90000"/>
              </a:lnSpc>
              <a:buNone/>
            </a:pPr>
            <a:r>
              <a:rPr lang="sv-S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Vad kan gå fel med det?</a:t>
            </a:r>
            <a:r>
              <a:rPr lang="sv-SE" b="1" dirty="0" smtClean="0"/>
              <a:t>			</a:t>
            </a:r>
            <a:endParaRPr lang="sv-SE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3633473" y="5403127"/>
            <a:ext cx="1872208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</a:pPr>
            <a:r>
              <a:rPr lang="sv-SE" sz="1400" b="1" dirty="0" smtClean="0"/>
              <a:t>Bengt-Åke Fagerman    </a:t>
            </a:r>
          </a:p>
          <a:p>
            <a:pPr algn="ctr">
              <a:lnSpc>
                <a:spcPct val="95000"/>
              </a:lnSpc>
            </a:pPr>
            <a:r>
              <a:rPr lang="sv-SE" sz="1200" dirty="0" smtClean="0"/>
              <a:t>VD Skandia </a:t>
            </a:r>
          </a:p>
          <a:p>
            <a:pPr algn="ctr">
              <a:lnSpc>
                <a:spcPct val="95000"/>
              </a:lnSpc>
            </a:pPr>
            <a:r>
              <a:rPr lang="sv-SE" sz="1200" dirty="0" smtClean="0"/>
              <a:t>2005-2015</a:t>
            </a:r>
            <a:endParaRPr lang="sv-SE" sz="16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80" y="3530919"/>
            <a:ext cx="1369465" cy="17956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Utrymmet för “engagerade försäkringstagare” kan bli </a:t>
            </a: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betydande</a:t>
            </a:r>
            <a:endParaRPr lang="sv-SE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v-SE" dirty="0"/>
              <a:t>Ömsesidighetsspåret (forts)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800" b="1" i="1" dirty="0" smtClean="0"/>
              <a:t>… t.ex. från en ny och växande del av “arbetarrörelsen”?</a:t>
            </a:r>
          </a:p>
          <a:p>
            <a:pPr marL="0" indent="0">
              <a:buNone/>
            </a:pPr>
            <a:endParaRPr lang="sv-SE" b="1" i="1" dirty="0" smtClean="0"/>
          </a:p>
          <a:p>
            <a:pPr marL="0" indent="0">
              <a:buNone/>
            </a:pPr>
            <a:endParaRPr lang="sv-SE" b="1" i="1" dirty="0" smtClean="0"/>
          </a:p>
          <a:p>
            <a:pPr marL="0" indent="0">
              <a:buNone/>
            </a:pPr>
            <a:endParaRPr lang="sv-SE" b="1" i="1" dirty="0" smtClean="0"/>
          </a:p>
          <a:p>
            <a:pPr marL="0" indent="0">
              <a:buNone/>
            </a:pPr>
            <a:endParaRPr lang="sv-SE" b="1" i="1" dirty="0" smtClean="0"/>
          </a:p>
          <a:p>
            <a:pPr marL="0" indent="0">
              <a:buNone/>
            </a:pPr>
            <a:endParaRPr lang="sv-SE" b="1" i="1" dirty="0" smtClean="0"/>
          </a:p>
          <a:p>
            <a:pPr marL="0" indent="0">
              <a:buNone/>
            </a:pPr>
            <a:endParaRPr lang="sv-SE" sz="1800" b="1" i="1" dirty="0" smtClean="0"/>
          </a:p>
          <a:p>
            <a:pPr marL="0" indent="0">
              <a:buNone/>
            </a:pPr>
            <a:r>
              <a:rPr lang="sv-SE" sz="1800" b="1" i="1" dirty="0" smtClean="0"/>
              <a:t>… eller från en del av “idrottsrörelsen”?</a:t>
            </a:r>
          </a:p>
          <a:p>
            <a:pPr marL="0" indent="0">
              <a:buNone/>
            </a:pPr>
            <a:endParaRPr lang="sv-SE" b="1" i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68" y="2204864"/>
            <a:ext cx="2105025" cy="217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r="8401"/>
          <a:stretch/>
        </p:blipFill>
        <p:spPr>
          <a:xfrm>
            <a:off x="6084168" y="4061048"/>
            <a:ext cx="2438400" cy="1600200"/>
          </a:xfrm>
          <a:prstGeom prst="rect">
            <a:avLst/>
          </a:prstGeom>
        </p:spPr>
      </p:pic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Tre bolag - tre lösningar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v-SE" dirty="0"/>
              <a:t>Ömsesidighetsspåret (forts</a:t>
            </a:r>
            <a:r>
              <a:rPr lang="sv-SE" dirty="0" smtClean="0"/>
              <a:t>)</a:t>
            </a:r>
            <a:endParaRPr lang="sv-SE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3260165"/>
              </p:ext>
            </p:extLst>
          </p:nvPr>
        </p:nvGraphicFramePr>
        <p:xfrm>
          <a:off x="1187624" y="2426247"/>
          <a:ext cx="6191921" cy="34510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232"/>
                <a:gridCol w="2088232"/>
                <a:gridCol w="2015457"/>
              </a:tblGrid>
              <a:tr h="535090"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Alecta</a:t>
                      </a:r>
                      <a:endParaRPr lang="sv-SE" sz="1600" dirty="0" smtClean="0"/>
                    </a:p>
                  </a:txBody>
                  <a:tcPr anchor="ctr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Folksam</a:t>
                      </a:r>
                      <a:endParaRPr lang="sv-SE" sz="1400" dirty="0" smtClean="0"/>
                    </a:p>
                  </a:txBody>
                  <a:tcPr anchor="ctr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err="1" smtClean="0"/>
                        <a:t>SkandiaLiv</a:t>
                      </a:r>
                      <a:endParaRPr lang="sv-SE" sz="1600" dirty="0" smtClean="0"/>
                    </a:p>
                  </a:txBody>
                  <a:tcPr anchor="ctr"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Företrädare för </a:t>
                      </a:r>
                    </a:p>
                    <a:p>
                      <a:pPr algn="ctr"/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kollektivavtalsparter    100 %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Företrädare för </a:t>
                      </a:r>
                    </a:p>
                    <a:p>
                      <a:pPr algn="ctr"/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kollektivavtalsparter     47 %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497">
                <a:tc>
                  <a:txBody>
                    <a:bodyPr/>
                    <a:lstStyle/>
                    <a:p>
                      <a:pPr algn="ctr"/>
                      <a:endParaRPr lang="sv-SE" b="0" dirty="0"/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A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kern="120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Företrädare för </a:t>
                      </a:r>
                    </a:p>
                    <a:p>
                      <a:pPr algn="ctr"/>
                      <a:r>
                        <a:rPr lang="sv-SE" sz="1400" b="0" kern="120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andra organisationer      47 %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4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ADB"/>
                    </a:solidFill>
                  </a:tcPr>
                </a:tc>
              </a:tr>
              <a:tr h="1007334">
                <a:tc>
                  <a:txBody>
                    <a:bodyPr/>
                    <a:lstStyle/>
                    <a:p>
                      <a:pPr algn="l"/>
                      <a:endParaRPr kumimoji="0" lang="sv-SE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67888E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sv-SE" sz="14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Direkt utsedda av</a:t>
                      </a:r>
                      <a:r>
                        <a:rPr lang="sv-SE" sz="1400" b="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4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försäkringstagarna </a:t>
                      </a:r>
                    </a:p>
                    <a:p>
                      <a:pPr algn="ctr"/>
                      <a:r>
                        <a:rPr lang="sv-SE" sz="14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Direkt utsedda av försäkringstagarna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noProof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3807" y="1644711"/>
            <a:ext cx="2158033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</a:pPr>
            <a:r>
              <a:rPr lang="sv-SE" b="1" dirty="0" smtClean="0"/>
              <a:t>Representativ demokrati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1644711"/>
            <a:ext cx="151216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1200"/>
              </a:spcBef>
            </a:pPr>
            <a:r>
              <a:rPr lang="sv-SE" b="1" dirty="0" smtClean="0"/>
              <a:t>Direkt  demokrati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43808" y="1924788"/>
            <a:ext cx="3113434" cy="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318815" y="3744031"/>
            <a:ext cx="1500167" cy="3273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500" b="1" i="1" dirty="0" smtClean="0">
                <a:solidFill>
                  <a:schemeClr val="tx1"/>
                </a:solidFill>
              </a:rPr>
              <a:t>Maktbalans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09388" y="4717766"/>
            <a:ext cx="1500167" cy="3273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500" b="1" i="1" dirty="0" smtClean="0">
                <a:solidFill>
                  <a:schemeClr val="tx1"/>
                </a:solidFill>
              </a:rPr>
              <a:t>Vågmästare</a:t>
            </a:r>
          </a:p>
        </p:txBody>
      </p:sp>
      <p:sp>
        <p:nvSpPr>
          <p:cNvPr id="2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000" cy="651600"/>
          </a:xfrm>
        </p:spPr>
        <p:txBody>
          <a:bodyPr/>
          <a:lstStyle/>
          <a:p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Finansförvaltningsspåret</a:t>
            </a:r>
            <a:r>
              <a:rPr lang="sv-SE" sz="2400" dirty="0"/>
              <a:t/>
            </a:r>
            <a:br>
              <a:rPr lang="sv-SE" sz="2400" dirty="0"/>
            </a:b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sv-SE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sv-SE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95536" y="548680"/>
            <a:ext cx="8207375" cy="576064"/>
          </a:xfrm>
        </p:spPr>
        <p:txBody>
          <a:bodyPr>
            <a:normAutofit/>
          </a:bodyPr>
          <a:lstStyle/>
          <a:p>
            <a:r>
              <a:rPr lang="sv-SE" sz="2400" dirty="0"/>
              <a:t>Finansförvaltningsspåret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7"/>
          </p:nvPr>
        </p:nvSpPr>
        <p:spPr>
          <a:xfrm>
            <a:off x="464400" y="1484784"/>
            <a:ext cx="6119813" cy="4680000"/>
          </a:xfrm>
        </p:spPr>
        <p:txBody>
          <a:bodyPr>
            <a:normAutofit/>
          </a:bodyPr>
          <a:lstStyle/>
          <a:p>
            <a:pPr marL="270000" lvl="1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sv-SE" sz="1800" dirty="0">
                <a:solidFill>
                  <a:schemeClr val="accent3">
                    <a:lumMod val="50000"/>
                  </a:schemeClr>
                </a:solidFill>
              </a:rPr>
              <a:t>Genomförandet av </a:t>
            </a:r>
            <a:r>
              <a:rPr lang="sv-SE" sz="1800" dirty="0" smtClean="0">
                <a:solidFill>
                  <a:schemeClr val="accent3">
                    <a:lumMod val="50000"/>
                  </a:schemeClr>
                </a:solidFill>
              </a:rPr>
              <a:t>IORP-direktivet</a:t>
            </a:r>
            <a:r>
              <a:rPr lang="sv-SE" sz="1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sv-SE" dirty="0">
                <a:solidFill>
                  <a:schemeClr val="accent3">
                    <a:lumMod val="50000"/>
                  </a:schemeClr>
                </a:solidFill>
              </a:rPr>
              <a:t>Prop. 2004/05:165 s. </a:t>
            </a:r>
            <a:r>
              <a:rPr lang="sv-SE" dirty="0" smtClean="0">
                <a:solidFill>
                  <a:schemeClr val="accent3">
                    <a:lumMod val="50000"/>
                  </a:schemeClr>
                </a:solidFill>
              </a:rPr>
              <a:t>167)</a:t>
            </a:r>
          </a:p>
          <a:p>
            <a:pPr lvl="1">
              <a:buClr>
                <a:schemeClr val="accent3"/>
              </a:buClr>
            </a:pPr>
            <a:r>
              <a:rPr lang="sv-SE" sz="1800" dirty="0" smtClean="0">
                <a:solidFill>
                  <a:schemeClr val="accent3">
                    <a:lumMod val="50000"/>
                  </a:schemeClr>
                </a:solidFill>
              </a:rPr>
              <a:t>6 </a:t>
            </a:r>
            <a:r>
              <a:rPr lang="sv-SE" sz="1800" dirty="0">
                <a:solidFill>
                  <a:schemeClr val="accent3">
                    <a:lumMod val="50000"/>
                  </a:schemeClr>
                </a:solidFill>
              </a:rPr>
              <a:t>kap. 20 och 25 §§ S1-FRL</a:t>
            </a:r>
          </a:p>
          <a:p>
            <a:pPr lvl="1">
              <a:buClr>
                <a:schemeClr val="accent3"/>
              </a:buClr>
            </a:pPr>
            <a:r>
              <a:rPr lang="sv-SE" sz="1800" dirty="0">
                <a:solidFill>
                  <a:schemeClr val="accent3">
                    <a:lumMod val="50000"/>
                  </a:schemeClr>
                </a:solidFill>
              </a:rPr>
              <a:t>Förslaget till TRL </a:t>
            </a:r>
            <a:r>
              <a:rPr lang="sv-SE" dirty="0">
                <a:solidFill>
                  <a:schemeClr val="accent3">
                    <a:lumMod val="50000"/>
                  </a:schemeClr>
                </a:solidFill>
              </a:rPr>
              <a:t>(SOU 2014:57</a:t>
            </a:r>
            <a:r>
              <a:rPr lang="sv-SE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buClr>
                <a:schemeClr val="accent3"/>
              </a:buClr>
            </a:pP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</a:rPr>
              <a:t>Genomförande </a:t>
            </a:r>
            <a:r>
              <a:rPr lang="sv-SE" sz="2000" dirty="0">
                <a:solidFill>
                  <a:schemeClr val="accent3">
                    <a:lumMod val="50000"/>
                  </a:schemeClr>
                </a:solidFill>
              </a:rPr>
              <a:t>av Solvens </a:t>
            </a: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</a:rPr>
              <a:t>II-direktivet</a:t>
            </a:r>
          </a:p>
          <a:p>
            <a:pPr lvl="1">
              <a:buClr>
                <a:schemeClr val="accent3"/>
              </a:buClr>
            </a:pPr>
            <a:r>
              <a:rPr lang="sv-SE" sz="1800" dirty="0" smtClean="0">
                <a:solidFill>
                  <a:schemeClr val="accent3">
                    <a:lumMod val="50000"/>
                  </a:schemeClr>
                </a:solidFill>
              </a:rPr>
              <a:t>6 </a:t>
            </a:r>
            <a:r>
              <a:rPr lang="sv-SE" sz="1800" dirty="0">
                <a:solidFill>
                  <a:schemeClr val="accent3">
                    <a:lumMod val="50000"/>
                  </a:schemeClr>
                </a:solidFill>
              </a:rPr>
              <a:t>kap. 1 § </a:t>
            </a:r>
            <a:r>
              <a:rPr lang="sv-SE" sz="1800" dirty="0" smtClean="0">
                <a:solidFill>
                  <a:schemeClr val="accent3">
                    <a:lumMod val="50000"/>
                  </a:schemeClr>
                </a:solidFill>
              </a:rPr>
              <a:t>S2-FRL</a:t>
            </a:r>
          </a:p>
          <a:p>
            <a:pPr>
              <a:buClr>
                <a:schemeClr val="accent3"/>
              </a:buClr>
            </a:pP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</a:rPr>
              <a:t>Genomförande </a:t>
            </a:r>
            <a:r>
              <a:rPr lang="sv-SE" sz="2000" dirty="0">
                <a:solidFill>
                  <a:schemeClr val="accent3">
                    <a:lumMod val="50000"/>
                  </a:schemeClr>
                </a:solidFill>
              </a:rPr>
              <a:t>av </a:t>
            </a:r>
            <a:r>
              <a:rPr lang="sv-SE" sz="2000" dirty="0" err="1">
                <a:solidFill>
                  <a:schemeClr val="accent3">
                    <a:lumMod val="50000"/>
                  </a:schemeClr>
                </a:solidFill>
              </a:rPr>
              <a:t>MiFID</a:t>
            </a:r>
            <a:r>
              <a:rPr lang="sv-SE" sz="2000" dirty="0">
                <a:solidFill>
                  <a:schemeClr val="accent3">
                    <a:lumMod val="50000"/>
                  </a:schemeClr>
                </a:solidFill>
              </a:rPr>
              <a:t> II och </a:t>
            </a:r>
            <a:r>
              <a:rPr lang="sv-SE" sz="2000" dirty="0" err="1">
                <a:solidFill>
                  <a:schemeClr val="accent3">
                    <a:lumMod val="50000"/>
                  </a:schemeClr>
                </a:solidFill>
              </a:rPr>
              <a:t>MiFIR</a:t>
            </a:r>
            <a:r>
              <a:rPr lang="sv-SE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v-SE" sz="1400" dirty="0">
                <a:solidFill>
                  <a:schemeClr val="accent3">
                    <a:lumMod val="50000"/>
                  </a:schemeClr>
                </a:solidFill>
              </a:rPr>
              <a:t>(SOU 2015:2</a:t>
            </a:r>
            <a:r>
              <a:rPr lang="sv-SE" sz="1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lvl="1">
              <a:buClr>
                <a:schemeClr val="accent3"/>
              </a:buClr>
            </a:pPr>
            <a:r>
              <a:rPr lang="sv-SE" sz="1800" dirty="0">
                <a:solidFill>
                  <a:schemeClr val="accent3">
                    <a:lumMod val="50000"/>
                  </a:schemeClr>
                </a:solidFill>
              </a:rPr>
              <a:t>4 kap. 3 a § </a:t>
            </a:r>
            <a:r>
              <a:rPr lang="sv-SE" sz="1800" dirty="0" smtClean="0">
                <a:solidFill>
                  <a:schemeClr val="accent3">
                    <a:lumMod val="50000"/>
                  </a:schemeClr>
                </a:solidFill>
              </a:rPr>
              <a:t>FRL</a:t>
            </a:r>
          </a:p>
          <a:p>
            <a:pPr lvl="1">
              <a:buClr>
                <a:schemeClr val="accent3"/>
              </a:buClr>
            </a:pPr>
            <a:r>
              <a:rPr lang="sv-SE" sz="1800" dirty="0">
                <a:solidFill>
                  <a:schemeClr val="accent3">
                    <a:lumMod val="50000"/>
                  </a:schemeClr>
                </a:solidFill>
              </a:rPr>
              <a:t>8 kap 32 § </a:t>
            </a:r>
            <a:r>
              <a:rPr lang="sv-SE" sz="1800" dirty="0" smtClean="0">
                <a:solidFill>
                  <a:schemeClr val="accent3">
                    <a:lumMod val="50000"/>
                  </a:schemeClr>
                </a:solidFill>
              </a:rPr>
              <a:t>VML</a:t>
            </a:r>
          </a:p>
          <a:p>
            <a:pPr lvl="1">
              <a:buClr>
                <a:schemeClr val="accent3"/>
              </a:buClr>
            </a:pPr>
            <a:r>
              <a:rPr lang="sv-SE" sz="1800" dirty="0" smtClean="0">
                <a:solidFill>
                  <a:schemeClr val="accent3">
                    <a:lumMod val="50000"/>
                  </a:schemeClr>
                </a:solidFill>
              </a:rPr>
              <a:t>Pressmeddelanden mm från Finansdepartementet     </a:t>
            </a:r>
            <a:r>
              <a:rPr lang="sv-SE" dirty="0" smtClean="0">
                <a:solidFill>
                  <a:schemeClr val="accent3">
                    <a:lumMod val="50000"/>
                  </a:schemeClr>
                </a:solidFill>
              </a:rPr>
              <a:t>(23 maj 2016)</a:t>
            </a:r>
            <a:endParaRPr lang="sv-SE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3"/>
              </a:buClr>
            </a:pP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</a:rPr>
              <a:t>IDD</a:t>
            </a:r>
          </a:p>
          <a:p>
            <a:pPr lvl="1">
              <a:buClr>
                <a:schemeClr val="accent3"/>
              </a:buClr>
            </a:pPr>
            <a:r>
              <a:rPr lang="sv-SE" sz="1800" dirty="0" smtClean="0">
                <a:solidFill>
                  <a:schemeClr val="accent3">
                    <a:lumMod val="50000"/>
                  </a:schemeClr>
                </a:solidFill>
              </a:rPr>
              <a:t>Art. 27-28</a:t>
            </a:r>
          </a:p>
          <a:p>
            <a:pPr>
              <a:buClr>
                <a:schemeClr val="accent3"/>
              </a:buClr>
            </a:pPr>
            <a:endParaRPr lang="sv-SE" sz="20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0" r="35680"/>
          <a:stretch>
            <a:fillRect/>
          </a:stretch>
        </p:blipFill>
        <p:spPr/>
      </p:pic>
      <p:sp>
        <p:nvSpPr>
          <p:cNvPr id="2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000" cy="651600"/>
          </a:xfrm>
        </p:spPr>
        <p:txBody>
          <a:bodyPr/>
          <a:lstStyle/>
          <a:p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Överskottsspåret</a:t>
            </a:r>
            <a:r>
              <a:rPr lang="sv-SE" sz="2400" dirty="0"/>
              <a:t/>
            </a:r>
            <a:br>
              <a:rPr lang="sv-SE" sz="2400" dirty="0"/>
            </a:b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sv-SE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sv-SE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95536" y="548680"/>
            <a:ext cx="8207375" cy="576064"/>
          </a:xfrm>
        </p:spPr>
        <p:txBody>
          <a:bodyPr>
            <a:normAutofit/>
          </a:bodyPr>
          <a:lstStyle/>
          <a:p>
            <a:r>
              <a:rPr lang="sv-SE" sz="2400" dirty="0" smtClean="0"/>
              <a:t>Överskottsspåret</a:t>
            </a:r>
            <a:endParaRPr lang="sv-SE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7"/>
          </p:nvPr>
        </p:nvSpPr>
        <p:spPr>
          <a:xfrm>
            <a:off x="464400" y="1484784"/>
            <a:ext cx="6119813" cy="4680000"/>
          </a:xfrm>
        </p:spPr>
        <p:txBody>
          <a:bodyPr>
            <a:normAutofit lnSpcReduction="10000"/>
          </a:bodyPr>
          <a:lstStyle/>
          <a:p>
            <a:pPr marL="285750" lvl="2" indent="-28575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</a:rPr>
              <a:t>De nya FTR-reglerna: </a:t>
            </a:r>
          </a:p>
          <a:p>
            <a:pPr marL="542925" lvl="3" indent="-277813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10 kap. 23 och 26 § 10 FRL</a:t>
            </a:r>
          </a:p>
          <a:p>
            <a:pPr marL="542925" lvl="3" indent="-277813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9 kap 18 och 21 §§ FFFS 2015:8</a:t>
            </a:r>
          </a:p>
          <a:p>
            <a:pPr marL="270000" lvl="1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Arial" pitchFamily="34" charset="0"/>
              <a:buChar char="•"/>
            </a:pP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</a:rPr>
              <a:t>Livförsäkringsutredningen </a:t>
            </a:r>
            <a:r>
              <a:rPr lang="sv-SE" dirty="0" smtClean="0">
                <a:solidFill>
                  <a:schemeClr val="accent3">
                    <a:lumMod val="50000"/>
                  </a:schemeClr>
                </a:solidFill>
              </a:rPr>
              <a:t>(SOU 2012:64)</a:t>
            </a:r>
          </a:p>
          <a:p>
            <a:pPr marL="555750" lvl="2" indent="-28575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Överskottsregler i bolagsordningen</a:t>
            </a:r>
          </a:p>
          <a:p>
            <a:pPr marL="555750" lvl="2" indent="-28575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Överskottsriktlinjer</a:t>
            </a:r>
          </a:p>
          <a:p>
            <a:pPr>
              <a:buClr>
                <a:schemeClr val="accent3"/>
              </a:buClr>
            </a:pP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</a:rPr>
              <a:t>Finansinspektionen</a:t>
            </a:r>
          </a:p>
          <a:p>
            <a:pPr lvl="1"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FRL bör innehålla en rätt för FI att meddela föreskrifter om hanteringen av överskottsmedel </a:t>
            </a:r>
            <a:r>
              <a:rPr lang="sv-SE" dirty="0" smtClean="0">
                <a:solidFill>
                  <a:schemeClr val="accent3">
                    <a:lumMod val="50000"/>
                  </a:schemeClr>
                </a:solidFill>
              </a:rPr>
              <a:t>(Remissvaret på S2-utredningen)</a:t>
            </a:r>
          </a:p>
          <a:p>
            <a:pPr lvl="1">
              <a:buClr>
                <a:schemeClr val="accent3"/>
              </a:buClr>
              <a:buFont typeface="Courier New" panose="02070309020205020404" pitchFamily="49" charset="0"/>
              <a:buChar char="o"/>
            </a:pP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”</a:t>
            </a:r>
            <a:r>
              <a:rPr lang="sv-SE" sz="1600" i="1" dirty="0" smtClean="0">
                <a:solidFill>
                  <a:schemeClr val="accent3">
                    <a:lumMod val="50000"/>
                  </a:schemeClr>
                </a:solidFill>
              </a:rPr>
              <a:t>FI ser tydliga brister i hur ledningen i ett ömsesidigt drivet försäkringsföretag hanterar det riskkapital som försäkringstagarna tillhandahåller, och hur ett eventuellt överskott fördelas dem emellan</a:t>
            </a: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” </a:t>
            </a:r>
            <a:r>
              <a:rPr lang="sv-SE" dirty="0" smtClean="0">
                <a:solidFill>
                  <a:schemeClr val="accent3">
                    <a:lumMod val="50000"/>
                  </a:schemeClr>
                </a:solidFill>
              </a:rPr>
              <a:t>(Tillsynsrapporten 17 maj 2016)</a:t>
            </a:r>
            <a:r>
              <a:rPr lang="sv-SE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1">
              <a:buClr>
                <a:schemeClr val="accent3"/>
              </a:buClr>
            </a:pPr>
            <a:endParaRPr lang="sv-SE" sz="18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Clr>
                <a:schemeClr val="accent3"/>
              </a:buClr>
            </a:pPr>
            <a:endParaRPr lang="sv-SE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3"/>
              </a:buClr>
            </a:pPr>
            <a:endParaRPr lang="sv-SE" sz="20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0" r="35680"/>
          <a:stretch>
            <a:fillRect/>
          </a:stretch>
        </p:blipFill>
        <p:spPr/>
      </p:pic>
      <p:sp>
        <p:nvSpPr>
          <p:cNvPr id="2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accent3">
                    <a:lumMod val="50000"/>
                  </a:schemeClr>
                </a:solidFill>
              </a:rPr>
              <a:t>Sammanfattning</a:t>
            </a:r>
            <a:endParaRPr lang="sv-S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0" y="1989360"/>
            <a:ext cx="6267840" cy="326421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sv-SE" sz="2000" dirty="0" smtClean="0"/>
              <a:t>Hybridbolagsspåret</a:t>
            </a:r>
            <a:endParaRPr lang="sv-SE" sz="2000" dirty="0"/>
          </a:p>
          <a:p>
            <a:pPr>
              <a:lnSpc>
                <a:spcPct val="90000"/>
              </a:lnSpc>
            </a:pPr>
            <a:endParaRPr lang="sv-SE" i="1" dirty="0"/>
          </a:p>
          <a:p>
            <a:pPr>
              <a:lnSpc>
                <a:spcPct val="90000"/>
              </a:lnSpc>
              <a:buFontTx/>
              <a:buNone/>
            </a:pPr>
            <a:endParaRPr lang="sv-SE" sz="1800" dirty="0"/>
          </a:p>
          <a:p>
            <a:pPr marL="0" indent="0">
              <a:buNone/>
            </a:pPr>
            <a:endParaRPr lang="sv-SE" sz="1800" b="1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63"/>
          <a:stretch>
            <a:fillRect/>
          </a:stretch>
        </p:blipFill>
        <p:spPr/>
      </p:pic>
      <p:pic>
        <p:nvPicPr>
          <p:cNvPr id="2052" name="Picture 4" descr="C:\Users\ajo2919\AppData\Local\Microsoft\Windows\Temporary Internet Files\Content.IE5\N5LT5B0T\120px-Red_X_Freehand.svg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1" y="1823960"/>
            <a:ext cx="2970331" cy="66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3"/>
          <p:cNvSpPr txBox="1">
            <a:spLocks/>
          </p:cNvSpPr>
          <p:nvPr/>
        </p:nvSpPr>
        <p:spPr>
          <a:xfrm>
            <a:off x="467544" y="2388989"/>
            <a:ext cx="6264696" cy="360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0000" indent="-2700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62025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90000"/>
              </a:lnSpc>
              <a:buClr>
                <a:schemeClr val="accent3"/>
              </a:buClr>
              <a:buFont typeface="+mj-lt"/>
              <a:buAutoNum type="arabicPeriod" startAt="2"/>
            </a:pPr>
            <a:r>
              <a:rPr lang="sv-SE" sz="2000" dirty="0" smtClean="0"/>
              <a:t>Ömsesidighetsspåret</a:t>
            </a:r>
          </a:p>
          <a:p>
            <a:pPr>
              <a:lnSpc>
                <a:spcPct val="90000"/>
              </a:lnSpc>
            </a:pPr>
            <a:endParaRPr lang="sv-SE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sv-SE" sz="1800" dirty="0" smtClean="0"/>
          </a:p>
          <a:p>
            <a:pPr marL="0" indent="0">
              <a:buFont typeface="Arial" pitchFamily="34" charset="0"/>
              <a:buNone/>
            </a:pPr>
            <a:endParaRPr lang="sv-SE" sz="1800" b="1" dirty="0" smtClean="0"/>
          </a:p>
          <a:p>
            <a:pPr marL="0" indent="0">
              <a:buFont typeface="Arial" pitchFamily="34" charset="0"/>
              <a:buNone/>
            </a:pPr>
            <a:endParaRPr lang="sv-SE" dirty="0"/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467544" y="2924944"/>
            <a:ext cx="6264696" cy="28803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70000" indent="-2700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62025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90000"/>
              </a:lnSpc>
              <a:buClr>
                <a:schemeClr val="accent3"/>
              </a:buClr>
              <a:buFont typeface="+mj-lt"/>
              <a:buAutoNum type="arabicPeriod" startAt="3"/>
            </a:pPr>
            <a:r>
              <a:rPr lang="sv-SE" sz="2000" dirty="0" smtClean="0"/>
              <a:t>Finansförvaltningsspåret</a:t>
            </a:r>
          </a:p>
          <a:p>
            <a:pPr>
              <a:lnSpc>
                <a:spcPct val="90000"/>
              </a:lnSpc>
            </a:pPr>
            <a:endParaRPr lang="sv-SE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sv-SE" sz="1800" dirty="0" smtClean="0"/>
          </a:p>
          <a:p>
            <a:pPr marL="0" indent="0">
              <a:buFont typeface="Arial" pitchFamily="34" charset="0"/>
              <a:buNone/>
            </a:pPr>
            <a:endParaRPr lang="sv-SE" sz="1800" b="1" dirty="0" smtClean="0"/>
          </a:p>
          <a:p>
            <a:pPr marL="0" indent="0">
              <a:buFont typeface="Arial" pitchFamily="34" charset="0"/>
              <a:buNone/>
            </a:pPr>
            <a:endParaRPr lang="sv-SE" dirty="0"/>
          </a:p>
        </p:txBody>
      </p:sp>
      <p:pic>
        <p:nvPicPr>
          <p:cNvPr id="17" name="Picture 4" descr="C:\Users\ajo2919\AppData\Local\Microsoft\Windows\Temporary Internet Files\Content.IE5\N5LT5B0T\120px-Red_X_Freehand.svg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4" y="2204864"/>
            <a:ext cx="2970331" cy="66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467544" y="3356992"/>
            <a:ext cx="6264696" cy="28803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70000" indent="-2700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62025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chemeClr val="accent3"/>
              </a:buClr>
              <a:buNone/>
            </a:pPr>
            <a:r>
              <a:rPr lang="sv-SE" sz="2000" dirty="0" smtClean="0">
                <a:solidFill>
                  <a:schemeClr val="accent2">
                    <a:lumMod val="50000"/>
                  </a:schemeClr>
                </a:solidFill>
              </a:rPr>
              <a:t>4.  </a:t>
            </a:r>
            <a:r>
              <a:rPr lang="sv-SE" sz="2000" dirty="0" smtClean="0"/>
              <a:t>Överskottsspåret</a:t>
            </a:r>
          </a:p>
          <a:p>
            <a:pPr>
              <a:lnSpc>
                <a:spcPct val="90000"/>
              </a:lnSpc>
            </a:pPr>
            <a:endParaRPr lang="sv-SE" i="1" dirty="0" smtClean="0"/>
          </a:p>
          <a:p>
            <a:pPr>
              <a:lnSpc>
                <a:spcPct val="90000"/>
              </a:lnSpc>
              <a:buFontTx/>
              <a:buNone/>
            </a:pPr>
            <a:endParaRPr lang="sv-SE" sz="1800" dirty="0" smtClean="0"/>
          </a:p>
          <a:p>
            <a:pPr marL="0" indent="0">
              <a:buFont typeface="Arial" pitchFamily="34" charset="0"/>
              <a:buNone/>
            </a:pPr>
            <a:endParaRPr lang="sv-SE" sz="1800" b="1" dirty="0" smtClean="0"/>
          </a:p>
          <a:p>
            <a:pPr marL="0" indent="0">
              <a:buFont typeface="Arial" pitchFamily="34" charset="0"/>
              <a:buNone/>
            </a:pPr>
            <a:endParaRPr lang="sv-SE" dirty="0"/>
          </a:p>
        </p:txBody>
      </p:sp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9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9" grpId="0"/>
      <p:bldP spid="2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Vem finns var idag</a:t>
            </a:r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4400" y="990000"/>
            <a:ext cx="8207375" cy="277200"/>
          </a:xfrm>
        </p:spPr>
        <p:txBody>
          <a:bodyPr>
            <a:normAutofit/>
          </a:bodyPr>
          <a:lstStyle/>
          <a:p>
            <a:r>
              <a:rPr lang="sv-SE" dirty="0"/>
              <a:t>Bolagsformen forts.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5585935"/>
              </p:ext>
            </p:extLst>
          </p:nvPr>
        </p:nvGraphicFramePr>
        <p:xfrm>
          <a:off x="468313" y="1700335"/>
          <a:ext cx="8207376" cy="34186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3327"/>
                <a:gridCol w="2448272"/>
                <a:gridCol w="2376264"/>
                <a:gridCol w="2519513"/>
              </a:tblGrid>
              <a:tr h="720553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Vinstutdelande försäkrings AB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Hybridbolag 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Ömsesidiga </a:t>
                      </a:r>
                      <a:br>
                        <a:rPr lang="sv-SE" sz="1600" dirty="0" smtClean="0"/>
                      </a:br>
                      <a:r>
                        <a:rPr lang="sv-SE" sz="1600" dirty="0" smtClean="0"/>
                        <a:t>försäkringsbolag</a:t>
                      </a:r>
                    </a:p>
                  </a:txBody>
                  <a:tcPr anchor="ctr"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230"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chemeClr val="bg1"/>
                          </a:solidFill>
                        </a:rPr>
                        <a:t>Liv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SPP Liv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SEB Trygg Liv Nya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Nordea Liv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Handelsbanken Liv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LF </a:t>
                      </a:r>
                      <a:r>
                        <a:rPr lang="sv-SE" sz="14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Fondliv</a:t>
                      </a:r>
                      <a:endParaRPr lang="sv-SE" sz="14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AMF Pension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LF Liv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KPA Liv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AFA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Förenade Liv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SEB Trygg Liv Gamla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AD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Folksam Liv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Skandia Liv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Alecta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Bliwa</a:t>
                      </a:r>
                      <a:endParaRPr lang="sv-SE" sz="14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469">
                <a:tc>
                  <a:txBody>
                    <a:bodyPr/>
                    <a:lstStyle/>
                    <a:p>
                      <a:pPr algn="ctr"/>
                      <a:r>
                        <a:rPr lang="sv-SE" sz="1600" b="1" dirty="0" smtClean="0">
                          <a:solidFill>
                            <a:schemeClr val="bg1"/>
                          </a:solidFill>
                        </a:rPr>
                        <a:t>Sak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7888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LF AB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7888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7888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Trygg-Hansa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sv-S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7888E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Moderna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sv-SE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67888E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Folksam Sak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Dinabolagen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Länsförsäkringsbolagen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v-SE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PRI Pensionsgaranti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Samhällsomvandlingen</a:t>
            </a:r>
            <a:endParaRPr lang="sv-S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500" smtClean="0">
                <a:solidFill>
                  <a:srgbClr val="898989"/>
                </a:solidFill>
              </a:rPr>
              <a:t>6905574-v4</a:t>
            </a:r>
            <a:endParaRPr lang="sv-SE" sz="500" dirty="0" err="1" smtClean="0">
              <a:solidFill>
                <a:srgbClr val="89898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62200" y="3062318"/>
            <a:ext cx="3075718" cy="629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2000" tIns="36000" rIns="36000" bIns="36000" rtlCol="0" anchor="ctr"/>
          <a:lstStyle/>
          <a:p>
            <a:r>
              <a:rPr lang="sv-SE" sz="1400" b="1" dirty="0" smtClean="0"/>
              <a:t>= premierna för brandskada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58544" y="3062318"/>
            <a:ext cx="3240360" cy="6290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000" tIns="36000" rIns="36000" bIns="36000" rtlCol="0" anchor="ctr"/>
          <a:lstStyle/>
          <a:p>
            <a:pPr algn="ctr"/>
            <a:r>
              <a:rPr lang="sv-SE" sz="1400" b="1" dirty="0" smtClean="0"/>
              <a:t>222 MDR = 46 % av hushållens sparande</a:t>
            </a:r>
            <a:r>
              <a:rPr lang="sv-SE" sz="1400" b="1" dirty="0"/>
              <a:t> </a:t>
            </a:r>
            <a:r>
              <a:rPr lang="sv-SE" sz="1400" b="1" dirty="0" smtClean="0"/>
              <a:t>= 10 ggr totala premierna för företag + fastighet + hem/villa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62200" y="3762300"/>
            <a:ext cx="3075718" cy="629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2000" tIns="36000" rIns="36000" bIns="36000" rtlCol="0" anchor="ctr"/>
          <a:lstStyle/>
          <a:p>
            <a:r>
              <a:rPr lang="sv-SE" sz="1400" b="1" dirty="0" smtClean="0"/>
              <a:t>45 aktiebolag</a:t>
            </a:r>
          </a:p>
          <a:p>
            <a:pPr>
              <a:spcBef>
                <a:spcPts val="300"/>
              </a:spcBef>
            </a:pPr>
            <a:r>
              <a:rPr lang="sv-SE" sz="1400" b="1" dirty="0" smtClean="0"/>
              <a:t>1250 ömsesidiga bolag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58544" y="3762300"/>
            <a:ext cx="3240360" cy="6290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000" tIns="36000" rIns="36000" bIns="36000" rtlCol="0" anchor="ctr"/>
          <a:lstStyle/>
          <a:p>
            <a:r>
              <a:rPr lang="sv-SE" sz="1400" b="1" dirty="0" smtClean="0"/>
              <a:t>142 aktiebolag</a:t>
            </a:r>
          </a:p>
          <a:p>
            <a:pPr>
              <a:spcBef>
                <a:spcPts val="300"/>
              </a:spcBef>
            </a:pPr>
            <a:r>
              <a:rPr lang="sv-SE" sz="1400" b="1" dirty="0" smtClean="0"/>
              <a:t>163 ömsesidiga bolag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62200" y="4462282"/>
            <a:ext cx="3075718" cy="629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2000" tIns="36000" rIns="36000" bIns="36000" rtlCol="0" anchor="ctr"/>
          <a:lstStyle/>
          <a:p>
            <a:r>
              <a:rPr lang="sv-SE" sz="1400" b="1" dirty="0" smtClean="0"/>
              <a:t>Flera bolag är “blandade” </a:t>
            </a:r>
            <a:br>
              <a:rPr lang="sv-SE" sz="1400" b="1" dirty="0" smtClean="0"/>
            </a:br>
            <a:r>
              <a:rPr lang="sv-SE" sz="1400" b="1" dirty="0" smtClean="0"/>
              <a:t>och  liv finansierar sak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58544" y="4462282"/>
            <a:ext cx="3240360" cy="6290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000" tIns="36000" rIns="36000" bIns="36000" rtlCol="0" anchor="ctr"/>
          <a:lstStyle/>
          <a:p>
            <a:r>
              <a:rPr lang="sv-SE" sz="1400" b="1" dirty="0" smtClean="0"/>
              <a:t>Blandade bolag är förbjudna </a:t>
            </a:r>
            <a:br>
              <a:rPr lang="sv-SE" sz="1400" b="1" dirty="0" smtClean="0"/>
            </a:br>
            <a:r>
              <a:rPr lang="sv-SE" sz="1400" b="1" dirty="0" smtClean="0"/>
              <a:t>och liv får inte subventionera sak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62200" y="2074304"/>
            <a:ext cx="3075718" cy="9198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2000" tIns="36000" rIns="36000" bIns="36000" rtlCol="0" anchor="ctr"/>
          <a:lstStyle/>
          <a:p>
            <a:r>
              <a:rPr lang="sv-SE" sz="1400" b="1" dirty="0" smtClean="0"/>
              <a:t>67 år</a:t>
            </a:r>
          </a:p>
          <a:p>
            <a:pPr>
              <a:spcBef>
                <a:spcPts val="1200"/>
              </a:spcBef>
            </a:pPr>
            <a:r>
              <a:rPr lang="sv-SE" sz="1400" b="1" dirty="0" smtClean="0"/>
              <a:t>60 år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6296" y="2214389"/>
            <a:ext cx="221293" cy="6186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3600" dirty="0" smtClean="0"/>
              <a:t>}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02101" y="2395246"/>
            <a:ext cx="1308371" cy="29700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sv-SE" sz="1400" b="1" u="sng" dirty="0" smtClean="0"/>
              <a:t>minus</a:t>
            </a:r>
            <a:r>
              <a:rPr lang="sv-SE" sz="1400" b="1" dirty="0" smtClean="0"/>
              <a:t> 7 år (!)</a:t>
            </a:r>
            <a:endParaRPr lang="sv-SE" sz="1400" dirty="0" smtClean="0"/>
          </a:p>
        </p:txBody>
      </p:sp>
      <p:grpSp>
        <p:nvGrpSpPr>
          <p:cNvPr id="43" name="Group 42"/>
          <p:cNvGrpSpPr/>
          <p:nvPr/>
        </p:nvGrpSpPr>
        <p:grpSpPr>
          <a:xfrm>
            <a:off x="5258544" y="2074304"/>
            <a:ext cx="3240360" cy="919813"/>
            <a:chOff x="5600738" y="2085524"/>
            <a:chExt cx="3075718" cy="91981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5600738" y="2085524"/>
              <a:ext cx="3075718" cy="9198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16000" tIns="36000" rIns="36000" bIns="36000" rtlCol="0" anchor="ctr"/>
            <a:lstStyle/>
            <a:p>
              <a:r>
                <a:rPr lang="sv-SE" sz="1400" b="1" dirty="0" smtClean="0"/>
                <a:t>61 - 67 år</a:t>
              </a:r>
            </a:p>
            <a:p>
              <a:pPr>
                <a:spcBef>
                  <a:spcPts val="1200"/>
                </a:spcBef>
              </a:pPr>
              <a:r>
                <a:rPr lang="sv-SE" sz="1400" b="1" dirty="0" smtClean="0"/>
                <a:t>81 - 84 år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21642" y="2395246"/>
              <a:ext cx="1377300" cy="29700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95000"/>
                </a:lnSpc>
                <a:spcBef>
                  <a:spcPts val="1200"/>
                </a:spcBef>
              </a:pPr>
              <a:r>
                <a:rPr lang="sv-SE" sz="1400" b="1" u="sng" dirty="0" smtClean="0"/>
                <a:t>plus</a:t>
              </a:r>
              <a:r>
                <a:rPr lang="sv-SE" sz="1400" b="1" dirty="0" smtClean="0"/>
                <a:t> 14 - 23 år</a:t>
              </a:r>
              <a:endParaRPr lang="sv-SE" sz="1400" dirty="0" smtClean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50707" y="2214389"/>
              <a:ext cx="221293" cy="6186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  <a:spcBef>
                  <a:spcPts val="1200"/>
                </a:spcBef>
              </a:pPr>
              <a:r>
                <a:rPr lang="sv-SE" sz="3600" dirty="0" smtClean="0"/>
                <a:t>}</a:t>
              </a:r>
              <a:endParaRPr lang="sv-SE" sz="3200" dirty="0" smtClean="0"/>
            </a:p>
          </p:txBody>
        </p:sp>
      </p:grpSp>
      <p:sp>
        <p:nvSpPr>
          <p:cNvPr id="44" name="Content Placeholder 3"/>
          <p:cNvSpPr>
            <a:spLocks noGrp="1"/>
          </p:cNvSpPr>
          <p:nvPr>
            <p:ph sz="quarter" idx="13"/>
          </p:nvPr>
        </p:nvSpPr>
        <p:spPr>
          <a:xfrm>
            <a:off x="683573" y="5661248"/>
            <a:ext cx="7743323" cy="244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Vad var det som hände 1948?</a:t>
            </a:r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0815" y="1628329"/>
            <a:ext cx="2303487" cy="50452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sv-SE" sz="1600" b="1" dirty="0" smtClean="0"/>
              <a:t>1948</a:t>
            </a:r>
            <a:endParaRPr lang="sv-SE" sz="1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644462" y="1628329"/>
            <a:ext cx="2303487" cy="50452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sv-SE" sz="1600" b="1" dirty="0" smtClean="0"/>
              <a:t>2015</a:t>
            </a:r>
            <a:endParaRPr lang="sv-SE" sz="1600" b="1" dirty="0"/>
          </a:p>
        </p:txBody>
      </p:sp>
      <p:sp>
        <p:nvSpPr>
          <p:cNvPr id="15" name="Pentagon 14"/>
          <p:cNvSpPr/>
          <p:nvPr/>
        </p:nvSpPr>
        <p:spPr>
          <a:xfrm>
            <a:off x="683568" y="2204864"/>
            <a:ext cx="1694651" cy="28126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36000" rIns="36000" bIns="36000" rtlCol="0" anchor="ctr"/>
          <a:lstStyle/>
          <a:p>
            <a:pPr algn="ctr"/>
            <a:r>
              <a:rPr lang="sv-SE" sz="1300" b="1" dirty="0" smtClean="0"/>
              <a:t>Pensionsålder</a:t>
            </a:r>
          </a:p>
        </p:txBody>
      </p:sp>
      <p:sp>
        <p:nvSpPr>
          <p:cNvPr id="16" name="Pentagon 15"/>
          <p:cNvSpPr/>
          <p:nvPr/>
        </p:nvSpPr>
        <p:spPr>
          <a:xfrm>
            <a:off x="683573" y="2615102"/>
            <a:ext cx="1694651" cy="28126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36000" rIns="36000" bIns="36000" rtlCol="0" anchor="ctr"/>
          <a:lstStyle/>
          <a:p>
            <a:pPr algn="ctr"/>
            <a:endParaRPr lang="sv-SE" sz="1300" b="1" dirty="0"/>
          </a:p>
          <a:p>
            <a:pPr algn="ctr"/>
            <a:r>
              <a:rPr lang="sv-SE" sz="1300" b="1" dirty="0"/>
              <a:t>Medellivslängd</a:t>
            </a:r>
          </a:p>
          <a:p>
            <a:pPr algn="ctr"/>
            <a:endParaRPr lang="sv-SE" sz="1300" b="1" dirty="0"/>
          </a:p>
        </p:txBody>
      </p:sp>
      <p:sp>
        <p:nvSpPr>
          <p:cNvPr id="17" name="Pentagon 16"/>
          <p:cNvSpPr/>
          <p:nvPr/>
        </p:nvSpPr>
        <p:spPr>
          <a:xfrm>
            <a:off x="683572" y="3135183"/>
            <a:ext cx="1694651" cy="494531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36000" rIns="36000" bIns="36000" rtlCol="0" anchor="ctr"/>
          <a:lstStyle/>
          <a:p>
            <a:pPr algn="ctr"/>
            <a:r>
              <a:rPr lang="sv-SE" sz="1300" b="1" dirty="0"/>
              <a:t>Totala </a:t>
            </a:r>
          </a:p>
          <a:p>
            <a:pPr algn="ctr"/>
            <a:r>
              <a:rPr lang="sv-SE" sz="1300" b="1" dirty="0"/>
              <a:t>pensionspremier</a:t>
            </a:r>
          </a:p>
        </p:txBody>
      </p:sp>
      <p:sp>
        <p:nvSpPr>
          <p:cNvPr id="18" name="Pentagon 17"/>
          <p:cNvSpPr/>
          <p:nvPr/>
        </p:nvSpPr>
        <p:spPr>
          <a:xfrm>
            <a:off x="683571" y="3908010"/>
            <a:ext cx="1694651" cy="28126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36000" rIns="36000" bIns="36000" rtlCol="0" anchor="ctr"/>
          <a:lstStyle/>
          <a:p>
            <a:pPr algn="ctr"/>
            <a:r>
              <a:rPr lang="sv-SE" sz="1300" b="1" dirty="0"/>
              <a:t>Antalet bolag</a:t>
            </a:r>
          </a:p>
        </p:txBody>
      </p:sp>
      <p:sp>
        <p:nvSpPr>
          <p:cNvPr id="19" name="Pentagon 18"/>
          <p:cNvSpPr/>
          <p:nvPr/>
        </p:nvSpPr>
        <p:spPr>
          <a:xfrm>
            <a:off x="683570" y="4607992"/>
            <a:ext cx="1694651" cy="281267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36000" rIns="36000" bIns="36000" rtlCol="0" anchor="ctr"/>
          <a:lstStyle/>
          <a:p>
            <a:pPr algn="ctr"/>
            <a:r>
              <a:rPr lang="sv-SE" sz="1300" b="1" dirty="0"/>
              <a:t>Liv </a:t>
            </a:r>
            <a:r>
              <a:rPr lang="sv-SE" sz="1300" b="1" dirty="0" smtClean="0"/>
              <a:t>och sak</a:t>
            </a:r>
            <a:endParaRPr lang="sv-SE" sz="1300" b="1" dirty="0"/>
          </a:p>
        </p:txBody>
      </p:sp>
    </p:spTree>
    <p:extLst>
      <p:ext uri="{BB962C8B-B14F-4D97-AF65-F5344CB8AC3E}">
        <p14:creationId xmlns:p14="http://schemas.microsoft.com/office/powerpoint/2010/main" val="37763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1948 års </a:t>
            </a: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FRL</a:t>
            </a:r>
            <a:endParaRPr lang="sv-S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64400" y="991560"/>
            <a:ext cx="8207375" cy="565232"/>
          </a:xfrm>
        </p:spPr>
        <p:txBody>
          <a:bodyPr>
            <a:normAutofit/>
          </a:bodyPr>
          <a:lstStyle/>
          <a:p>
            <a:r>
              <a:rPr lang="sv-SE" dirty="0"/>
              <a:t>Strukturomvandlingen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8313" y="1484784"/>
            <a:ext cx="8207375" cy="216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dirty="0" smtClean="0"/>
              <a:t>Socialdemokraterna </a:t>
            </a:r>
            <a:r>
              <a:rPr lang="sv-SE" sz="1800" b="1" dirty="0"/>
              <a:t>hade en vision om ”</a:t>
            </a:r>
            <a:r>
              <a:rPr lang="sv-SE" sz="1800" b="1" i="1" dirty="0"/>
              <a:t>det starka samhället</a:t>
            </a:r>
            <a:r>
              <a:rPr lang="sv-SE" sz="1800" b="1" dirty="0" smtClean="0"/>
              <a:t>”</a:t>
            </a:r>
            <a:endParaRPr lang="sv-SE" sz="1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5" b="2695"/>
          <a:stretch/>
        </p:blipFill>
        <p:spPr>
          <a:xfrm>
            <a:off x="467544" y="2192202"/>
            <a:ext cx="2113731" cy="302521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2856281" y="2141847"/>
            <a:ext cx="5831880" cy="43283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0000" indent="-2700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71463" algn="l" defTabSz="962025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 smtClean="0"/>
              <a:t>“</a:t>
            </a:r>
            <a:r>
              <a:rPr lang="sv-SE" i="1" dirty="0" smtClean="0"/>
              <a:t>Mot bakgrund av nuvarande samhällsuppfattning ter det </a:t>
            </a:r>
            <a:br>
              <a:rPr lang="sv-SE" i="1" dirty="0" smtClean="0"/>
            </a:br>
            <a:r>
              <a:rPr lang="sv-SE" i="1" dirty="0" smtClean="0"/>
              <a:t>sig icke tilltalande att personförsäkring i vidsträckt mening </a:t>
            </a:r>
            <a:br>
              <a:rPr lang="sv-SE" i="1" dirty="0" smtClean="0"/>
            </a:br>
            <a:r>
              <a:rPr lang="sv-SE" i="1" dirty="0" smtClean="0"/>
              <a:t>göras till föremål för privatekonomiskt företagarintresse</a:t>
            </a:r>
            <a:r>
              <a:rPr lang="sv-SE" dirty="0" smtClean="0"/>
              <a:t>”        </a:t>
            </a:r>
          </a:p>
          <a:p>
            <a:pPr marL="0" indent="0">
              <a:buNone/>
            </a:pPr>
            <a:r>
              <a:rPr lang="sv-SE" sz="1400" dirty="0" smtClean="0"/>
              <a:t>(prop. 1948:50 s. 175)</a:t>
            </a:r>
          </a:p>
          <a:p>
            <a:pPr>
              <a:buClr>
                <a:schemeClr val="accent3"/>
              </a:buClr>
            </a:pPr>
            <a:r>
              <a:rPr lang="sv-SE" sz="1800" b="1" dirty="0" smtClean="0"/>
              <a:t>Skälighetsprincipen</a:t>
            </a:r>
          </a:p>
          <a:p>
            <a:pPr lvl="1">
              <a:buClr>
                <a:schemeClr val="accent3"/>
              </a:buClr>
            </a:pPr>
            <a:r>
              <a:rPr lang="sv-SE" sz="1600" dirty="0" smtClean="0"/>
              <a:t>Villkor, premier och kostnader ska vara skäliga</a:t>
            </a:r>
            <a:br>
              <a:rPr lang="sv-SE" sz="1600" dirty="0" smtClean="0"/>
            </a:br>
            <a:r>
              <a:rPr lang="sv-SE" sz="1600" dirty="0" smtClean="0"/>
              <a:t>(= </a:t>
            </a:r>
            <a:r>
              <a:rPr lang="sv-SE" sz="1600" i="1" dirty="0" smtClean="0"/>
              <a:t>vinstutdelning är oskäligt</a:t>
            </a:r>
            <a:r>
              <a:rPr lang="sv-SE" sz="1600" dirty="0" smtClean="0"/>
              <a:t>)</a:t>
            </a:r>
          </a:p>
          <a:p>
            <a:pPr>
              <a:buClr>
                <a:schemeClr val="accent3"/>
              </a:buClr>
            </a:pPr>
            <a:r>
              <a:rPr lang="sv-SE" sz="1800" b="1" dirty="0" smtClean="0"/>
              <a:t>Behovsprincipen</a:t>
            </a:r>
          </a:p>
          <a:p>
            <a:pPr lvl="1">
              <a:buClr>
                <a:schemeClr val="accent3"/>
              </a:buClr>
            </a:pPr>
            <a:r>
              <a:rPr lang="sv-SE" sz="1600" dirty="0" smtClean="0"/>
              <a:t>Nya bolag får bara bildas om det finns ett behov</a:t>
            </a:r>
            <a:br>
              <a:rPr lang="sv-SE" sz="1600" dirty="0" smtClean="0"/>
            </a:br>
            <a:r>
              <a:rPr lang="sv-SE" sz="1600" dirty="0" smtClean="0"/>
              <a:t>(= </a:t>
            </a:r>
            <a:r>
              <a:rPr lang="sv-SE" sz="1600" i="1" dirty="0" smtClean="0"/>
              <a:t>etableringsstopp för livförsäkringsaktiebolag</a:t>
            </a:r>
            <a:r>
              <a:rPr lang="sv-SE" sz="1600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endParaRPr lang="sv-SE" sz="1400" dirty="0"/>
          </a:p>
        </p:txBody>
      </p:sp>
      <p:sp>
        <p:nvSpPr>
          <p:cNvPr id="11" name="Rectangle 10"/>
          <p:cNvSpPr/>
          <p:nvPr/>
        </p:nvSpPr>
        <p:spPr>
          <a:xfrm>
            <a:off x="468314" y="5334307"/>
            <a:ext cx="2194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 smtClean="0"/>
              <a:t>Karin Kock</a:t>
            </a:r>
          </a:p>
          <a:p>
            <a:pPr algn="ctr"/>
            <a:r>
              <a:rPr lang="sv-SE" sz="1200" dirty="0" smtClean="0"/>
              <a:t>Sveriges första kvinnliga statsråd och första kvinnliga professor i nationalekonomi</a:t>
            </a:r>
            <a:endParaRPr lang="sv-SE" sz="1200" dirty="0"/>
          </a:p>
        </p:txBody>
      </p:sp>
      <p:sp>
        <p:nvSpPr>
          <p:cNvPr id="5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Utgångspunkten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Strukturomvandlingen (forts)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995937" y="1412304"/>
            <a:ext cx="1080000" cy="540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defPPr>
              <a:defRPr lang="sv-SE"/>
            </a:defPPr>
            <a:lvl1pPr indent="0" algn="ctr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540000" indent="-270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/>
            </a:lvl2pPr>
            <a:lvl3pPr marL="808038" indent="-270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  <a:defRPr sz="1200"/>
            </a:lvl3pPr>
            <a:lvl4pPr marL="1079500" indent="-271463" defTabSz="96202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  <a:defRPr sz="1200"/>
            </a:lvl4pPr>
            <a:lvl5pPr marL="1350000" indent="-270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»"/>
              <a:defRPr sz="12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sv-SE" sz="2000" dirty="0"/>
              <a:t>1948</a:t>
            </a:r>
            <a:endParaRPr lang="sv-SE" dirty="0"/>
          </a:p>
        </p:txBody>
      </p:sp>
      <p:sp>
        <p:nvSpPr>
          <p:cNvPr id="9" name="Oval 8"/>
          <p:cNvSpPr/>
          <p:nvPr/>
        </p:nvSpPr>
        <p:spPr>
          <a:xfrm>
            <a:off x="1331640" y="1988840"/>
            <a:ext cx="1497528" cy="1138808"/>
          </a:xfrm>
          <a:prstGeom prst="ellipse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400" b="1" dirty="0" smtClean="0">
                <a:solidFill>
                  <a:schemeClr val="bg1"/>
                </a:solidFill>
              </a:rPr>
              <a:t>Svea</a:t>
            </a:r>
            <a:endParaRPr lang="sv-SE" sz="1300" b="1" dirty="0" smtClean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63887" y="2218184"/>
            <a:ext cx="1497528" cy="1138808"/>
          </a:xfrm>
          <a:prstGeom prst="ellipse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Victoria</a:t>
            </a:r>
          </a:p>
        </p:txBody>
      </p:sp>
      <p:sp>
        <p:nvSpPr>
          <p:cNvPr id="11" name="Oval 10"/>
          <p:cNvSpPr/>
          <p:nvPr/>
        </p:nvSpPr>
        <p:spPr>
          <a:xfrm>
            <a:off x="5940151" y="1746920"/>
            <a:ext cx="1497528" cy="1138808"/>
          </a:xfrm>
          <a:prstGeom prst="ellipse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Norrland</a:t>
            </a:r>
          </a:p>
        </p:txBody>
      </p:sp>
      <p:sp>
        <p:nvSpPr>
          <p:cNvPr id="14" name="Oval 13"/>
          <p:cNvSpPr/>
          <p:nvPr/>
        </p:nvSpPr>
        <p:spPr>
          <a:xfrm>
            <a:off x="4932039" y="4906888"/>
            <a:ext cx="1497528" cy="1138808"/>
          </a:xfrm>
          <a:prstGeom prst="ellipse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400" b="1" dirty="0" err="1">
                <a:solidFill>
                  <a:schemeClr val="bg1"/>
                </a:solidFill>
              </a:rPr>
              <a:t>Heimdal</a:t>
            </a:r>
            <a:endParaRPr lang="sv-SE" sz="14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3608" y="4162400"/>
            <a:ext cx="1497528" cy="1138808"/>
          </a:xfrm>
          <a:prstGeom prst="ellipse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Skåne</a:t>
            </a:r>
          </a:p>
        </p:txBody>
      </p:sp>
      <p:sp>
        <p:nvSpPr>
          <p:cNvPr id="16" name="Oval 15"/>
          <p:cNvSpPr/>
          <p:nvPr/>
        </p:nvSpPr>
        <p:spPr>
          <a:xfrm>
            <a:off x="2040158" y="3131840"/>
            <a:ext cx="1497528" cy="1138808"/>
          </a:xfrm>
          <a:prstGeom prst="ellipse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Skandia</a:t>
            </a:r>
          </a:p>
        </p:txBody>
      </p:sp>
      <p:sp>
        <p:nvSpPr>
          <p:cNvPr id="17" name="Oval 16"/>
          <p:cNvSpPr/>
          <p:nvPr/>
        </p:nvSpPr>
        <p:spPr>
          <a:xfrm>
            <a:off x="2641374" y="4543400"/>
            <a:ext cx="1497528" cy="1138808"/>
          </a:xfrm>
          <a:prstGeom prst="ellipse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Öresund</a:t>
            </a:r>
          </a:p>
        </p:txBody>
      </p:sp>
      <p:sp>
        <p:nvSpPr>
          <p:cNvPr id="18" name="Oval 17"/>
          <p:cNvSpPr/>
          <p:nvPr/>
        </p:nvSpPr>
        <p:spPr>
          <a:xfrm>
            <a:off x="3882378" y="3779912"/>
            <a:ext cx="1497528" cy="1138808"/>
          </a:xfrm>
          <a:prstGeom prst="ellipse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Fenix</a:t>
            </a:r>
          </a:p>
        </p:txBody>
      </p:sp>
      <p:sp>
        <p:nvSpPr>
          <p:cNvPr id="19" name="Oval 18"/>
          <p:cNvSpPr/>
          <p:nvPr/>
        </p:nvSpPr>
        <p:spPr>
          <a:xfrm>
            <a:off x="5123382" y="2987824"/>
            <a:ext cx="1497528" cy="1138808"/>
          </a:xfrm>
          <a:prstGeom prst="ellipse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Thule</a:t>
            </a:r>
          </a:p>
        </p:txBody>
      </p:sp>
      <p:sp>
        <p:nvSpPr>
          <p:cNvPr id="20" name="Oval 19"/>
          <p:cNvSpPr/>
          <p:nvPr/>
        </p:nvSpPr>
        <p:spPr>
          <a:xfrm>
            <a:off x="6948262" y="2771800"/>
            <a:ext cx="1728000" cy="1138808"/>
          </a:xfrm>
          <a:prstGeom prst="ellipse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Skandinavien</a:t>
            </a:r>
          </a:p>
        </p:txBody>
      </p:sp>
      <p:sp>
        <p:nvSpPr>
          <p:cNvPr id="21" name="Oval 20"/>
          <p:cNvSpPr/>
          <p:nvPr/>
        </p:nvSpPr>
        <p:spPr>
          <a:xfrm>
            <a:off x="6588223" y="4427984"/>
            <a:ext cx="1497528" cy="1138808"/>
          </a:xfrm>
          <a:prstGeom prst="ellipse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Nordisk Yacht</a:t>
            </a:r>
          </a:p>
        </p:txBody>
      </p:sp>
      <p:sp>
        <p:nvSpPr>
          <p:cNvPr id="4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Efter 14 år fanns två </a:t>
            </a: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bolagsgrupper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Strukturomvandlingen (forts)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779912" y="1700807"/>
            <a:ext cx="1080000" cy="540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defPPr>
              <a:defRPr lang="sv-SE"/>
            </a:defPPr>
            <a:lvl1pPr indent="0" algn="ctr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540000" indent="-270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/>
            </a:lvl2pPr>
            <a:lvl3pPr marL="808038" indent="-270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  <a:defRPr sz="1200"/>
            </a:lvl3pPr>
            <a:lvl4pPr marL="1079500" indent="-271463" defTabSz="96202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  <a:defRPr sz="1200"/>
            </a:lvl4pPr>
            <a:lvl5pPr marL="1350000" indent="-270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»"/>
              <a:defRPr sz="12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sv-SE" sz="2000" dirty="0">
                <a:solidFill>
                  <a:schemeClr val="bg1"/>
                </a:solidFill>
              </a:rPr>
              <a:t>1962</a:t>
            </a:r>
            <a:endParaRPr lang="sv-SE" dirty="0">
              <a:solidFill>
                <a:schemeClr val="bg1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4788024" y="2514600"/>
            <a:ext cx="3888432" cy="3051586"/>
            <a:chOff x="4788024" y="2514600"/>
            <a:chExt cx="3888432" cy="3051586"/>
          </a:xfrm>
        </p:grpSpPr>
        <p:cxnSp>
          <p:nvCxnSpPr>
            <p:cNvPr id="29" name="Elbow Connector 28"/>
            <p:cNvCxnSpPr>
              <a:stCxn id="19" idx="4"/>
              <a:endCxn id="10" idx="1"/>
            </p:cNvCxnSpPr>
            <p:nvPr/>
          </p:nvCxnSpPr>
          <p:spPr>
            <a:xfrm rot="5400000">
              <a:off x="5001627" y="3286661"/>
              <a:ext cx="768052" cy="1195258"/>
            </a:xfrm>
            <a:prstGeom prst="bentConnector4">
              <a:avLst>
                <a:gd name="adj1" fmla="val 24948"/>
                <a:gd name="adj2" fmla="val 119126"/>
              </a:avLst>
            </a:prstGeom>
            <a:solidFill>
              <a:schemeClr val="accent3"/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" name="Elbow Connector 36"/>
            <p:cNvCxnSpPr>
              <a:endCxn id="21" idx="1"/>
            </p:cNvCxnSpPr>
            <p:nvPr/>
          </p:nvCxnSpPr>
          <p:spPr>
            <a:xfrm rot="16200000" flipH="1">
              <a:off x="6784423" y="4301407"/>
              <a:ext cx="1496614" cy="263303"/>
            </a:xfrm>
            <a:prstGeom prst="bentConnector2">
              <a:avLst/>
            </a:prstGeom>
            <a:solidFill>
              <a:schemeClr val="accent3"/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40" name="Elbow Connector 39"/>
            <p:cNvCxnSpPr>
              <a:stCxn id="19" idx="4"/>
              <a:endCxn id="18" idx="1"/>
            </p:cNvCxnSpPr>
            <p:nvPr/>
          </p:nvCxnSpPr>
          <p:spPr>
            <a:xfrm rot="5400000">
              <a:off x="4545102" y="3743186"/>
              <a:ext cx="1681102" cy="1195258"/>
            </a:xfrm>
            <a:prstGeom prst="bentConnector4">
              <a:avLst>
                <a:gd name="adj1" fmla="val 11359"/>
                <a:gd name="adj2" fmla="val 119126"/>
              </a:avLst>
            </a:prstGeom>
            <a:solidFill>
              <a:schemeClr val="accent3"/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76" name="Elbow Connector 75"/>
            <p:cNvCxnSpPr>
              <a:endCxn id="20" idx="1"/>
            </p:cNvCxnSpPr>
            <p:nvPr/>
          </p:nvCxnSpPr>
          <p:spPr>
            <a:xfrm rot="16200000" flipH="1">
              <a:off x="7240950" y="3844883"/>
              <a:ext cx="583563" cy="263302"/>
            </a:xfrm>
            <a:prstGeom prst="bentConnector2">
              <a:avLst/>
            </a:prstGeom>
            <a:solidFill>
              <a:schemeClr val="accent3"/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84" name="Elbow Connector 83"/>
            <p:cNvCxnSpPr>
              <a:stCxn id="19" idx="4"/>
            </p:cNvCxnSpPr>
            <p:nvPr/>
          </p:nvCxnSpPr>
          <p:spPr>
            <a:xfrm rot="16200000" flipH="1">
              <a:off x="6596373" y="2887173"/>
              <a:ext cx="191615" cy="1417796"/>
            </a:xfrm>
            <a:prstGeom prst="bentConnector2">
              <a:avLst/>
            </a:prstGeom>
            <a:solidFill>
              <a:schemeClr val="accent3"/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87" name="Elbow Connector 86"/>
            <p:cNvCxnSpPr>
              <a:stCxn id="19" idx="4"/>
              <a:endCxn id="14" idx="1"/>
            </p:cNvCxnSpPr>
            <p:nvPr/>
          </p:nvCxnSpPr>
          <p:spPr>
            <a:xfrm rot="16200000" flipH="1">
              <a:off x="5265182" y="4218364"/>
              <a:ext cx="1681102" cy="244902"/>
            </a:xfrm>
            <a:prstGeom prst="bentConnector2">
              <a:avLst/>
            </a:prstGeom>
            <a:solidFill>
              <a:schemeClr val="accent3"/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90" name="Elbow Connector 89"/>
            <p:cNvCxnSpPr>
              <a:endCxn id="11" idx="1"/>
            </p:cNvCxnSpPr>
            <p:nvPr/>
          </p:nvCxnSpPr>
          <p:spPr>
            <a:xfrm rot="16200000" flipH="1">
              <a:off x="5769610" y="3809742"/>
              <a:ext cx="672246" cy="244901"/>
            </a:xfrm>
            <a:prstGeom prst="bentConnector2">
              <a:avLst/>
            </a:prstGeom>
            <a:solidFill>
              <a:schemeClr val="accent3"/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228184" y="3883496"/>
              <a:ext cx="1012074" cy="7696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b="1" dirty="0">
                  <a:solidFill>
                    <a:schemeClr val="accent3">
                      <a:lumMod val="50000"/>
                    </a:schemeClr>
                  </a:solidFill>
                </a:rPr>
                <a:t>Norrland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88024" y="3883496"/>
              <a:ext cx="1012074" cy="7696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b="1" dirty="0">
                  <a:solidFill>
                    <a:schemeClr val="accent3">
                      <a:lumMod val="50000"/>
                    </a:schemeClr>
                  </a:solidFill>
                </a:rPr>
                <a:t>Victoria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28184" y="4796546"/>
              <a:ext cx="1012074" cy="7696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b="1" dirty="0" err="1">
                  <a:solidFill>
                    <a:schemeClr val="accent3">
                      <a:lumMod val="50000"/>
                    </a:schemeClr>
                  </a:solidFill>
                </a:rPr>
                <a:t>Heimdal</a:t>
              </a:r>
              <a:endParaRPr lang="sv-SE" sz="1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88024" y="4796546"/>
              <a:ext cx="1012074" cy="7696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b="1" dirty="0">
                  <a:solidFill>
                    <a:schemeClr val="accent3">
                      <a:lumMod val="50000"/>
                    </a:schemeClr>
                  </a:solidFill>
                </a:rPr>
                <a:t>Fenix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335210" y="2514600"/>
              <a:ext cx="1296144" cy="985664"/>
            </a:xfrm>
            <a:prstGeom prst="ellipse">
              <a:avLst/>
            </a:prstGeom>
            <a:solidFill>
              <a:schemeClr val="accent3"/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Thule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64382" y="3883496"/>
              <a:ext cx="1012074" cy="7696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Skandi-navien</a:t>
              </a:r>
              <a:endParaRPr lang="sv-SE" sz="1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64382" y="4796546"/>
              <a:ext cx="1012074" cy="7696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b="1" dirty="0">
                  <a:solidFill>
                    <a:schemeClr val="accent3">
                      <a:lumMod val="50000"/>
                    </a:schemeClr>
                  </a:solidFill>
                </a:rPr>
                <a:t>Nordisk Yacht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83568" y="2514600"/>
            <a:ext cx="3320292" cy="2138536"/>
            <a:chOff x="899592" y="2514600"/>
            <a:chExt cx="3320292" cy="2138536"/>
          </a:xfrm>
        </p:grpSpPr>
        <p:cxnSp>
          <p:nvCxnSpPr>
            <p:cNvPr id="13" name="Elbow Connector 12"/>
            <p:cNvCxnSpPr>
              <a:stCxn id="16" idx="4"/>
              <a:endCxn id="17" idx="0"/>
            </p:cNvCxnSpPr>
            <p:nvPr/>
          </p:nvCxnSpPr>
          <p:spPr>
            <a:xfrm rot="16200000" flipH="1">
              <a:off x="2945176" y="3114825"/>
              <a:ext cx="383232" cy="1154109"/>
            </a:xfrm>
            <a:prstGeom prst="bentConnector3">
              <a:avLst>
                <a:gd name="adj1" fmla="val 48136"/>
              </a:avLst>
            </a:prstGeom>
            <a:solidFill>
              <a:schemeClr val="accent3"/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3" name="Elbow Connector 22"/>
            <p:cNvCxnSpPr>
              <a:stCxn id="16" idx="4"/>
              <a:endCxn id="15" idx="0"/>
            </p:cNvCxnSpPr>
            <p:nvPr/>
          </p:nvCxnSpPr>
          <p:spPr>
            <a:xfrm rot="5400000">
              <a:off x="1798196" y="3107698"/>
              <a:ext cx="368976" cy="1154109"/>
            </a:xfrm>
            <a:prstGeom prst="bentConnector3">
              <a:avLst>
                <a:gd name="adj1" fmla="val 50000"/>
              </a:avLst>
            </a:prstGeom>
            <a:solidFill>
              <a:schemeClr val="accent3"/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>
              <a:stCxn id="16" idx="4"/>
              <a:endCxn id="9" idx="0"/>
            </p:cNvCxnSpPr>
            <p:nvPr/>
          </p:nvCxnSpPr>
          <p:spPr>
            <a:xfrm>
              <a:off x="2559738" y="3500264"/>
              <a:ext cx="0" cy="368976"/>
            </a:xfrm>
            <a:prstGeom prst="line">
              <a:avLst/>
            </a:prstGeom>
            <a:solidFill>
              <a:schemeClr val="accent3"/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053701" y="3869240"/>
              <a:ext cx="1012074" cy="7696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b="1" dirty="0">
                  <a:solidFill>
                    <a:schemeClr val="accent3">
                      <a:lumMod val="50000"/>
                    </a:schemeClr>
                  </a:solidFill>
                </a:rPr>
                <a:t>Svea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99592" y="3869240"/>
              <a:ext cx="1012074" cy="7696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b="1" dirty="0">
                  <a:solidFill>
                    <a:schemeClr val="accent3">
                      <a:lumMod val="50000"/>
                    </a:schemeClr>
                  </a:solidFill>
                </a:rPr>
                <a:t>Skåne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911666" y="2514600"/>
              <a:ext cx="1296144" cy="985664"/>
            </a:xfrm>
            <a:prstGeom prst="ellipse">
              <a:avLst/>
            </a:prstGeom>
            <a:solidFill>
              <a:schemeClr val="accent3"/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Skandia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07810" y="3883496"/>
              <a:ext cx="1012074" cy="7696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b="1" dirty="0">
                  <a:solidFill>
                    <a:schemeClr val="accent3">
                      <a:lumMod val="50000"/>
                    </a:schemeClr>
                  </a:solidFill>
                </a:rPr>
                <a:t>Öresund</a:t>
              </a:r>
            </a:p>
          </p:txBody>
        </p:sp>
      </p:grpSp>
      <p:sp>
        <p:nvSpPr>
          <p:cNvPr id="4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Ett år senare finns bara en </a:t>
            </a:r>
            <a:r>
              <a:rPr lang="sv-S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kvar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Strukturomvandlingen (forts)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84128" y="1628328"/>
            <a:ext cx="2340000" cy="540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lumMod val="50000"/>
            </a:schemeClr>
          </a:solidFill>
        </p:spPr>
        <p:txBody>
          <a:bodyPr anchor="ctr"/>
          <a:lstStyle>
            <a:defPPr>
              <a:defRPr lang="sv-SE"/>
            </a:defPPr>
            <a:lvl1pPr indent="0" algn="ctr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None/>
              <a:defRPr sz="2400" b="1">
                <a:solidFill>
                  <a:schemeClr val="bg1"/>
                </a:solidFill>
              </a:defRPr>
            </a:lvl1pPr>
            <a:lvl2pPr marL="540000" indent="-270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–"/>
              <a:defRPr sz="1400"/>
            </a:lvl2pPr>
            <a:lvl3pPr marL="808038" indent="-270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ü"/>
              <a:defRPr sz="1200"/>
            </a:lvl3pPr>
            <a:lvl4pPr marL="1079500" indent="-271463" defTabSz="962025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itchFamily="2" charset="2"/>
              <a:buChar char="§"/>
              <a:defRPr sz="1200"/>
            </a:lvl4pPr>
            <a:lvl5pPr marL="1350000" indent="-2700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»"/>
              <a:defRPr sz="12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sv-SE" sz="2000" dirty="0"/>
              <a:t>1963 - 1992</a:t>
            </a:r>
          </a:p>
        </p:txBody>
      </p:sp>
      <p:cxnSp>
        <p:nvCxnSpPr>
          <p:cNvPr id="37" name="Elbow Connector 36"/>
          <p:cNvCxnSpPr>
            <a:stCxn id="18" idx="2"/>
            <a:endCxn id="33" idx="0"/>
          </p:cNvCxnSpPr>
          <p:nvPr/>
        </p:nvCxnSpPr>
        <p:spPr>
          <a:xfrm>
            <a:off x="4572000" y="3289852"/>
            <a:ext cx="0" cy="44962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03575" y="2520212"/>
            <a:ext cx="2736850" cy="769640"/>
          </a:xfrm>
          <a:prstGeom prst="rect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600" b="1" dirty="0">
                <a:solidFill>
                  <a:schemeClr val="bg1"/>
                </a:solidFill>
              </a:rPr>
              <a:t>Skandia AB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03575" y="3739480"/>
            <a:ext cx="2736850" cy="769640"/>
          </a:xfrm>
          <a:prstGeom prst="rect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sv-SE" sz="1600" b="1" dirty="0">
                <a:solidFill>
                  <a:schemeClr val="bg1"/>
                </a:solidFill>
              </a:rPr>
              <a:t>Skandia Liv </a:t>
            </a:r>
            <a:br>
              <a:rPr lang="sv-SE" sz="1600" b="1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(</a:t>
            </a:r>
            <a:r>
              <a:rPr lang="sv-SE" sz="1600" dirty="0" err="1" smtClean="0">
                <a:solidFill>
                  <a:schemeClr val="bg1"/>
                </a:solidFill>
              </a:rPr>
              <a:t>fd</a:t>
            </a:r>
            <a:r>
              <a:rPr lang="sv-SE" sz="1600" dirty="0" smtClean="0">
                <a:solidFill>
                  <a:schemeClr val="bg1"/>
                </a:solidFill>
              </a:rPr>
              <a:t> </a:t>
            </a:r>
            <a:r>
              <a:rPr lang="sv-SE" sz="1600" dirty="0">
                <a:solidFill>
                  <a:schemeClr val="bg1"/>
                </a:solidFill>
              </a:rPr>
              <a:t>Thule Liv)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44208" y="3902701"/>
            <a:ext cx="2448272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  <a:tabLst>
                <a:tab pos="138113" algn="l"/>
              </a:tabLst>
            </a:pPr>
            <a:r>
              <a:rPr lang="sv-SE" sz="1600" dirty="0" smtClean="0"/>
              <a:t>Sveriges enda </a:t>
            </a:r>
            <a:br>
              <a:rPr lang="sv-SE" sz="1600" dirty="0" smtClean="0"/>
            </a:br>
            <a:r>
              <a:rPr lang="sv-SE" sz="1600" dirty="0" smtClean="0"/>
              <a:t>livförsäkringsaktiebolag!  	</a:t>
            </a:r>
          </a:p>
        </p:txBody>
      </p:sp>
      <p:sp>
        <p:nvSpPr>
          <p:cNvPr id="9" name="Right Arrow 8"/>
          <p:cNvSpPr/>
          <p:nvPr/>
        </p:nvSpPr>
        <p:spPr>
          <a:xfrm rot="10800000">
            <a:off x="6011776" y="3932952"/>
            <a:ext cx="432432" cy="43204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sv-SE" sz="1200" dirty="0" smtClean="0"/>
          </a:p>
        </p:txBody>
      </p:sp>
      <p:sp>
        <p:nvSpPr>
          <p:cNvPr id="4" name="DokRef"/>
          <p:cNvSpPr txBox="1"/>
          <p:nvPr/>
        </p:nvSpPr>
        <p:spPr>
          <a:xfrm>
            <a:off x="0" y="6284445"/>
            <a:ext cx="165430" cy="573555"/>
          </a:xfrm>
          <a:prstGeom prst="rect">
            <a:avLst/>
          </a:prstGeom>
          <a:noFill/>
        </p:spPr>
        <p:txBody>
          <a:bodyPr vert="vert270" wrap="none" lIns="0" bIns="190500" rtlCol="0">
            <a:sp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GB" sz="500" smtClean="0">
                <a:solidFill>
                  <a:srgbClr val="898989"/>
                </a:solidFill>
              </a:rPr>
              <a:t>6905574-v4</a:t>
            </a:r>
            <a:endParaRPr lang="en-GB" sz="500" dirty="0" err="1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ge A4 Liggande">
  <a:themeElements>
    <a:clrScheme name="Vinge">
      <a:dk1>
        <a:sysClr val="windowText" lastClr="000000"/>
      </a:dk1>
      <a:lt1>
        <a:sysClr val="window" lastClr="FFFFFF"/>
      </a:lt1>
      <a:dk2>
        <a:srgbClr val="67888E"/>
      </a:dk2>
      <a:lt2>
        <a:srgbClr val="EEECE1"/>
      </a:lt2>
      <a:accent1>
        <a:srgbClr val="9BA064"/>
      </a:accent1>
      <a:accent2>
        <a:srgbClr val="B3CCCE"/>
      </a:accent2>
      <a:accent3>
        <a:srgbClr val="67888E"/>
      </a:accent3>
      <a:accent4>
        <a:srgbClr val="CCBE0C"/>
      </a:accent4>
      <a:accent5>
        <a:srgbClr val="AA6E82"/>
      </a:accent5>
      <a:accent6>
        <a:srgbClr val="330000"/>
      </a:accent6>
      <a:hlink>
        <a:srgbClr val="67888E"/>
      </a:hlink>
      <a:folHlink>
        <a:srgbClr val="CCA31C"/>
      </a:folHlink>
    </a:clrScheme>
    <a:fontScheme name="Vinge Excel and PowerPoin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1200"/>
          </a:spcBef>
          <a:defRPr sz="1600" dirty="0" err="1" smtClean="0"/>
        </a:defPPr>
      </a:lstStyle>
    </a:txDef>
  </a:objectDefaults>
  <a:extraClrSchemeLst/>
  <a:custClrLst>
    <a:custClr name="Vinge green">
      <a:srgbClr val="9BA064"/>
    </a:custClr>
    <a:custClr name="Vinge colour 1">
      <a:srgbClr val="B3CCCE"/>
    </a:custClr>
    <a:custClr name="Vinge colour 2">
      <a:srgbClr val="67888E"/>
    </a:custClr>
    <a:custClr name="Vinge colour 3">
      <a:srgbClr val="CCBE0C"/>
    </a:custClr>
    <a:custClr name="Vinge colour 4">
      <a:srgbClr val="AA6E82"/>
    </a:custClr>
    <a:custClr name="Vinge colour 5">
      <a:srgbClr val="330000"/>
    </a:custClr>
    <a:custClr name="Vinge colour 6">
      <a:srgbClr val="FF9900"/>
    </a:custClr>
    <a:custClr name="Vinge colour 7">
      <a:srgbClr val="660000"/>
    </a:custClr>
    <a:custClr name="Vinge colour 8">
      <a:srgbClr val="416478"/>
    </a:custClr>
    <a:custClr name="Vinge colour 9">
      <a:srgbClr val="336633"/>
    </a:custClr>
    <a:custClr name="Vinge colour 10">
      <a:srgbClr val="CCA31C"/>
    </a:custClr>
    <a:custClr name="Vinge colour 11">
      <a:srgbClr val="CC0000"/>
    </a:custClr>
    <a:custClr name="Vinge colour 12">
      <a:srgbClr val="999900"/>
    </a:custClr>
  </a:custClrLst>
</a:theme>
</file>

<file path=ppt/theme/theme2.xml><?xml version="1.0" encoding="utf-8"?>
<a:theme xmlns:a="http://schemas.openxmlformats.org/drawingml/2006/main" name="Office Theme">
  <a:themeElements>
    <a:clrScheme name="Vinge">
      <a:dk1>
        <a:sysClr val="windowText" lastClr="000000"/>
      </a:dk1>
      <a:lt1>
        <a:sysClr val="window" lastClr="FFFFFF"/>
      </a:lt1>
      <a:dk2>
        <a:srgbClr val="67888E"/>
      </a:dk2>
      <a:lt2>
        <a:srgbClr val="EEECE1"/>
      </a:lt2>
      <a:accent1>
        <a:srgbClr val="9BA064"/>
      </a:accent1>
      <a:accent2>
        <a:srgbClr val="B3CCCE"/>
      </a:accent2>
      <a:accent3>
        <a:srgbClr val="67888E"/>
      </a:accent3>
      <a:accent4>
        <a:srgbClr val="CCBE0C"/>
      </a:accent4>
      <a:accent5>
        <a:srgbClr val="AA6E82"/>
      </a:accent5>
      <a:accent6>
        <a:srgbClr val="330000"/>
      </a:accent6>
      <a:hlink>
        <a:srgbClr val="67888E"/>
      </a:hlink>
      <a:folHlink>
        <a:srgbClr val="CCA31C"/>
      </a:folHlink>
    </a:clrScheme>
    <a:fontScheme name="Vinge Excel and PowerPoin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nge">
      <a:dk1>
        <a:sysClr val="windowText" lastClr="000000"/>
      </a:dk1>
      <a:lt1>
        <a:sysClr val="window" lastClr="FFFFFF"/>
      </a:lt1>
      <a:dk2>
        <a:srgbClr val="67888E"/>
      </a:dk2>
      <a:lt2>
        <a:srgbClr val="EEECE1"/>
      </a:lt2>
      <a:accent1>
        <a:srgbClr val="9BA064"/>
      </a:accent1>
      <a:accent2>
        <a:srgbClr val="B3CCCE"/>
      </a:accent2>
      <a:accent3>
        <a:srgbClr val="67888E"/>
      </a:accent3>
      <a:accent4>
        <a:srgbClr val="CCBE0C"/>
      </a:accent4>
      <a:accent5>
        <a:srgbClr val="AA6E82"/>
      </a:accent5>
      <a:accent6>
        <a:srgbClr val="330000"/>
      </a:accent6>
      <a:hlink>
        <a:srgbClr val="67888E"/>
      </a:hlink>
      <a:folHlink>
        <a:srgbClr val="CCA31C"/>
      </a:folHlink>
    </a:clrScheme>
    <a:fontScheme name="Vinge Excel and PowerPoin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1763</Words>
  <Application>Microsoft Office PowerPoint</Application>
  <PresentationFormat>On-screen Show (4:3)</PresentationFormat>
  <Paragraphs>454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Courier New</vt:lpstr>
      <vt:lpstr>Verdana</vt:lpstr>
      <vt:lpstr>Wingdings</vt:lpstr>
      <vt:lpstr>Vinge A4 Liggande</vt:lpstr>
      <vt:lpstr>Intressefrågan I svensk livförsäkring</vt:lpstr>
      <vt:lpstr>Agenda</vt:lpstr>
      <vt:lpstr>Ägande – risktagande – försäkringstagarnas intresse </vt:lpstr>
      <vt:lpstr>Vem finns var idag?</vt:lpstr>
      <vt:lpstr>Samhällsomvandlingen</vt:lpstr>
      <vt:lpstr>1948 års FRL</vt:lpstr>
      <vt:lpstr>Utgångspunkten</vt:lpstr>
      <vt:lpstr>Efter 14 år fanns två bolagsgrupper</vt:lpstr>
      <vt:lpstr>Ett år senare finns bara en kvar</vt:lpstr>
      <vt:lpstr>Avregleringen</vt:lpstr>
      <vt:lpstr>Avregleringen (forts)</vt:lpstr>
      <vt:lpstr>“Moderniseringen”</vt:lpstr>
      <vt:lpstr>Intressekonflikterna</vt:lpstr>
      <vt:lpstr>Försäkringsbolagens intressekonflikter</vt:lpstr>
      <vt:lpstr>Finansdepartementets lösning</vt:lpstr>
      <vt:lpstr>De fyra spåren:</vt:lpstr>
      <vt:lpstr>  Hybridbolagsspåret </vt:lpstr>
      <vt:lpstr>Skandiaaffären</vt:lpstr>
      <vt:lpstr>PowerPoint Presentation</vt:lpstr>
      <vt:lpstr>Hybridbolagsformen ska förbjudas</vt:lpstr>
      <vt:lpstr>Hybridbolagsspåret (forts)</vt:lpstr>
      <vt:lpstr>Hybridbolagsspåret (forts)</vt:lpstr>
      <vt:lpstr>  Ömsesidighetsspåret </vt:lpstr>
      <vt:lpstr>Folksamaffärerna</vt:lpstr>
      <vt:lpstr>Ömsesidighetsspåret</vt:lpstr>
      <vt:lpstr>Ömsesidighetsspåret (forts)</vt:lpstr>
      <vt:lpstr>Kompromissen i FRL (2010):</vt:lpstr>
      <vt:lpstr>… men problemet kvarstår:</vt:lpstr>
      <vt:lpstr>Men vad är en ”effektiv ägarstyrning”?</vt:lpstr>
      <vt:lpstr>ALECTA</vt:lpstr>
      <vt:lpstr>FOLKSAM</vt:lpstr>
      <vt:lpstr>SKANDIA</vt:lpstr>
      <vt:lpstr>Utrymmet för “engagerade försäkringstagare” kan bli betydande</vt:lpstr>
      <vt:lpstr>Tre bolag - tre lösningar</vt:lpstr>
      <vt:lpstr>  Finansförvaltningsspåret </vt:lpstr>
      <vt:lpstr>PowerPoint Presentation</vt:lpstr>
      <vt:lpstr>  Överskottsspåret </vt:lpstr>
      <vt:lpstr>PowerPoint Presentation</vt:lpstr>
      <vt:lpstr>Sammanfattning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</dc:creator>
  <cp:lastModifiedBy>Windows User</cp:lastModifiedBy>
  <cp:revision>145</cp:revision>
  <cp:lastPrinted>2016-05-26T13:07:26Z</cp:lastPrinted>
  <dcterms:created xsi:type="dcterms:W3CDTF">2010-09-06T08:28:45Z</dcterms:created>
  <dcterms:modified xsi:type="dcterms:W3CDTF">2019-10-15T19:26:04Z</dcterms:modified>
</cp:coreProperties>
</file>