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3"/>
  </p:notesMasterIdLst>
  <p:handoutMasterIdLst>
    <p:handoutMasterId r:id="rId14"/>
  </p:handoutMasterIdLst>
  <p:sldIdLst>
    <p:sldId id="310" r:id="rId2"/>
    <p:sldId id="298" r:id="rId3"/>
    <p:sldId id="289" r:id="rId4"/>
    <p:sldId id="292" r:id="rId5"/>
    <p:sldId id="294" r:id="rId6"/>
    <p:sldId id="300" r:id="rId7"/>
    <p:sldId id="309" r:id="rId8"/>
    <p:sldId id="301" r:id="rId9"/>
    <p:sldId id="297" r:id="rId10"/>
    <p:sldId id="302" r:id="rId11"/>
    <p:sldId id="303" r:id="rId12"/>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orient="horz" pos="210">
          <p15:clr>
            <a:srgbClr val="A4A3A4"/>
          </p15:clr>
        </p15:guide>
        <p15:guide id="3" orient="horz" pos="2659">
          <p15:clr>
            <a:srgbClr val="A4A3A4"/>
          </p15:clr>
        </p15:guide>
        <p15:guide id="4" orient="horz" pos="2976">
          <p15:clr>
            <a:srgbClr val="A4A3A4"/>
          </p15:clr>
        </p15:guide>
        <p15:guide id="5" orient="horz" pos="1525">
          <p15:clr>
            <a:srgbClr val="A4A3A4"/>
          </p15:clr>
        </p15:guide>
        <p15:guide id="6" orient="horz" pos="3748">
          <p15:clr>
            <a:srgbClr val="A4A3A4"/>
          </p15:clr>
        </p15:guide>
        <p15:guide id="7" pos="3220">
          <p15:clr>
            <a:srgbClr val="A4A3A4"/>
          </p15:clr>
        </p15:guide>
        <p15:guide id="8" pos="295">
          <p15:clr>
            <a:srgbClr val="A4A3A4"/>
          </p15:clr>
        </p15:guide>
        <p15:guide id="9" pos="2880">
          <p15:clr>
            <a:srgbClr val="A4A3A4"/>
          </p15:clr>
        </p15:guide>
        <p15:guide id="10" pos="2540">
          <p15:clr>
            <a:srgbClr val="A4A3A4"/>
          </p15:clr>
        </p15:guide>
        <p15:guide id="11" pos="4649">
          <p15:clr>
            <a:srgbClr val="A4A3A4"/>
          </p15:clr>
        </p15:guide>
        <p15:guide id="12" pos="2177">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3873" autoAdjust="0"/>
  </p:normalViewPr>
  <p:slideViewPr>
    <p:cSldViewPr>
      <p:cViewPr varScale="1">
        <p:scale>
          <a:sx n="70" d="100"/>
          <a:sy n="70" d="100"/>
        </p:scale>
        <p:origin x="1554" y="60"/>
      </p:cViewPr>
      <p:guideLst>
        <p:guide orient="horz" pos="618"/>
        <p:guide orient="horz" pos="210"/>
        <p:guide orient="horz" pos="2659"/>
        <p:guide orient="horz" pos="2976"/>
        <p:guide orient="horz" pos="1525"/>
        <p:guide orient="horz" pos="3748"/>
        <p:guide pos="3220"/>
        <p:guide pos="295"/>
        <p:guide pos="2880"/>
        <p:guide pos="2540"/>
        <p:guide pos="4649"/>
        <p:guide pos="2177"/>
      </p:guideLst>
    </p:cSldViewPr>
  </p:slideViewPr>
  <p:notesTextViewPr>
    <p:cViewPr>
      <p:scale>
        <a:sx n="1" d="1"/>
        <a:sy n="1" d="1"/>
      </p:scale>
      <p:origin x="0" y="0"/>
    </p:cViewPr>
  </p:notesTextViewPr>
  <p:notesViewPr>
    <p:cSldViewPr showGuides="1">
      <p:cViewPr varScale="1">
        <p:scale>
          <a:sx n="52" d="100"/>
          <a:sy n="52" d="100"/>
        </p:scale>
        <p:origin x="-2658" y="-102"/>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980" cy="496252"/>
          </a:xfrm>
          <a:prstGeom prst="rect">
            <a:avLst/>
          </a:prstGeom>
        </p:spPr>
        <p:txBody>
          <a:bodyPr vert="horz" lIns="91989" tIns="45994" rIns="91989" bIns="45994" rtlCol="0"/>
          <a:lstStyle>
            <a:lvl1pPr algn="l">
              <a:defRPr sz="1200"/>
            </a:lvl1pPr>
          </a:lstStyle>
          <a:p>
            <a:endParaRPr lang="en-GB" dirty="0"/>
          </a:p>
        </p:txBody>
      </p:sp>
      <p:sp>
        <p:nvSpPr>
          <p:cNvPr id="3" name="Date Placeholder 2"/>
          <p:cNvSpPr>
            <a:spLocks noGrp="1"/>
          </p:cNvSpPr>
          <p:nvPr>
            <p:ph type="dt" sz="quarter" idx="1"/>
          </p:nvPr>
        </p:nvSpPr>
        <p:spPr>
          <a:xfrm>
            <a:off x="3850095" y="4"/>
            <a:ext cx="2945980" cy="496252"/>
          </a:xfrm>
          <a:prstGeom prst="rect">
            <a:avLst/>
          </a:prstGeom>
        </p:spPr>
        <p:txBody>
          <a:bodyPr vert="horz" lIns="91989" tIns="45994" rIns="91989" bIns="45994" rtlCol="0"/>
          <a:lstStyle>
            <a:lvl1pPr algn="r">
              <a:defRPr sz="1200"/>
            </a:lvl1pPr>
          </a:lstStyle>
          <a:p>
            <a:fld id="{2A8639EA-F810-4E72-A50F-59530802FDC3}" type="datetimeFigureOut">
              <a:rPr lang="en-GB" smtClean="0"/>
              <a:t>15/10/2019</a:t>
            </a:fld>
            <a:endParaRPr lang="en-GB" dirty="0"/>
          </a:p>
        </p:txBody>
      </p:sp>
      <p:sp>
        <p:nvSpPr>
          <p:cNvPr id="4" name="Footer Placeholder 3"/>
          <p:cNvSpPr>
            <a:spLocks noGrp="1"/>
          </p:cNvSpPr>
          <p:nvPr>
            <p:ph type="ftr" sz="quarter" idx="2"/>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095" y="9428790"/>
            <a:ext cx="2945980" cy="496251"/>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dirty="0"/>
          </a:p>
        </p:txBody>
      </p:sp>
      <p:sp>
        <p:nvSpPr>
          <p:cNvPr id="6" name="DokRef"/>
          <p:cNvSpPr txBox="1"/>
          <p:nvPr/>
        </p:nvSpPr>
        <p:spPr>
          <a:xfrm>
            <a:off x="2" y="8741108"/>
            <a:ext cx="169277" cy="866346"/>
          </a:xfrm>
          <a:prstGeom prst="rect">
            <a:avLst/>
          </a:prstGeom>
          <a:noFill/>
        </p:spPr>
        <p:txBody>
          <a:bodyPr vert="vert270" lIns="0" bIns="190500" rtlCol="0">
            <a:spAutoFit/>
          </a:bodyPr>
          <a:lstStyle/>
          <a:p>
            <a:r>
              <a:rPr lang="sv-SE" sz="500" dirty="0" smtClean="0">
                <a:solidFill>
                  <a:srgbClr val="898989"/>
                </a:solidFill>
              </a:rPr>
              <a:t>6092848-v3</a:t>
            </a:r>
            <a:endParaRPr lang="sv-SE" sz="500" dirty="0">
              <a:solidFill>
                <a:srgbClr val="898989"/>
              </a:solidFill>
            </a:endParaRPr>
          </a:p>
        </p:txBody>
      </p:sp>
      <p:sp>
        <p:nvSpPr>
          <p:cNvPr id="7" name="DokRef"/>
          <p:cNvSpPr txBox="1"/>
          <p:nvPr/>
        </p:nvSpPr>
        <p:spPr>
          <a:xfrm>
            <a:off x="1" y="8747741"/>
            <a:ext cx="169277" cy="861498"/>
          </a:xfrm>
          <a:prstGeom prst="rect">
            <a:avLst/>
          </a:prstGeom>
          <a:noFill/>
        </p:spPr>
        <p:txBody>
          <a:bodyPr vert="vert270" lIns="0" bIns="190500" rtlCol="0">
            <a:spAutoFit/>
          </a:bodyPr>
          <a:lstStyle/>
          <a:p>
            <a:r>
              <a:rPr lang="sv-SE" sz="500" smtClean="0">
                <a:solidFill>
                  <a:srgbClr val="898989"/>
                </a:solidFill>
              </a:rPr>
              <a:t>6481445-v1</a:t>
            </a:r>
            <a:endParaRPr lang="sv-SE" sz="500" dirty="0">
              <a:solidFill>
                <a:srgbClr val="898989"/>
              </a:solidFill>
            </a:endParaRPr>
          </a:p>
        </p:txBody>
      </p:sp>
      <p:sp>
        <p:nvSpPr>
          <p:cNvPr id="8" name="DokRef"/>
          <p:cNvSpPr txBox="1"/>
          <p:nvPr/>
        </p:nvSpPr>
        <p:spPr>
          <a:xfrm>
            <a:off x="0" y="8747741"/>
            <a:ext cx="169277" cy="861498"/>
          </a:xfrm>
          <a:prstGeom prst="rect">
            <a:avLst/>
          </a:prstGeom>
          <a:noFill/>
        </p:spPr>
        <p:txBody>
          <a:bodyPr vert="vert270" lIns="0" bIns="190500" rtlCol="0">
            <a:spAutoFit/>
          </a:bodyPr>
          <a:lstStyle/>
          <a:p>
            <a:r>
              <a:rPr lang="sv-SE" sz="500" smtClean="0">
                <a:solidFill>
                  <a:srgbClr val="898989"/>
                </a:solidFill>
              </a:rPr>
              <a:t>7454121-v1</a:t>
            </a:r>
            <a:endParaRPr lang="sv-SE" sz="500">
              <a:solidFill>
                <a:srgbClr val="898989"/>
              </a:solidFill>
            </a:endParaRP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980" cy="496252"/>
          </a:xfrm>
          <a:prstGeom prst="rect">
            <a:avLst/>
          </a:prstGeom>
        </p:spPr>
        <p:txBody>
          <a:bodyPr vert="horz" lIns="91989" tIns="45994" rIns="91989" bIns="45994" rtlCol="0"/>
          <a:lstStyle>
            <a:lvl1pPr algn="l">
              <a:defRPr sz="1200"/>
            </a:lvl1pPr>
          </a:lstStyle>
          <a:p>
            <a:endParaRPr lang="en-GB" dirty="0"/>
          </a:p>
        </p:txBody>
      </p:sp>
      <p:sp>
        <p:nvSpPr>
          <p:cNvPr id="3" name="Date Placeholder 2"/>
          <p:cNvSpPr>
            <a:spLocks noGrp="1"/>
          </p:cNvSpPr>
          <p:nvPr>
            <p:ph type="dt" idx="1"/>
          </p:nvPr>
        </p:nvSpPr>
        <p:spPr>
          <a:xfrm>
            <a:off x="3850095" y="4"/>
            <a:ext cx="2945980" cy="496252"/>
          </a:xfrm>
          <a:prstGeom prst="rect">
            <a:avLst/>
          </a:prstGeom>
        </p:spPr>
        <p:txBody>
          <a:bodyPr vert="horz" lIns="91989" tIns="45994" rIns="91989" bIns="45994" rtlCol="0"/>
          <a:lstStyle>
            <a:lvl1pPr algn="r">
              <a:defRPr sz="1200"/>
            </a:lvl1pPr>
          </a:lstStyle>
          <a:p>
            <a:fld id="{44589DDE-F0A6-4A30-8FE1-DB6E2ADF1A97}" type="datetimeFigureOut">
              <a:rPr lang="en-GB" smtClean="0"/>
              <a:t>15/10/2019</a:t>
            </a:fld>
            <a:endParaRPr lang="en-GB" dirty="0"/>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989" tIns="45994" rIns="91989" bIns="45994" rtlCol="0" anchor="ctr"/>
          <a:lstStyle/>
          <a:p>
            <a:endParaRPr lang="en-GB" dirty="0"/>
          </a:p>
        </p:txBody>
      </p:sp>
      <p:sp>
        <p:nvSpPr>
          <p:cNvPr id="5" name="Notes Placeholder 4"/>
          <p:cNvSpPr>
            <a:spLocks noGrp="1"/>
          </p:cNvSpPr>
          <p:nvPr>
            <p:ph type="body" sz="quarter" idx="3"/>
          </p:nvPr>
        </p:nvSpPr>
        <p:spPr>
          <a:xfrm>
            <a:off x="680094" y="4715198"/>
            <a:ext cx="5437500" cy="4466268"/>
          </a:xfrm>
          <a:prstGeom prst="rect">
            <a:avLst/>
          </a:prstGeom>
        </p:spPr>
        <p:txBody>
          <a:bodyPr vert="horz" lIns="91989" tIns="45994" rIns="91989" bIns="459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095" y="9428790"/>
            <a:ext cx="2945980" cy="496251"/>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dirty="0"/>
          </a:p>
        </p:txBody>
      </p:sp>
      <p:sp>
        <p:nvSpPr>
          <p:cNvPr id="8" name="DokRef"/>
          <p:cNvSpPr txBox="1"/>
          <p:nvPr/>
        </p:nvSpPr>
        <p:spPr>
          <a:xfrm>
            <a:off x="2" y="8741108"/>
            <a:ext cx="169277" cy="866346"/>
          </a:xfrm>
          <a:prstGeom prst="rect">
            <a:avLst/>
          </a:prstGeom>
          <a:noFill/>
        </p:spPr>
        <p:txBody>
          <a:bodyPr vert="vert270" lIns="0" bIns="190500" rtlCol="0">
            <a:spAutoFit/>
          </a:bodyPr>
          <a:lstStyle/>
          <a:p>
            <a:r>
              <a:rPr lang="sv-SE" sz="500" dirty="0" smtClean="0">
                <a:solidFill>
                  <a:srgbClr val="898989"/>
                </a:solidFill>
              </a:rPr>
              <a:t>6092848-v3</a:t>
            </a:r>
            <a:endParaRPr lang="sv-SE" sz="500" dirty="0">
              <a:solidFill>
                <a:srgbClr val="898989"/>
              </a:solidFill>
            </a:endParaRPr>
          </a:p>
        </p:txBody>
      </p:sp>
      <p:sp>
        <p:nvSpPr>
          <p:cNvPr id="9" name="DokRef"/>
          <p:cNvSpPr txBox="1"/>
          <p:nvPr/>
        </p:nvSpPr>
        <p:spPr>
          <a:xfrm>
            <a:off x="1" y="8747741"/>
            <a:ext cx="169277" cy="861498"/>
          </a:xfrm>
          <a:prstGeom prst="rect">
            <a:avLst/>
          </a:prstGeom>
          <a:noFill/>
        </p:spPr>
        <p:txBody>
          <a:bodyPr vert="vert270" lIns="0" bIns="190500" rtlCol="0">
            <a:spAutoFit/>
          </a:bodyPr>
          <a:lstStyle/>
          <a:p>
            <a:r>
              <a:rPr lang="sv-SE" sz="500" smtClean="0">
                <a:solidFill>
                  <a:srgbClr val="898989"/>
                </a:solidFill>
              </a:rPr>
              <a:t>6481445-v1</a:t>
            </a:r>
            <a:endParaRPr lang="sv-SE" sz="500" dirty="0">
              <a:solidFill>
                <a:srgbClr val="898989"/>
              </a:solidFill>
            </a:endParaRPr>
          </a:p>
        </p:txBody>
      </p:sp>
      <p:sp>
        <p:nvSpPr>
          <p:cNvPr id="10" name="DokRef"/>
          <p:cNvSpPr txBox="1"/>
          <p:nvPr/>
        </p:nvSpPr>
        <p:spPr>
          <a:xfrm>
            <a:off x="0" y="8747741"/>
            <a:ext cx="169277" cy="861498"/>
          </a:xfrm>
          <a:prstGeom prst="rect">
            <a:avLst/>
          </a:prstGeom>
          <a:noFill/>
        </p:spPr>
        <p:txBody>
          <a:bodyPr vert="vert270" lIns="0" bIns="190500" rtlCol="0">
            <a:spAutoFit/>
          </a:bodyPr>
          <a:lstStyle/>
          <a:p>
            <a:r>
              <a:rPr lang="sv-SE" sz="500" smtClean="0">
                <a:solidFill>
                  <a:srgbClr val="898989"/>
                </a:solidFill>
              </a:rPr>
              <a:t>7454121-v1</a:t>
            </a:r>
            <a:endParaRPr lang="sv-SE" sz="500">
              <a:solidFill>
                <a:srgbClr val="898989"/>
              </a:solidFill>
            </a:endParaRP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77104D41-494D-488D-9D14-906A1AA3E4FB}" type="slidenum">
              <a:rPr lang="sv-SE" smtClean="0"/>
              <a:t>1</a:t>
            </a:fld>
            <a:endParaRPr lang="sv-SE"/>
          </a:p>
        </p:txBody>
      </p:sp>
    </p:spTree>
    <p:extLst>
      <p:ext uri="{BB962C8B-B14F-4D97-AF65-F5344CB8AC3E}">
        <p14:creationId xmlns:p14="http://schemas.microsoft.com/office/powerpoint/2010/main" val="363757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77104D41-494D-488D-9D14-906A1AA3E4FB}" type="slidenum">
              <a:rPr lang="sv-SE" smtClean="0"/>
              <a:t>2</a:t>
            </a:fld>
            <a:endParaRPr lang="sv-SE"/>
          </a:p>
        </p:txBody>
      </p:sp>
    </p:spTree>
    <p:extLst>
      <p:ext uri="{BB962C8B-B14F-4D97-AF65-F5344CB8AC3E}">
        <p14:creationId xmlns:p14="http://schemas.microsoft.com/office/powerpoint/2010/main" val="3637574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03050" y="2059200"/>
            <a:ext cx="4896000" cy="1726464"/>
          </a:xfrm>
        </p:spPr>
        <p:txBody>
          <a:bodyPr tIns="0" bIns="0" anchor="b" anchorCtr="0">
            <a:normAutofit/>
          </a:bodyPr>
          <a:lstStyle>
            <a:lvl1pPr algn="l">
              <a:defRPr sz="2000" b="1" cap="all" baseline="0">
                <a:solidFill>
                  <a:schemeClr val="accent1"/>
                </a:solidFill>
              </a:defRPr>
            </a:lvl1pPr>
          </a:lstStyle>
          <a:p>
            <a:r>
              <a:rPr lang="en-GB" noProof="0" dirty="0" smtClean="0"/>
              <a:t>PRESENTATION NAME</a:t>
            </a:r>
            <a:endParaRPr lang="en-GB" noProof="0" dirty="0"/>
          </a:p>
        </p:txBody>
      </p:sp>
      <p:sp>
        <p:nvSpPr>
          <p:cNvPr id="3" name="Subtitle 2"/>
          <p:cNvSpPr>
            <a:spLocks noGrp="1"/>
          </p:cNvSpPr>
          <p:nvPr>
            <p:ph type="subTitle" idx="1" hasCustomPrompt="1"/>
          </p:nvPr>
        </p:nvSpPr>
        <p:spPr>
          <a:xfrm>
            <a:off x="2703050" y="3820104"/>
            <a:ext cx="4896000" cy="345714"/>
          </a:xfrm>
        </p:spPr>
        <p:txBody>
          <a:bodyPr tIns="0">
            <a:normAutofit/>
          </a:bodyPr>
          <a:lstStyle>
            <a:lvl1pPr marL="0" indent="0" algn="l">
              <a:buNone/>
              <a:defRPr sz="160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5" name="Picture Placeholder 4"/>
          <p:cNvSpPr>
            <a:spLocks noGrp="1"/>
          </p:cNvSpPr>
          <p:nvPr>
            <p:ph type="pic" sz="quarter" idx="10"/>
          </p:nvPr>
        </p:nvSpPr>
        <p:spPr>
          <a:xfrm>
            <a:off x="467544" y="1484784"/>
            <a:ext cx="1872208" cy="3722240"/>
          </a:xfrm>
          <a:ln>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dirty="0" smtClean="0"/>
              <a:t>Click icon to add picture</a:t>
            </a:r>
            <a:endParaRPr lang="en-GB" noProof="0" dirty="0"/>
          </a:p>
        </p:txBody>
      </p:sp>
      <p:pic>
        <p:nvPicPr>
          <p:cNvPr id="8" name="Picture 10" descr="VINGE_RGB_155_160_1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1792" y="308205"/>
            <a:ext cx="1368000" cy="277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993" y="6326171"/>
            <a:ext cx="1548000" cy="298477"/>
          </a:xfrm>
          <a:prstGeom prst="rect">
            <a:avLst/>
          </a:prstGeom>
        </p:spPr>
      </p:pic>
      <p:sp>
        <p:nvSpPr>
          <p:cNvPr id="11" name="Text Placeholder 6"/>
          <p:cNvSpPr>
            <a:spLocks noGrp="1"/>
          </p:cNvSpPr>
          <p:nvPr>
            <p:ph type="body" sz="quarter" idx="12" hasCustomPrompt="1"/>
          </p:nvPr>
        </p:nvSpPr>
        <p:spPr>
          <a:xfrm>
            <a:off x="3780000" y="6253200"/>
            <a:ext cx="5238000" cy="211469"/>
          </a:xfrm>
        </p:spPr>
        <p:txBody>
          <a:bodyPr lIns="90000" tIns="46800" rIns="90000" bIns="46800" anchor="t" anchorCtr="0">
            <a:spAutoFit/>
          </a:bodyPr>
          <a:lstStyle>
            <a:lvl1pPr marL="0" indent="0" algn="just">
              <a:buFontTx/>
              <a:buNone/>
              <a:defRPr sz="800" i="1"/>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en-GB" smtClean="0"/>
              <a:t>Disclaimer text in here</a:t>
            </a:r>
            <a:endParaRPr lang="en-GB" dirty="0" smtClean="0"/>
          </a:p>
        </p:txBody>
      </p:sp>
      <p:sp>
        <p:nvSpPr>
          <p:cNvPr id="7" name="Text Placeholder 6"/>
          <p:cNvSpPr>
            <a:spLocks noGrp="1"/>
          </p:cNvSpPr>
          <p:nvPr>
            <p:ph type="body" sz="quarter" idx="13" hasCustomPrompt="1"/>
          </p:nvPr>
        </p:nvSpPr>
        <p:spPr>
          <a:xfrm>
            <a:off x="2700338" y="4199024"/>
            <a:ext cx="4896000" cy="1008000"/>
          </a:xfrm>
        </p:spPr>
        <p:txBody>
          <a:bodyPr>
            <a:normAutofit/>
          </a:bodyPr>
          <a:lstStyle>
            <a:lvl1pPr marL="0" indent="0">
              <a:buNone/>
              <a:defRPr sz="1400" i="1">
                <a:latin typeface="+mj-lt"/>
              </a:defRPr>
            </a:lvl1pPr>
          </a:lstStyle>
          <a:p>
            <a:pPr lvl="0"/>
            <a:r>
              <a:rPr lang="en-GB" smtClean="0"/>
              <a:t>Ex First Draft, Month Year</a:t>
            </a:r>
            <a:endParaRPr lang="en-GB" dirty="0" smtClean="0"/>
          </a:p>
        </p:txBody>
      </p:sp>
    </p:spTree>
    <p:extLst>
      <p:ext uri="{BB962C8B-B14F-4D97-AF65-F5344CB8AC3E}">
        <p14:creationId xmlns:p14="http://schemas.microsoft.com/office/powerpoint/2010/main" val="1904318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B774B4-A07E-47F9-9316-DF02904DDE50}" type="datetime4">
              <a:rPr lang="en-GB" noProof="0" smtClean="0"/>
              <a:t>15 October 2019</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4950156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without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3"/>
          </p:nvPr>
        </p:nvSpPr>
        <p:spPr>
          <a:xfrm>
            <a:off x="468312" y="1484312"/>
            <a:ext cx="8207375"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fld id="{B81CC638-D776-4250-80B5-233F3D103700}" type="datetime4">
              <a:rPr lang="en-GB" noProof="0" smtClean="0"/>
              <a:t>15 October 2019</a:t>
            </a:fld>
            <a:endParaRPr lang="en-GB" noProof="0" dirty="0"/>
          </a:p>
        </p:txBody>
      </p:sp>
    </p:spTree>
    <p:extLst>
      <p:ext uri="{BB962C8B-B14F-4D97-AF65-F5344CB8AC3E}">
        <p14:creationId xmlns:p14="http://schemas.microsoft.com/office/powerpoint/2010/main" val="34924985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d slide">
    <p:bg>
      <p:bgPr>
        <a:solidFill>
          <a:schemeClr val="accent1"/>
        </a:solidFill>
        <a:effectLst/>
      </p:bgPr>
    </p:bg>
    <p:spTree>
      <p:nvGrpSpPr>
        <p:cNvPr id="1" name=""/>
        <p:cNvGrpSpPr/>
        <p:nvPr/>
      </p:nvGrpSpPr>
      <p:grpSpPr>
        <a:xfrm>
          <a:off x="0" y="0"/>
          <a:ext cx="0" cy="0"/>
          <a:chOff x="0" y="0"/>
          <a:chExt cx="0" cy="0"/>
        </a:xfrm>
      </p:grpSpPr>
      <p:pic>
        <p:nvPicPr>
          <p:cNvPr id="5" name="Picture 9" descr="VIT-_-VINGE2008_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7588424" y="309600"/>
            <a:ext cx="1332000" cy="280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7425" y="6326284"/>
            <a:ext cx="1518662" cy="29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6128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hapter slide Employment &amp; Benefi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15" descr="VINGE_RGB_155_160_100"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bwMode="hidden">
          <a:xfrm>
            <a:off x="-11875" y="5069876"/>
            <a:ext cx="9162000" cy="1800000"/>
          </a:xfrm>
          <a:prstGeom prst="rect">
            <a:avLst/>
          </a:prstGeom>
          <a:solidFill>
            <a:schemeClr val="bg1">
              <a:alpha val="82000"/>
            </a:schemeClr>
          </a:solidFill>
          <a:ln>
            <a:noFill/>
          </a:ln>
        </p:spPr>
        <p:txBody>
          <a:bodyPr vert="horz" lIns="0" tIns="0" rIns="0" bIns="0" rtlCol="0" anchor="ctr" anchorCtr="0">
            <a:noAutofit/>
          </a:bodyPr>
          <a:lstStyle/>
          <a:p>
            <a:pPr lvl="0" indent="503079">
              <a:spcBef>
                <a:spcPct val="0"/>
              </a:spcBef>
              <a:buNone/>
            </a:pPr>
            <a:endParaRPr lang="sv-SE" sz="2200" b="1" cap="all" baseline="0" dirty="0" smtClean="0">
              <a:solidFill>
                <a:schemeClr val="accent1"/>
              </a:solidFill>
              <a:latin typeface="+mj-lt"/>
              <a:ea typeface="+mj-ea"/>
              <a:cs typeface="+mj-cs"/>
            </a:endParaRPr>
          </a:p>
        </p:txBody>
      </p:sp>
      <p:sp>
        <p:nvSpPr>
          <p:cNvPr id="10" name="Title 7"/>
          <p:cNvSpPr>
            <a:spLocks noGrp="1"/>
          </p:cNvSpPr>
          <p:nvPr>
            <p:ph type="title" hasCustomPrompt="1"/>
          </p:nvPr>
        </p:nvSpPr>
        <p:spPr>
          <a:xfrm>
            <a:off x="-11875" y="5069876"/>
            <a:ext cx="9162000" cy="1800000"/>
          </a:xfrm>
          <a:noFill/>
          <a:ln>
            <a:noFill/>
          </a:ln>
        </p:spPr>
        <p:txBody>
          <a:bodyPr tIns="0" bIns="0" anchor="ctr" anchorCtr="0"/>
          <a:lstStyle>
            <a:lvl1pPr marL="447675" indent="0">
              <a:defRPr cap="all" baseline="0"/>
            </a:lvl1pPr>
          </a:lstStyle>
          <a:p>
            <a:pPr lvl="0"/>
            <a:r>
              <a:rPr lang="sv-SE" smtClean="0"/>
              <a:t>Click to edit chapter name</a:t>
            </a:r>
            <a:endParaRPr lang="sv-SE" dirty="0" smtClean="0"/>
          </a:p>
        </p:txBody>
      </p:sp>
      <p:pic>
        <p:nvPicPr>
          <p:cNvPr id="11" name="Picture 15" descr="VINGE_RGB_155_160_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5"/>
            <a:ext cx="864000" cy="1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8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baseline="0"/>
            </a:lvl1pPr>
          </a:lstStyle>
          <a:p>
            <a:r>
              <a:rPr lang="en-GB" dirty="0" smtClean="0"/>
              <a:t>Table of contents</a:t>
            </a:r>
            <a:endParaRPr lang="en-GB" dirty="0"/>
          </a:p>
        </p:txBody>
      </p:sp>
      <p:sp>
        <p:nvSpPr>
          <p:cNvPr id="5" name="Content Placeholder 4"/>
          <p:cNvSpPr>
            <a:spLocks noGrp="1"/>
          </p:cNvSpPr>
          <p:nvPr>
            <p:ph sz="quarter" idx="13" hasCustomPrompt="1"/>
          </p:nvPr>
        </p:nvSpPr>
        <p:spPr>
          <a:xfrm>
            <a:off x="468312" y="1484313"/>
            <a:ext cx="8207375" cy="4681538"/>
          </a:xfrm>
        </p:spPr>
        <p:txBody>
          <a:bodyPr/>
          <a:lstStyle>
            <a:lvl1pPr marL="360000" indent="-360000">
              <a:buFont typeface="+mj-lt"/>
              <a:buAutoNum type="romanUcPeriod"/>
              <a:defRPr/>
            </a:lvl1pPr>
          </a:lstStyle>
          <a:p>
            <a:pPr lvl="0"/>
            <a:r>
              <a:rPr lang="en-GB" dirty="0" smtClean="0"/>
              <a:t>Click to edit Chapter name</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fld id="{2C2AC5C5-A282-49E4-94D9-CAAFFD19ED96}" type="datetime4">
              <a:rPr lang="en-GB" noProof="0" smtClean="0"/>
              <a:t>15 October 2019</a:t>
            </a:fld>
            <a:endParaRPr lang="en-GB" noProof="0" dirty="0"/>
          </a:p>
        </p:txBody>
      </p:sp>
    </p:spTree>
    <p:extLst>
      <p:ext uri="{BB962C8B-B14F-4D97-AF65-F5344CB8AC3E}">
        <p14:creationId xmlns:p14="http://schemas.microsoft.com/office/powerpoint/2010/main" val="40873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icture lef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467544" y="1484784"/>
            <a:ext cx="1872208" cy="3722240"/>
          </a:xfrm>
          <a:ln>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dirty="0" smtClean="0"/>
              <a:t>Click icon to add picture</a:t>
            </a:r>
            <a:endParaRPr lang="en-GB" noProof="0" dirty="0"/>
          </a:p>
        </p:txBody>
      </p:sp>
      <p:sp>
        <p:nvSpPr>
          <p:cNvPr id="5" name="Title 1"/>
          <p:cNvSpPr>
            <a:spLocks noGrp="1"/>
          </p:cNvSpPr>
          <p:nvPr>
            <p:ph type="ctrTitle" hasCustomPrompt="1"/>
          </p:nvPr>
        </p:nvSpPr>
        <p:spPr>
          <a:xfrm>
            <a:off x="2703050" y="2768400"/>
            <a:ext cx="4892864" cy="1726464"/>
          </a:xfrm>
        </p:spPr>
        <p:txBody>
          <a:bodyPr tIns="0" bIns="0" anchor="ctr" anchorCtr="0">
            <a:normAutofit/>
          </a:bodyPr>
          <a:lstStyle>
            <a:lvl1pPr algn="l">
              <a:defRPr sz="1800" b="1" cap="all" baseline="0">
                <a:solidFill>
                  <a:schemeClr val="accent1"/>
                </a:solidFill>
              </a:defRPr>
            </a:lvl1pPr>
          </a:lstStyle>
          <a:p>
            <a:r>
              <a:rPr lang="en-GB" noProof="0" dirty="0" smtClean="0"/>
              <a:t>Chapter name and content</a:t>
            </a:r>
            <a:endParaRPr lang="en-GB" noProof="0" dirty="0"/>
          </a:p>
        </p:txBody>
      </p:sp>
    </p:spTree>
    <p:extLst>
      <p:ext uri="{BB962C8B-B14F-4D97-AF65-F5344CB8AC3E}">
        <p14:creationId xmlns:p14="http://schemas.microsoft.com/office/powerpoint/2010/main" val="46015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picture backgroun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userDrawn="1"/>
        </p:nvSpPr>
        <p:spPr bwMode="hidden">
          <a:xfrm>
            <a:off x="-11875" y="5069876"/>
            <a:ext cx="9162000" cy="1800000"/>
          </a:xfrm>
          <a:prstGeom prst="rect">
            <a:avLst/>
          </a:prstGeom>
          <a:solidFill>
            <a:schemeClr val="bg1">
              <a:alpha val="82000"/>
            </a:schemeClr>
          </a:solidFill>
          <a:ln>
            <a:noFill/>
          </a:ln>
        </p:spPr>
        <p:txBody>
          <a:bodyPr vert="horz" lIns="0" tIns="0" rIns="0" bIns="0" rtlCol="0" anchor="ctr" anchorCtr="0">
            <a:noAutofit/>
          </a:bodyPr>
          <a:lstStyle/>
          <a:p>
            <a:pPr lvl="0" indent="503079">
              <a:spcBef>
                <a:spcPct val="0"/>
              </a:spcBef>
              <a:buNone/>
            </a:pPr>
            <a:endParaRPr lang="en-GB" sz="2200" b="1" cap="all" baseline="0" dirty="0" smtClean="0">
              <a:solidFill>
                <a:schemeClr val="accent1"/>
              </a:solidFill>
              <a:latin typeface="+mj-lt"/>
              <a:ea typeface="+mj-ea"/>
              <a:cs typeface="+mj-cs"/>
            </a:endParaRPr>
          </a:p>
        </p:txBody>
      </p:sp>
      <p:sp>
        <p:nvSpPr>
          <p:cNvPr id="7" name="Title 7"/>
          <p:cNvSpPr>
            <a:spLocks noGrp="1"/>
          </p:cNvSpPr>
          <p:nvPr>
            <p:ph type="title" hasCustomPrompt="1"/>
          </p:nvPr>
        </p:nvSpPr>
        <p:spPr>
          <a:xfrm>
            <a:off x="-11875" y="5069876"/>
            <a:ext cx="9162000" cy="1800000"/>
          </a:xfrm>
          <a:noFill/>
          <a:ln>
            <a:noFill/>
          </a:ln>
        </p:spPr>
        <p:txBody>
          <a:bodyPr tIns="0" bIns="0" anchor="ctr" anchorCtr="0"/>
          <a:lstStyle>
            <a:lvl1pPr marL="447675" indent="0">
              <a:defRPr cap="all" baseline="0"/>
            </a:lvl1pPr>
          </a:lstStyle>
          <a:p>
            <a:pPr lvl="0"/>
            <a:r>
              <a:rPr lang="en-GB" dirty="0" smtClean="0"/>
              <a:t>Click to edit chapter name</a:t>
            </a:r>
          </a:p>
        </p:txBody>
      </p:sp>
      <p:pic>
        <p:nvPicPr>
          <p:cNvPr id="8" name="Picture 15" descr="VINGE_RGB_155_160_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011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10" name="Text Placeholder 4"/>
          <p:cNvSpPr>
            <a:spLocks noGrp="1"/>
          </p:cNvSpPr>
          <p:nvPr>
            <p:ph type="body" sz="quarter" idx="14"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5" name="Content Placeholder 4"/>
          <p:cNvSpPr>
            <a:spLocks noGrp="1"/>
          </p:cNvSpPr>
          <p:nvPr>
            <p:ph sz="quarter" idx="13"/>
          </p:nvPr>
        </p:nvSpPr>
        <p:spPr>
          <a:xfrm>
            <a:off x="468312" y="1484312"/>
            <a:ext cx="8207375"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Tree>
    <p:extLst>
      <p:ext uri="{BB962C8B-B14F-4D97-AF65-F5344CB8AC3E}">
        <p14:creationId xmlns:p14="http://schemas.microsoft.com/office/powerpoint/2010/main" val="2069597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vl1pPr>
          </a:lstStyle>
          <a:p>
            <a:r>
              <a:rPr lang="en-US" smtClean="0"/>
              <a:t>Click to edit Master title style</a:t>
            </a:r>
            <a:endParaRPr lang="en-GB" dirty="0"/>
          </a:p>
        </p:txBody>
      </p:sp>
      <p:sp>
        <p:nvSpPr>
          <p:cNvPr id="5"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3" name="Text Placeholder 2"/>
          <p:cNvSpPr>
            <a:spLocks noGrp="1"/>
          </p:cNvSpPr>
          <p:nvPr>
            <p:ph type="body" sz="quarter" idx="16"/>
          </p:nvPr>
        </p:nvSpPr>
        <p:spPr>
          <a:xfrm>
            <a:off x="46831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r>
              <a:rPr lang="en-US" smtClean="0"/>
              <a:t>Click to edit Master text styles</a:t>
            </a:r>
          </a:p>
        </p:txBody>
      </p:sp>
      <p:sp>
        <p:nvSpPr>
          <p:cNvPr id="10" name="Content Placeholder 4"/>
          <p:cNvSpPr>
            <a:spLocks noGrp="1"/>
          </p:cNvSpPr>
          <p:nvPr>
            <p:ph sz="quarter" idx="14"/>
          </p:nvPr>
        </p:nvSpPr>
        <p:spPr>
          <a:xfrm>
            <a:off x="468313"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2"/>
          <p:cNvSpPr>
            <a:spLocks noGrp="1"/>
          </p:cNvSpPr>
          <p:nvPr>
            <p:ph type="body" sz="quarter" idx="17"/>
          </p:nvPr>
        </p:nvSpPr>
        <p:spPr>
          <a:xfrm>
            <a:off x="471646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r>
              <a:rPr lang="en-US" smtClean="0"/>
              <a:t>Click to edit Master text styles</a:t>
            </a:r>
          </a:p>
        </p:txBody>
      </p:sp>
      <p:sp>
        <p:nvSpPr>
          <p:cNvPr id="11" name="Content Placeholder 4"/>
          <p:cNvSpPr>
            <a:spLocks noGrp="1"/>
          </p:cNvSpPr>
          <p:nvPr>
            <p:ph sz="quarter" idx="15"/>
          </p:nvPr>
        </p:nvSpPr>
        <p:spPr>
          <a:xfrm>
            <a:off x="4702808"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8373B537-CFCA-4DEE-BBBB-AC14144AD4D1}" type="datetime4">
              <a:rPr lang="en-GB" noProof="0" smtClean="0"/>
              <a:t>15 October 2019</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245628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with picture lef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6" name="Text Placeholder 5"/>
          <p:cNvSpPr>
            <a:spLocks noGrp="1"/>
          </p:cNvSpPr>
          <p:nvPr>
            <p:ph type="body" sz="quarter" idx="17"/>
          </p:nvPr>
        </p:nvSpPr>
        <p:spPr>
          <a:xfrm>
            <a:off x="2555875" y="1484784"/>
            <a:ext cx="6119813"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7"/>
          <p:cNvSpPr>
            <a:spLocks noGrp="1"/>
          </p:cNvSpPr>
          <p:nvPr>
            <p:ph type="pic" sz="quarter" idx="13"/>
          </p:nvPr>
        </p:nvSpPr>
        <p:spPr>
          <a:xfrm>
            <a:off x="467744" y="1484783"/>
            <a:ext cx="1800000" cy="4680000"/>
          </a:xfrm>
          <a:ln>
            <a:noFill/>
          </a:ln>
          <a:effectLst>
            <a:outerShdw blurRad="50800" dist="38100" dir="2700000" algn="tl" rotWithShape="0">
              <a:prstClr val="black">
                <a:alpha val="40000"/>
              </a:prstClr>
            </a:outerShdw>
          </a:effectLst>
        </p:spPr>
        <p:txBody>
          <a:bodyPr>
            <a:noAutofit/>
          </a:bodyPr>
          <a:lstStyle>
            <a:lvl1pPr marL="0" indent="0">
              <a:buFontTx/>
              <a:buNone/>
              <a:defRPr sz="1200"/>
            </a:lvl1pPr>
          </a:lstStyle>
          <a:p>
            <a:r>
              <a:rPr lang="en-US" noProof="0" dirty="0" smtClean="0"/>
              <a:t>Click icon to add picture</a:t>
            </a:r>
            <a:endParaRPr lang="en-GB" noProof="0" dirty="0"/>
          </a:p>
        </p:txBody>
      </p:sp>
      <p:sp>
        <p:nvSpPr>
          <p:cNvPr id="4" name="Date Placeholder 3"/>
          <p:cNvSpPr>
            <a:spLocks noGrp="1"/>
          </p:cNvSpPr>
          <p:nvPr>
            <p:ph type="dt" sz="half" idx="14"/>
          </p:nvPr>
        </p:nvSpPr>
        <p:spPr/>
        <p:txBody>
          <a:bodyPr/>
          <a:lstStyle/>
          <a:p>
            <a:fld id="{D346EC7E-C88D-46CF-92CD-DB9D959A1420}" type="datetime4">
              <a:rPr lang="en-GB" noProof="0" smtClean="0"/>
              <a:t>15 October 2019</a:t>
            </a:fld>
            <a:endParaRPr lang="en-GB" noProof="0" dirty="0"/>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11647053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with pictur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6" name="Text Placeholder 5"/>
          <p:cNvSpPr>
            <a:spLocks noGrp="1"/>
          </p:cNvSpPr>
          <p:nvPr>
            <p:ph type="body" sz="quarter" idx="17"/>
          </p:nvPr>
        </p:nvSpPr>
        <p:spPr>
          <a:xfrm>
            <a:off x="464400" y="1484784"/>
            <a:ext cx="6119813"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7"/>
          <p:cNvSpPr>
            <a:spLocks noGrp="1"/>
          </p:cNvSpPr>
          <p:nvPr>
            <p:ph type="pic" sz="quarter" idx="13"/>
          </p:nvPr>
        </p:nvSpPr>
        <p:spPr>
          <a:xfrm>
            <a:off x="6871775" y="1484784"/>
            <a:ext cx="1800000" cy="4680000"/>
          </a:xfrm>
          <a:ln>
            <a:noFill/>
          </a:ln>
          <a:effectLst>
            <a:outerShdw blurRad="50800" dist="38100" dir="8100000" algn="tr" rotWithShape="0">
              <a:prstClr val="black">
                <a:alpha val="40000"/>
              </a:prstClr>
            </a:outerShdw>
          </a:effectLst>
        </p:spPr>
        <p:txBody>
          <a:bodyPr>
            <a:noAutofit/>
          </a:bodyPr>
          <a:lstStyle>
            <a:lvl1pPr marL="0" indent="0">
              <a:buFontTx/>
              <a:buNone/>
              <a:defRPr sz="1200"/>
            </a:lvl1pPr>
          </a:lstStyle>
          <a:p>
            <a:r>
              <a:rPr lang="en-US" noProof="0" dirty="0" smtClean="0"/>
              <a:t>Click icon to add picture</a:t>
            </a:r>
            <a:endParaRPr lang="en-GB" noProof="0" dirty="0"/>
          </a:p>
        </p:txBody>
      </p:sp>
      <p:sp>
        <p:nvSpPr>
          <p:cNvPr id="4" name="Date Placeholder 3"/>
          <p:cNvSpPr>
            <a:spLocks noGrp="1"/>
          </p:cNvSpPr>
          <p:nvPr>
            <p:ph type="dt" sz="half" idx="14"/>
          </p:nvPr>
        </p:nvSpPr>
        <p:spPr/>
        <p:txBody>
          <a:bodyPr/>
          <a:lstStyle/>
          <a:p>
            <a:fld id="{37BCFBEC-22AF-47F7-BA25-782CEDF36ED9}" type="datetime4">
              <a:rPr lang="en-GB" noProof="0" smtClean="0"/>
              <a:t>15 October 2019</a:t>
            </a:fld>
            <a:endParaRPr lang="en-GB" noProof="0" dirty="0"/>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379972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9"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6" name="Date Placeholder 5"/>
          <p:cNvSpPr>
            <a:spLocks noGrp="1"/>
          </p:cNvSpPr>
          <p:nvPr>
            <p:ph type="dt" sz="half" idx="10"/>
          </p:nvPr>
        </p:nvSpPr>
        <p:spPr/>
        <p:txBody>
          <a:bodyPr/>
          <a:lstStyle/>
          <a:p>
            <a:fld id="{B42DFF25-329A-4020-855E-8978750F7ED8}" type="datetime4">
              <a:rPr lang="en-GB" noProof="0" smtClean="0"/>
              <a:t>15 October 2019</a:t>
            </a:fld>
            <a:endParaRPr lang="en-GB" noProof="0" dirty="0"/>
          </a:p>
        </p:txBody>
      </p:sp>
      <p:sp>
        <p:nvSpPr>
          <p:cNvPr id="7" name="Footer Placeholder 6"/>
          <p:cNvSpPr>
            <a:spLocks noGrp="1"/>
          </p:cNvSpPr>
          <p:nvPr>
            <p:ph type="ftr" sz="quarter" idx="11"/>
          </p:nvPr>
        </p:nvSpPr>
        <p:spPr/>
        <p:txBody>
          <a:bodyPr/>
          <a:lstStyle/>
          <a:p>
            <a:endParaRPr lang="en-GB" noProof="0" dirty="0"/>
          </a:p>
        </p:txBody>
      </p:sp>
      <p:sp>
        <p:nvSpPr>
          <p:cNvPr id="8" name="Slide Number Placeholder 7"/>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22538142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4800"/>
            <a:ext cx="8208000" cy="651600"/>
          </a:xfrm>
          <a:prstGeom prst="rect">
            <a:avLst/>
          </a:prstGeom>
        </p:spPr>
        <p:txBody>
          <a:bodyPr vert="horz" lIns="0" tIns="45720" rIns="0" bIns="4572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483200"/>
            <a:ext cx="8208000" cy="4680000"/>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Line 7"/>
          <p:cNvSpPr>
            <a:spLocks noChangeShapeType="1"/>
          </p:cNvSpPr>
          <p:nvPr/>
        </p:nvSpPr>
        <p:spPr bwMode="auto">
          <a:xfrm>
            <a:off x="468000" y="6559200"/>
            <a:ext cx="72756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4" name="Date Placeholder 3"/>
          <p:cNvSpPr>
            <a:spLocks noGrp="1"/>
          </p:cNvSpPr>
          <p:nvPr>
            <p:ph type="dt" sz="half" idx="2"/>
          </p:nvPr>
        </p:nvSpPr>
        <p:spPr>
          <a:xfrm>
            <a:off x="457200" y="6622753"/>
            <a:ext cx="1044000" cy="162000"/>
          </a:xfrm>
          <a:prstGeom prst="rect">
            <a:avLst/>
          </a:prstGeom>
        </p:spPr>
        <p:txBody>
          <a:bodyPr vert="horz" lIns="0" tIns="0" rIns="0" bIns="0" rtlCol="0" anchor="ctr"/>
          <a:lstStyle>
            <a:lvl1pPr algn="l">
              <a:defRPr sz="800">
                <a:solidFill>
                  <a:schemeClr val="tx1"/>
                </a:solidFill>
              </a:defRPr>
            </a:lvl1pPr>
          </a:lstStyle>
          <a:p>
            <a:fld id="{E4AC2B69-43FF-4B4E-BA53-91F0B3AE4B9F}" type="datetime4">
              <a:rPr lang="en-GB" smtClean="0"/>
              <a:t>15 October 2019</a:t>
            </a:fld>
            <a:endParaRPr lang="en-GB" dirty="0"/>
          </a:p>
        </p:txBody>
      </p:sp>
      <p:sp>
        <p:nvSpPr>
          <p:cNvPr id="5" name="Footer Placeholder 4"/>
          <p:cNvSpPr>
            <a:spLocks noGrp="1"/>
          </p:cNvSpPr>
          <p:nvPr>
            <p:ph type="ftr" sz="quarter" idx="3"/>
          </p:nvPr>
        </p:nvSpPr>
        <p:spPr>
          <a:xfrm>
            <a:off x="1547664" y="6622753"/>
            <a:ext cx="1656000" cy="162000"/>
          </a:xfrm>
          <a:prstGeom prst="rect">
            <a:avLst/>
          </a:prstGeom>
        </p:spPr>
        <p:txBody>
          <a:bodyPr vert="horz" lIns="91440" tIns="0" rIns="91440" bIns="0" rtlCol="0" anchor="ctr"/>
          <a:lstStyle>
            <a:lvl1pPr algn="l">
              <a:defRPr sz="800">
                <a:solidFill>
                  <a:schemeClr val="tx1"/>
                </a:solidFill>
              </a:defRPr>
            </a:lvl1pPr>
          </a:lstStyle>
          <a:p>
            <a:endParaRPr lang="en-GB" dirty="0"/>
          </a:p>
        </p:txBody>
      </p:sp>
      <p:sp>
        <p:nvSpPr>
          <p:cNvPr id="10" name="Slide Number Placeholder 9"/>
          <p:cNvSpPr>
            <a:spLocks noGrp="1"/>
          </p:cNvSpPr>
          <p:nvPr>
            <p:ph type="sldNum" sz="quarter" idx="4"/>
          </p:nvPr>
        </p:nvSpPr>
        <p:spPr>
          <a:xfrm>
            <a:off x="4266000" y="6622753"/>
            <a:ext cx="612000" cy="162000"/>
          </a:xfrm>
          <a:prstGeom prst="rect">
            <a:avLst/>
          </a:prstGeom>
        </p:spPr>
        <p:txBody>
          <a:bodyPr vert="horz" lIns="0" tIns="0" rIns="0" bIns="0" rtlCol="0" anchor="ctr"/>
          <a:lstStyle>
            <a:lvl1pPr algn="ctr">
              <a:defRPr sz="800">
                <a:solidFill>
                  <a:schemeClr val="tx1"/>
                </a:solidFill>
              </a:defRPr>
            </a:lvl1pPr>
          </a:lstStyle>
          <a:p>
            <a:fld id="{68468C2E-472A-43C3-926E-5A5CF00B7762}" type="slidenum">
              <a:rPr lang="en-GB" smtClean="0"/>
              <a:pPr/>
              <a:t>‹#›</a:t>
            </a:fld>
            <a:endParaRPr lang="en-GB" dirty="0"/>
          </a:p>
        </p:txBody>
      </p:sp>
      <p:pic>
        <p:nvPicPr>
          <p:cNvPr id="13" name="Picture 15" descr="VINGE_RGB_155_160_1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690" r:id="rId3"/>
    <p:sldLayoutId id="2147483705" r:id="rId4"/>
    <p:sldLayoutId id="2147483692" r:id="rId5"/>
    <p:sldLayoutId id="2147483698" r:id="rId6"/>
    <p:sldLayoutId id="2147483691" r:id="rId7"/>
    <p:sldLayoutId id="2147483701" r:id="rId8"/>
    <p:sldLayoutId id="2147483693" r:id="rId9"/>
    <p:sldLayoutId id="2147483694" r:id="rId10"/>
    <p:sldLayoutId id="2147483703" r:id="rId11"/>
    <p:sldLayoutId id="2147483695" r:id="rId12"/>
    <p:sldLayoutId id="2147483706" r:id="rId13"/>
  </p:sldLayoutIdLst>
  <p:timing>
    <p:tnLst>
      <p:par>
        <p:cTn id="1" dur="indefinite" restart="never" nodeType="tmRoot"/>
      </p:par>
    </p:tnLst>
  </p:timing>
  <p:hf hdr="0" ftr="0"/>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270000" indent="-270000" algn="l" defTabSz="914400" rtl="0" eaLnBrk="1" latinLnBrk="0" hangingPunct="1">
        <a:lnSpc>
          <a:spcPct val="95000"/>
        </a:lnSpc>
        <a:spcBef>
          <a:spcPts val="1200"/>
        </a:spcBef>
        <a:spcAft>
          <a:spcPts val="600"/>
        </a:spcAft>
        <a:buClr>
          <a:schemeClr val="accent1"/>
        </a:buClr>
        <a:buFont typeface="Arial"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90000"/>
        </a:lnSpc>
        <a:spcBef>
          <a:spcPts val="300"/>
        </a:spcBef>
        <a:spcAft>
          <a:spcPts val="300"/>
        </a:spcAft>
        <a:buClr>
          <a:schemeClr val="accent1"/>
        </a:buClr>
        <a:buFont typeface="Arial" pitchFamily="34" charset="0"/>
        <a:buChar char="–"/>
        <a:defRPr sz="1400" kern="1200">
          <a:solidFill>
            <a:schemeClr val="tx1"/>
          </a:solidFill>
          <a:latin typeface="+mn-lt"/>
          <a:ea typeface="+mn-ea"/>
          <a:cs typeface="+mn-cs"/>
        </a:defRPr>
      </a:lvl2pPr>
      <a:lvl3pPr marL="808038" indent="-270000" algn="l" defTabSz="914400" rtl="0" eaLnBrk="1" latinLnBrk="0" hangingPunct="1">
        <a:lnSpc>
          <a:spcPct val="90000"/>
        </a:lnSpc>
        <a:spcBef>
          <a:spcPts val="300"/>
        </a:spcBef>
        <a:spcAft>
          <a:spcPts val="300"/>
        </a:spcAft>
        <a:buClr>
          <a:schemeClr val="accent1"/>
        </a:buClr>
        <a:buFont typeface="Wingdings" pitchFamily="2" charset="2"/>
        <a:buChar char="ü"/>
        <a:defRPr sz="1200" kern="1200">
          <a:solidFill>
            <a:schemeClr val="tx1"/>
          </a:solidFill>
          <a:latin typeface="+mn-lt"/>
          <a:ea typeface="+mn-ea"/>
          <a:cs typeface="+mn-cs"/>
        </a:defRPr>
      </a:lvl3pPr>
      <a:lvl4pPr marL="1079500" indent="-271463" algn="l" defTabSz="962025" rtl="0" eaLnBrk="1" latinLnBrk="0" hangingPunct="1">
        <a:lnSpc>
          <a:spcPct val="90000"/>
        </a:lnSpc>
        <a:spcBef>
          <a:spcPts val="300"/>
        </a:spcBef>
        <a:spcAft>
          <a:spcPts val="300"/>
        </a:spcAft>
        <a:buClr>
          <a:schemeClr val="accent1"/>
        </a:buClr>
        <a:buFont typeface="Wingdings" pitchFamily="2" charset="2"/>
        <a:buChar char="§"/>
        <a:defRPr sz="1200" kern="1200">
          <a:solidFill>
            <a:schemeClr val="tx1"/>
          </a:solidFill>
          <a:latin typeface="+mn-lt"/>
          <a:ea typeface="+mn-ea"/>
          <a:cs typeface="+mn-cs"/>
        </a:defRPr>
      </a:lvl4pPr>
      <a:lvl5pPr marL="1350000" indent="-270000" algn="l" defTabSz="914400" rtl="0" eaLnBrk="1" latinLnBrk="0" hangingPunct="1">
        <a:lnSpc>
          <a:spcPct val="90000"/>
        </a:lnSpc>
        <a:spcBef>
          <a:spcPts val="300"/>
        </a:spcBef>
        <a:spcAft>
          <a:spcPts val="300"/>
        </a:spcAft>
        <a:buClr>
          <a:schemeClr val="accent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solidFill>
                  <a:srgbClr val="FF9900"/>
                </a:solidFill>
              </a:rPr>
              <a:t>ÄR Riskerna för Administrativa Sanktionsavgifter försäkringsbara? </a:t>
            </a:r>
            <a:br>
              <a:rPr lang="sv-SE" dirty="0" smtClean="0">
                <a:solidFill>
                  <a:srgbClr val="FF9900"/>
                </a:solidFill>
              </a:rPr>
            </a:br>
            <a:r>
              <a:rPr lang="sv-SE" dirty="0" smtClean="0"/>
              <a:t/>
            </a:r>
            <a:br>
              <a:rPr lang="sv-SE" dirty="0" smtClean="0"/>
            </a:br>
            <a:r>
              <a:rPr lang="sv-SE" sz="1800" cap="none" dirty="0" smtClean="0">
                <a:solidFill>
                  <a:srgbClr val="00B0F0"/>
                </a:solidFill>
              </a:rPr>
              <a:t>Andreas </a:t>
            </a:r>
            <a:r>
              <a:rPr lang="sv-SE" sz="1800" cap="none" dirty="0" err="1" smtClean="0">
                <a:solidFill>
                  <a:srgbClr val="00B0F0"/>
                </a:solidFill>
              </a:rPr>
              <a:t>Meidell</a:t>
            </a:r>
            <a:r>
              <a:rPr lang="sv-SE" sz="1800" cap="none" dirty="0" smtClean="0">
                <a:solidFill>
                  <a:srgbClr val="00B0F0"/>
                </a:solidFill>
              </a:rPr>
              <a:t>, </a:t>
            </a:r>
            <a:r>
              <a:rPr lang="sv-SE" sz="1800" cap="none" dirty="0" err="1" smtClean="0">
                <a:solidFill>
                  <a:srgbClr val="00B0F0"/>
                </a:solidFill>
              </a:rPr>
              <a:t>Thommessen</a:t>
            </a:r>
            <a:r>
              <a:rPr lang="sv-SE" sz="1800" cap="none" dirty="0" smtClean="0"/>
              <a:t/>
            </a:r>
            <a:br>
              <a:rPr lang="sv-SE" sz="1800" cap="none" dirty="0" smtClean="0"/>
            </a:br>
            <a:r>
              <a:rPr lang="sv-SE" sz="1800" cap="none" dirty="0" smtClean="0"/>
              <a:t>Per </a:t>
            </a:r>
            <a:r>
              <a:rPr lang="sv-SE" sz="1800" cap="none" dirty="0"/>
              <a:t>Johan Eckerberg, </a:t>
            </a:r>
            <a:r>
              <a:rPr lang="sv-SE" sz="1800" cap="none" dirty="0" smtClean="0"/>
              <a:t>Vinge </a:t>
            </a:r>
            <a:br>
              <a:rPr lang="sv-SE" sz="1800" cap="none" dirty="0" smtClean="0"/>
            </a:br>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t/>
            </a:r>
            <a:br>
              <a:rPr lang="sv-SE" dirty="0" smtClean="0"/>
            </a:br>
            <a:r>
              <a:rPr lang="sv-SE" dirty="0"/>
              <a:t/>
            </a:r>
            <a:br>
              <a:rPr lang="sv-SE" dirty="0"/>
            </a:br>
            <a:endParaRPr lang="sv-SE" dirty="0"/>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err="1" smtClean="0">
              <a:solidFill>
                <a:srgbClr val="898989"/>
              </a:solidFill>
            </a:endParaRPr>
          </a:p>
        </p:txBody>
      </p:sp>
      <p:sp>
        <p:nvSpPr>
          <p:cNvPr id="4"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7454121-v1</a:t>
            </a:r>
            <a:endParaRPr lang="en-GB" sz="500" dirty="0" err="1" smtClean="0">
              <a:solidFill>
                <a:srgbClr val="898989"/>
              </a:solidFill>
            </a:endParaRPr>
          </a:p>
        </p:txBody>
      </p:sp>
      <p:sp>
        <p:nvSpPr>
          <p:cNvPr id="5" name="Text Placeholder 25"/>
          <p:cNvSpPr txBox="1">
            <a:spLocks/>
          </p:cNvSpPr>
          <p:nvPr/>
        </p:nvSpPr>
        <p:spPr>
          <a:xfrm>
            <a:off x="6840252" y="5769260"/>
            <a:ext cx="324000" cy="1566000"/>
          </a:xfrm>
          <a:prstGeom prst="rect">
            <a:avLst/>
          </a:prstGeom>
          <a:blipFill>
            <a:blip r:embed="rId3"/>
            <a:stretch>
              <a:fillRect/>
            </a:stretch>
          </a:blipFill>
          <a:scene3d>
            <a:camera prst="orthographicFront">
              <a:rot lat="0" lon="0" rev="5400000"/>
            </a:camera>
            <a:lightRig rig="threePt" dir="t"/>
          </a:scene3d>
        </p:spPr>
        <p:txBody>
          <a:bodyPr vert="horz" lIns="0" tIns="0" rIns="0" bIns="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00" kern="1200">
                <a:noFill/>
                <a:latin typeface="+mn-lt"/>
                <a:ea typeface="+mn-ea"/>
                <a:cs typeface="+mn-cs"/>
              </a:defRPr>
            </a:lvl1pPr>
            <a:lvl2pPr marL="360000" indent="-1800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spcAft>
                <a:spcPts val="600"/>
              </a:spcAft>
              <a:buFont typeface="Arial" panose="020B0604020202020204" pitchFamily="34" charset="0"/>
              <a:buChar char="•"/>
              <a:defRPr sz="1400" kern="1200" baseline="0">
                <a:solidFill>
                  <a:schemeClr val="tx1"/>
                </a:solidFill>
                <a:latin typeface="+mn-lt"/>
                <a:ea typeface="+mn-ea"/>
                <a:cs typeface="+mn-cs"/>
              </a:defRPr>
            </a:lvl5pPr>
            <a:lvl6pPr marL="900000" indent="-1800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6pPr>
            <a:lvl7pPr marL="900000" indent="-1800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7pPr>
            <a:lvl8pPr marL="900000" indent="-1800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8pPr>
            <a:lvl9pPr marL="900000" indent="-1800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409437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0"/>
            <a:ext cx="8208000" cy="651600"/>
          </a:xfrm>
        </p:spPr>
        <p:txBody>
          <a:bodyPr/>
          <a:lstStyle/>
          <a:p>
            <a:r>
              <a:rPr lang="sv-SE" dirty="0"/>
              <a:t>5. Är utfästelserna tillåtna</a:t>
            </a:r>
            <a:r>
              <a:rPr lang="sv-SE" dirty="0" smtClean="0"/>
              <a:t>?</a:t>
            </a:r>
            <a:endParaRPr lang="sv-SE" dirty="0"/>
          </a:p>
        </p:txBody>
      </p:sp>
      <p:sp>
        <p:nvSpPr>
          <p:cNvPr id="3" name="Text Placeholder 2"/>
          <p:cNvSpPr>
            <a:spLocks noGrp="1"/>
          </p:cNvSpPr>
          <p:nvPr>
            <p:ph type="body" sz="quarter" idx="14"/>
          </p:nvPr>
        </p:nvSpPr>
        <p:spPr>
          <a:xfrm>
            <a:off x="467544" y="836712"/>
            <a:ext cx="8207375" cy="277200"/>
          </a:xfrm>
        </p:spPr>
        <p:txBody>
          <a:bodyPr>
            <a:normAutofit/>
          </a:bodyPr>
          <a:lstStyle/>
          <a:p>
            <a:r>
              <a:rPr lang="sv-SE" sz="1400" dirty="0"/>
              <a:t>VAD </a:t>
            </a:r>
            <a:r>
              <a:rPr lang="sv-SE" sz="1400" dirty="0" smtClean="0"/>
              <a:t>ANSER EXPERTERNA?</a:t>
            </a:r>
            <a:endParaRPr lang="sv-SE" sz="1400" dirty="0"/>
          </a:p>
        </p:txBody>
      </p:sp>
      <p:sp>
        <p:nvSpPr>
          <p:cNvPr id="4" name="Content Placeholder 3"/>
          <p:cNvSpPr>
            <a:spLocks noGrp="1"/>
          </p:cNvSpPr>
          <p:nvPr>
            <p:ph sz="quarter" idx="13"/>
          </p:nvPr>
        </p:nvSpPr>
        <p:spPr>
          <a:xfrm>
            <a:off x="431540" y="1196751"/>
            <a:ext cx="8207375" cy="5087693"/>
          </a:xfrm>
        </p:spPr>
        <p:txBody>
          <a:bodyPr>
            <a:normAutofit fontScale="92500" lnSpcReduction="20000"/>
          </a:bodyPr>
          <a:lstStyle/>
          <a:p>
            <a:pPr marL="0" indent="0">
              <a:buNone/>
            </a:pPr>
            <a:r>
              <a:rPr lang="sv-SE" b="1" dirty="0"/>
              <a:t>Jessica van </a:t>
            </a:r>
            <a:r>
              <a:rPr lang="sv-SE" b="1" dirty="0" err="1"/>
              <a:t>der</a:t>
            </a:r>
            <a:r>
              <a:rPr lang="sv-SE" b="1" dirty="0"/>
              <a:t> </a:t>
            </a:r>
            <a:r>
              <a:rPr lang="sv-SE" b="1" dirty="0" err="1" smtClean="0"/>
              <a:t>Sluijs</a:t>
            </a:r>
            <a:r>
              <a:rPr lang="sv-SE" b="1" dirty="0" smtClean="0"/>
              <a:t> </a:t>
            </a:r>
            <a:r>
              <a:rPr lang="sv-SE" dirty="0"/>
              <a:t>(JT 2014-15 s. 238 </a:t>
            </a:r>
            <a:r>
              <a:rPr lang="sv-SE" dirty="0" err="1"/>
              <a:t>ff</a:t>
            </a:r>
            <a:r>
              <a:rPr lang="sv-SE" dirty="0"/>
              <a:t>) </a:t>
            </a:r>
            <a:r>
              <a:rPr lang="sv-SE" dirty="0" smtClean="0"/>
              <a:t> </a:t>
            </a:r>
            <a:endParaRPr lang="sv-SE" dirty="0"/>
          </a:p>
          <a:p>
            <a:r>
              <a:rPr lang="sv-SE" dirty="0"/>
              <a:t>6 kap 1 § FAL är </a:t>
            </a:r>
            <a:r>
              <a:rPr lang="sv-SE" dirty="0" smtClean="0"/>
              <a:t>inte en näringsrättslig regel. God försäkringsstandard är en kundskyddsregel. Med beaktande av legalitetsprincipen – tydlighet och förutsebarhet – kan försäkringen inte strida mot god försäkringsstandard</a:t>
            </a:r>
          </a:p>
          <a:p>
            <a:r>
              <a:rPr lang="sv-SE" dirty="0" smtClean="0"/>
              <a:t>Försäkringsutfästelsen kommer sannolikt att vara en av flera utfästelser i en ansvarsförsäkring. Därmed har den ett naturligt samband med försäkringsverksamhet i försäkringstagarens intresse</a:t>
            </a:r>
            <a:endParaRPr lang="sv-SE" dirty="0"/>
          </a:p>
          <a:p>
            <a:pPr marL="0" indent="0">
              <a:buNone/>
            </a:pPr>
            <a:r>
              <a:rPr lang="sv-SE" b="1" dirty="0" smtClean="0"/>
              <a:t>Gustaf Sjöberg </a:t>
            </a:r>
            <a:r>
              <a:rPr lang="sv-SE" dirty="0"/>
              <a:t>(JT 2014-15 s. 712 </a:t>
            </a:r>
            <a:r>
              <a:rPr lang="sv-SE" dirty="0" err="1"/>
              <a:t>ff</a:t>
            </a:r>
            <a:r>
              <a:rPr lang="sv-SE" dirty="0"/>
              <a:t>)</a:t>
            </a:r>
            <a:r>
              <a:rPr lang="sv-SE" b="1" dirty="0"/>
              <a:t> </a:t>
            </a:r>
            <a:r>
              <a:rPr lang="sv-SE" b="1" dirty="0" smtClean="0"/>
              <a:t> </a:t>
            </a:r>
            <a:endParaRPr lang="sv-SE" b="1" dirty="0">
              <a:solidFill>
                <a:srgbClr val="FF0000"/>
              </a:solidFill>
            </a:endParaRPr>
          </a:p>
          <a:p>
            <a:r>
              <a:rPr lang="sv-SE" dirty="0" smtClean="0"/>
              <a:t>Det kan ”</a:t>
            </a:r>
            <a:r>
              <a:rPr lang="sv-SE" i="1" dirty="0" smtClean="0"/>
              <a:t>starkt ifrågasättas</a:t>
            </a:r>
            <a:r>
              <a:rPr lang="sv-SE" dirty="0" smtClean="0"/>
              <a:t>” om det är förenligt med god standard att bidra till att finansmarknadsreglering kringgås. </a:t>
            </a:r>
          </a:p>
          <a:p>
            <a:r>
              <a:rPr lang="sv-SE" dirty="0" smtClean="0"/>
              <a:t>”</a:t>
            </a:r>
            <a:r>
              <a:rPr lang="sv-SE" i="1" dirty="0" smtClean="0"/>
              <a:t>Rimligen</a:t>
            </a:r>
            <a:r>
              <a:rPr lang="sv-SE" dirty="0" smtClean="0"/>
              <a:t>” är det inte oförutsebart att en försäkring mot grovt vårdslöst orsakade allvarliga regelbrott strider mot god standard</a:t>
            </a:r>
          </a:p>
          <a:p>
            <a:r>
              <a:rPr lang="sv-SE" dirty="0" smtClean="0"/>
              <a:t>Är det inte fråga om försäkringsverksamhet får försäkringsföretag inte bedriva verksamheten. Tecknande av försäkringsavtal som inte avser lagliga intressen utgör inte försäkringsverksamhet</a:t>
            </a:r>
            <a:endParaRPr lang="sv-SE" dirty="0"/>
          </a:p>
          <a:p>
            <a:pPr marL="0" indent="0">
              <a:buNone/>
            </a:pPr>
            <a:r>
              <a:rPr lang="sv-SE" b="1" dirty="0"/>
              <a:t>Bertil </a:t>
            </a:r>
            <a:r>
              <a:rPr lang="sv-SE" b="1" dirty="0" smtClean="0"/>
              <a:t>Bengtsson </a:t>
            </a:r>
            <a:r>
              <a:rPr lang="sv-SE" dirty="0" smtClean="0"/>
              <a:t>(Försäkringsavtalsrätt</a:t>
            </a:r>
            <a:r>
              <a:rPr lang="sv-SE" dirty="0"/>
              <a:t>, 3:e </a:t>
            </a:r>
            <a:r>
              <a:rPr lang="sv-SE" dirty="0" smtClean="0"/>
              <a:t>upplagan)</a:t>
            </a:r>
            <a:r>
              <a:rPr lang="sv-SE" b="1" dirty="0" smtClean="0"/>
              <a:t>  </a:t>
            </a:r>
            <a:endParaRPr lang="sv-SE" b="1" dirty="0"/>
          </a:p>
          <a:p>
            <a:r>
              <a:rPr lang="sv-SE" dirty="0" smtClean="0"/>
              <a:t>Försäkring </a:t>
            </a:r>
            <a:r>
              <a:rPr lang="sv-SE" dirty="0"/>
              <a:t>av sanktionsavgift avser ”</a:t>
            </a:r>
            <a:r>
              <a:rPr lang="sv-SE" i="1" dirty="0"/>
              <a:t>förmodligen</a:t>
            </a:r>
            <a:r>
              <a:rPr lang="sv-SE" dirty="0"/>
              <a:t>” ett olagligt </a:t>
            </a:r>
            <a:r>
              <a:rPr lang="sv-SE" dirty="0" smtClean="0"/>
              <a:t>intresse och en sådan försäkring skulle också anses strida mot god försäkringsstandard. ”</a:t>
            </a:r>
            <a:r>
              <a:rPr lang="sv-SE" i="1" dirty="0" smtClean="0"/>
              <a:t>Här är dock meningarna delade</a:t>
            </a:r>
            <a:r>
              <a:rPr lang="sv-SE" dirty="0" smtClean="0"/>
              <a:t>” </a:t>
            </a:r>
            <a:endParaRPr lang="sv-SE" dirty="0"/>
          </a:p>
          <a:p>
            <a:pPr marL="0" indent="0">
              <a:buNone/>
            </a:pPr>
            <a:endParaRPr lang="sv-SE" b="1" i="1" dirty="0" smtClean="0"/>
          </a:p>
          <a:p>
            <a:pPr marL="0" indent="0">
              <a:buNone/>
            </a:pPr>
            <a:endParaRPr lang="sv-SE" b="1" i="1" dirty="0"/>
          </a:p>
        </p:txBody>
      </p:sp>
      <p:sp>
        <p:nvSpPr>
          <p:cNvPr id="5" name="Slide Number Placeholder 4"/>
          <p:cNvSpPr>
            <a:spLocks noGrp="1"/>
          </p:cNvSpPr>
          <p:nvPr>
            <p:ph type="sldNum" sz="quarter" idx="12"/>
          </p:nvPr>
        </p:nvSpPr>
        <p:spPr/>
        <p:txBody>
          <a:bodyPr/>
          <a:lstStyle/>
          <a:p>
            <a:fld id="{68468C2E-472A-43C3-926E-5A5CF00B7762}" type="slidenum">
              <a:rPr lang="en-GB" noProof="0" smtClean="0"/>
              <a:pPr/>
              <a:t>10</a:t>
            </a:fld>
            <a:endParaRPr lang="en-GB" noProof="0" dirty="0"/>
          </a:p>
        </p:txBody>
      </p:sp>
      <p:sp>
        <p:nvSpPr>
          <p:cNvPr id="6" name="Date Placeholder 5"/>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6483904-v1</a:t>
            </a:r>
            <a:endParaRPr lang="en-GB" sz="500" dirty="0" err="1" smtClean="0">
              <a:solidFill>
                <a:srgbClr val="898989"/>
              </a:solidFill>
            </a:endParaRPr>
          </a:p>
        </p:txBody>
      </p:sp>
    </p:spTree>
    <p:extLst>
      <p:ext uri="{BB962C8B-B14F-4D97-AF65-F5344CB8AC3E}">
        <p14:creationId xmlns:p14="http://schemas.microsoft.com/office/powerpoint/2010/main" val="39953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68"/>
            <a:ext cx="8208000" cy="651600"/>
          </a:xfrm>
        </p:spPr>
        <p:txBody>
          <a:bodyPr/>
          <a:lstStyle/>
          <a:p>
            <a:r>
              <a:rPr lang="sv-SE" dirty="0"/>
              <a:t>6</a:t>
            </a:r>
            <a:r>
              <a:rPr lang="sv-SE" dirty="0" smtClean="0"/>
              <a:t>. Kan utfästelserna vara giltiga och tillåtna i andra länder?</a:t>
            </a:r>
            <a:endParaRPr lang="sv-SE" dirty="0"/>
          </a:p>
        </p:txBody>
      </p:sp>
      <p:sp>
        <p:nvSpPr>
          <p:cNvPr id="4" name="Content Placeholder 3"/>
          <p:cNvSpPr>
            <a:spLocks noGrp="1"/>
          </p:cNvSpPr>
          <p:nvPr>
            <p:ph sz="quarter" idx="13"/>
          </p:nvPr>
        </p:nvSpPr>
        <p:spPr>
          <a:xfrm>
            <a:off x="467544" y="2204864"/>
            <a:ext cx="8207375" cy="4175472"/>
          </a:xfrm>
        </p:spPr>
        <p:txBody>
          <a:bodyPr/>
          <a:lstStyle/>
          <a:p>
            <a:pPr marL="0" indent="0">
              <a:buNone/>
            </a:pPr>
            <a:r>
              <a:rPr lang="sv-SE" b="1" dirty="0" smtClean="0"/>
              <a:t>Efter omfattande och dyrbara utredningar har framstående förmedlare och jurister kunnat bekräfta det svar som….. </a:t>
            </a:r>
          </a:p>
          <a:p>
            <a:pPr marL="0" indent="0">
              <a:buNone/>
            </a:pPr>
            <a:r>
              <a:rPr lang="sv-SE" b="1" dirty="0" smtClean="0"/>
              <a:t>….. framgick av fotnot 303 i Bertil Bengtssons första kommentar till FAL :</a:t>
            </a:r>
          </a:p>
          <a:p>
            <a:pPr marL="0" indent="0">
              <a:buNone/>
            </a:pPr>
            <a:endParaRPr lang="sv-SE" b="1" dirty="0" smtClean="0"/>
          </a:p>
          <a:p>
            <a:pPr marL="0" indent="0" algn="ctr">
              <a:buNone/>
            </a:pPr>
            <a:r>
              <a:rPr lang="sv-SE" sz="3600" b="1" dirty="0" smtClean="0">
                <a:solidFill>
                  <a:srgbClr val="FF0000"/>
                </a:solidFill>
              </a:rPr>
              <a:t>NORGE </a:t>
            </a:r>
            <a:endParaRPr lang="sv-SE" sz="3600" b="1" dirty="0">
              <a:solidFill>
                <a:srgbClr val="FF0000"/>
              </a:solidFill>
            </a:endParaRPr>
          </a:p>
          <a:p>
            <a:pPr marL="0" indent="0">
              <a:buNone/>
            </a:pPr>
            <a:endParaRPr lang="sv-SE" b="1" i="1" dirty="0" smtClean="0"/>
          </a:p>
          <a:p>
            <a:pPr marL="0" indent="0">
              <a:buNone/>
            </a:pPr>
            <a:endParaRPr lang="sv-SE" b="1" i="1" dirty="0"/>
          </a:p>
        </p:txBody>
      </p:sp>
      <p:sp>
        <p:nvSpPr>
          <p:cNvPr id="5" name="Slide Number Placeholder 4"/>
          <p:cNvSpPr>
            <a:spLocks noGrp="1"/>
          </p:cNvSpPr>
          <p:nvPr>
            <p:ph type="sldNum" sz="quarter" idx="12"/>
          </p:nvPr>
        </p:nvSpPr>
        <p:spPr/>
        <p:txBody>
          <a:bodyPr/>
          <a:lstStyle/>
          <a:p>
            <a:fld id="{68468C2E-472A-43C3-926E-5A5CF00B7762}" type="slidenum">
              <a:rPr lang="en-GB" noProof="0" smtClean="0"/>
              <a:pPr/>
              <a:t>11</a:t>
            </a:fld>
            <a:endParaRPr lang="en-GB" noProof="0" dirty="0"/>
          </a:p>
        </p:txBody>
      </p:sp>
      <p:sp>
        <p:nvSpPr>
          <p:cNvPr id="6" name="Date Placeholder 5"/>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6483904-v1</a:t>
            </a:r>
            <a:endParaRPr lang="en-GB" sz="500" dirty="0" err="1" smtClean="0">
              <a:solidFill>
                <a:srgbClr val="898989"/>
              </a:solidFill>
            </a:endParaRPr>
          </a:p>
        </p:txBody>
      </p:sp>
      <p:sp>
        <p:nvSpPr>
          <p:cNvPr id="9"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6483904-v1</a:t>
            </a:r>
            <a:endParaRPr lang="en-GB" sz="500" dirty="0" err="1" smtClean="0">
              <a:solidFill>
                <a:srgbClr val="898989"/>
              </a:solidFill>
            </a:endParaRPr>
          </a:p>
        </p:txBody>
      </p:sp>
    </p:spTree>
    <p:extLst>
      <p:ext uri="{BB962C8B-B14F-4D97-AF65-F5344CB8AC3E}">
        <p14:creationId xmlns:p14="http://schemas.microsoft.com/office/powerpoint/2010/main" val="42589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ÄR Riskerna för administrativa sanktionsavgifter försäkringsbara? </a:t>
            </a:r>
            <a:br>
              <a:rPr lang="sv-SE" dirty="0" smtClean="0"/>
            </a:br>
            <a:r>
              <a:rPr lang="sv-SE" dirty="0" smtClean="0"/>
              <a:t/>
            </a:r>
            <a:br>
              <a:rPr lang="sv-SE" dirty="0" smtClean="0"/>
            </a:br>
            <a:r>
              <a:rPr lang="sv-SE" dirty="0" smtClean="0">
                <a:solidFill>
                  <a:srgbClr val="FF0000"/>
                </a:solidFill>
              </a:rPr>
              <a:t>FÖRSÄKRINGSGIVARENS PERSPEKTIV</a:t>
            </a:r>
            <a:r>
              <a:rPr lang="sv-SE" dirty="0" smtClean="0"/>
              <a:t/>
            </a:r>
            <a:br>
              <a:rPr lang="sv-SE" dirty="0" smtClean="0"/>
            </a:br>
            <a:r>
              <a:rPr lang="sv-SE" sz="1800" cap="none" dirty="0" smtClean="0"/>
              <a:t>Per </a:t>
            </a:r>
            <a:r>
              <a:rPr lang="sv-SE" sz="1800" cap="none" dirty="0"/>
              <a:t>Johan Eckerberg, </a:t>
            </a:r>
            <a:r>
              <a:rPr lang="sv-SE" sz="1800" cap="none" dirty="0" smtClean="0"/>
              <a:t>Vinge, </a:t>
            </a:r>
            <a:r>
              <a:rPr lang="sv-SE" sz="1600" cap="none" dirty="0" smtClean="0"/>
              <a:t>2018-10-18</a:t>
            </a:r>
            <a:r>
              <a:rPr lang="sv-SE" sz="1800" cap="none" dirty="0"/>
              <a:t> </a:t>
            </a:r>
            <a:r>
              <a:rPr lang="sv-SE" dirty="0"/>
              <a:t>     </a:t>
            </a:r>
            <a:br>
              <a:rPr lang="sv-SE" dirty="0"/>
            </a:br>
            <a:endParaRPr lang="sv-SE" dirty="0"/>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err="1" smtClean="0">
              <a:solidFill>
                <a:srgbClr val="898989"/>
              </a:solidFill>
            </a:endParaRPr>
          </a:p>
        </p:txBody>
      </p:sp>
    </p:spTree>
    <p:extLst>
      <p:ext uri="{BB962C8B-B14F-4D97-AF65-F5344CB8AC3E}">
        <p14:creationId xmlns:p14="http://schemas.microsoft.com/office/powerpoint/2010/main" val="938082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1</a:t>
            </a:r>
            <a:r>
              <a:rPr lang="sv-SE" dirty="0" smtClean="0"/>
              <a:t>. Bakgrund</a:t>
            </a:r>
            <a:endParaRPr lang="sv-SE" dirty="0"/>
          </a:p>
        </p:txBody>
      </p:sp>
      <p:sp>
        <p:nvSpPr>
          <p:cNvPr id="4" name="Content Placeholder 3"/>
          <p:cNvSpPr>
            <a:spLocks noGrp="1"/>
          </p:cNvSpPr>
          <p:nvPr>
            <p:ph sz="quarter" idx="13"/>
          </p:nvPr>
        </p:nvSpPr>
        <p:spPr>
          <a:xfrm>
            <a:off x="468312" y="1448308"/>
            <a:ext cx="7992120" cy="4969024"/>
          </a:xfrm>
        </p:spPr>
        <p:txBody>
          <a:bodyPr>
            <a:normAutofit lnSpcReduction="10000"/>
          </a:bodyPr>
          <a:lstStyle/>
          <a:p>
            <a:r>
              <a:rPr lang="sv-SE" dirty="0" smtClean="0"/>
              <a:t>1 juli 2014 genomfördes Kapitaltäckningsdirektivet - </a:t>
            </a:r>
            <a:r>
              <a:rPr lang="sv-SE" b="1" dirty="0" smtClean="0"/>
              <a:t>CRD </a:t>
            </a:r>
            <a:r>
              <a:rPr lang="sv-SE" b="1" dirty="0"/>
              <a:t>IV </a:t>
            </a:r>
            <a:r>
              <a:rPr lang="sv-SE" sz="1200" dirty="0" smtClean="0"/>
              <a:t>(direktiv 2013/36/EU). </a:t>
            </a:r>
            <a:r>
              <a:rPr lang="sv-SE" dirty="0" err="1" smtClean="0"/>
              <a:t>Bl</a:t>
            </a:r>
            <a:r>
              <a:rPr lang="sv-SE" dirty="0" smtClean="0"/>
              <a:t> a infördes bestämmelser om </a:t>
            </a:r>
            <a:r>
              <a:rPr lang="sv-SE" i="1" dirty="0" smtClean="0"/>
              <a:t>administrativa sanktionsavgifter </a:t>
            </a:r>
            <a:r>
              <a:rPr lang="sv-SE" dirty="0" smtClean="0"/>
              <a:t>i </a:t>
            </a:r>
            <a:r>
              <a:rPr lang="en-GB" dirty="0" err="1" smtClean="0"/>
              <a:t>lagen</a:t>
            </a:r>
            <a:r>
              <a:rPr lang="en-GB" dirty="0" smtClean="0"/>
              <a:t> </a:t>
            </a:r>
            <a:r>
              <a:rPr lang="en-GB" dirty="0"/>
              <a:t>(2004:297) </a:t>
            </a:r>
            <a:r>
              <a:rPr lang="en-GB" dirty="0" err="1"/>
              <a:t>om</a:t>
            </a:r>
            <a:r>
              <a:rPr lang="en-GB" dirty="0"/>
              <a:t> bank- </a:t>
            </a:r>
            <a:r>
              <a:rPr lang="en-GB" dirty="0" err="1"/>
              <a:t>och</a:t>
            </a:r>
            <a:r>
              <a:rPr lang="en-GB" dirty="0"/>
              <a:t> </a:t>
            </a:r>
            <a:r>
              <a:rPr lang="en-GB" dirty="0" err="1"/>
              <a:t>finansieringsrörelse</a:t>
            </a:r>
            <a:r>
              <a:rPr lang="en-GB" dirty="0"/>
              <a:t> </a:t>
            </a:r>
            <a:r>
              <a:rPr lang="en-GB" dirty="0" smtClean="0"/>
              <a:t>(</a:t>
            </a:r>
            <a:r>
              <a:rPr lang="en-GB" b="1" dirty="0" smtClean="0"/>
              <a:t>BFL</a:t>
            </a:r>
            <a:r>
              <a:rPr lang="en-GB" dirty="0" smtClean="0"/>
              <a:t>)</a:t>
            </a:r>
          </a:p>
          <a:p>
            <a:r>
              <a:rPr lang="sv-SE" dirty="0" smtClean="0"/>
              <a:t>De administrativa sanktionsavgifterna mot styrelseledamot eller VD i kreditinstitut kan uppgå </a:t>
            </a:r>
            <a:r>
              <a:rPr lang="sv-SE" dirty="0"/>
              <a:t>till </a:t>
            </a:r>
            <a:r>
              <a:rPr lang="sv-SE" b="1" dirty="0" smtClean="0"/>
              <a:t>det högsta </a:t>
            </a:r>
            <a:r>
              <a:rPr lang="sv-SE" dirty="0" smtClean="0"/>
              <a:t>av </a:t>
            </a:r>
          </a:p>
          <a:p>
            <a:pPr lvl="1"/>
            <a:r>
              <a:rPr lang="sv-SE" dirty="0" smtClean="0"/>
              <a:t>ett </a:t>
            </a:r>
            <a:r>
              <a:rPr lang="sv-SE" dirty="0"/>
              <a:t>belopp om fem miljoner </a:t>
            </a:r>
            <a:r>
              <a:rPr lang="sv-SE" dirty="0" smtClean="0"/>
              <a:t>euro eller </a:t>
            </a:r>
          </a:p>
          <a:p>
            <a:pPr lvl="1"/>
            <a:r>
              <a:rPr lang="sv-SE" dirty="0" smtClean="0"/>
              <a:t>2 ggr den vinst som den fysiska personen har gjort på överträdelsen (15 kap 8a § BFL)</a:t>
            </a:r>
            <a:endParaRPr lang="en-GB" dirty="0"/>
          </a:p>
          <a:p>
            <a:r>
              <a:rPr lang="sv-SE" dirty="0" smtClean="0"/>
              <a:t>De nya reglerna möter motstånd från näringslivet. Handelsbankens </a:t>
            </a:r>
            <a:r>
              <a:rPr lang="sv-SE" dirty="0"/>
              <a:t>chefsjurist förklarar att hotet om sanktionsavgifter är </a:t>
            </a:r>
            <a:r>
              <a:rPr lang="sv-SE" dirty="0" smtClean="0"/>
              <a:t>”</a:t>
            </a:r>
            <a:r>
              <a:rPr lang="sv-SE" i="1" dirty="0" smtClean="0"/>
              <a:t>orimligt</a:t>
            </a:r>
            <a:r>
              <a:rPr lang="sv-SE" dirty="0" smtClean="0"/>
              <a:t> ”och </a:t>
            </a:r>
            <a:r>
              <a:rPr lang="sv-SE" dirty="0"/>
              <a:t>kan leda till att en enskild person ”</a:t>
            </a:r>
            <a:r>
              <a:rPr lang="sv-SE" i="1" dirty="0"/>
              <a:t>kan tvingas gå från hus och hem</a:t>
            </a:r>
            <a:r>
              <a:rPr lang="sv-SE" dirty="0"/>
              <a:t>”</a:t>
            </a:r>
          </a:p>
          <a:p>
            <a:r>
              <a:rPr lang="sv-SE" dirty="0" smtClean="0"/>
              <a:t>I kallelsen till årsstämman 2014 i Handelsbanken ingår ett förslag från valberedningen att banken ska ställa ut skadeslöshetsförbindelser till styrelse och VD och ersätta dem för eventuella sanktionsavgifter</a:t>
            </a:r>
          </a:p>
          <a:p>
            <a:r>
              <a:rPr lang="sv-SE" kern="0" dirty="0" smtClean="0"/>
              <a:t>Finansinspektionen reagerar omedelbart och tillkännager att den tilltänkta utfästelsen ”</a:t>
            </a:r>
            <a:r>
              <a:rPr lang="sv-SE" i="1" kern="0" dirty="0" smtClean="0"/>
              <a:t>är ett sätt att kringgå syftet med sanktionsreglerna</a:t>
            </a:r>
            <a:r>
              <a:rPr lang="sv-SE" kern="0" dirty="0" smtClean="0"/>
              <a:t>” och att det är oförenligt med kravet i BFL om att bankverksamhet ska vara </a:t>
            </a:r>
            <a:r>
              <a:rPr lang="sv-SE" i="1" kern="0" dirty="0" smtClean="0"/>
              <a:t>sund</a:t>
            </a:r>
          </a:p>
          <a:p>
            <a:r>
              <a:rPr lang="sv-SE" kern="0" dirty="0" smtClean="0"/>
              <a:t>Handelsbankens valberedning återkallar förslaget om skadeslöshetsförbindelser</a:t>
            </a:r>
          </a:p>
          <a:p>
            <a:endParaRPr lang="sv-SE" kern="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
        <p:nvSpPr>
          <p:cNvPr id="15" name="Date Placeholder 14"/>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6" name="Slide Number Placeholder 15"/>
          <p:cNvSpPr>
            <a:spLocks noGrp="1"/>
          </p:cNvSpPr>
          <p:nvPr>
            <p:ph type="sldNum" sz="quarter" idx="12"/>
          </p:nvPr>
        </p:nvSpPr>
        <p:spPr/>
        <p:txBody>
          <a:bodyPr/>
          <a:lstStyle/>
          <a:p>
            <a:fld id="{68468C2E-472A-43C3-926E-5A5CF00B7762}" type="slidenum">
              <a:rPr lang="en-GB" noProof="0" smtClean="0"/>
              <a:pPr/>
              <a:t>3</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Tree>
    <p:extLst>
      <p:ext uri="{BB962C8B-B14F-4D97-AF65-F5344CB8AC3E}">
        <p14:creationId xmlns:p14="http://schemas.microsoft.com/office/powerpoint/2010/main" val="119358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2</a:t>
            </a:r>
            <a:r>
              <a:rPr lang="sv-SE" dirty="0" smtClean="0"/>
              <a:t>. </a:t>
            </a:r>
            <a:r>
              <a:rPr lang="sv-SE" dirty="0"/>
              <a:t>Ä</a:t>
            </a:r>
            <a:r>
              <a:rPr lang="sv-SE" dirty="0" smtClean="0"/>
              <a:t>r oron överdriven?</a:t>
            </a:r>
            <a:endParaRPr lang="sv-SE" dirty="0"/>
          </a:p>
        </p:txBody>
      </p:sp>
      <p:sp>
        <p:nvSpPr>
          <p:cNvPr id="3" name="Text Placeholder 2"/>
          <p:cNvSpPr>
            <a:spLocks noGrp="1"/>
          </p:cNvSpPr>
          <p:nvPr>
            <p:ph type="body" sz="quarter" idx="14"/>
          </p:nvPr>
        </p:nvSpPr>
        <p:spPr>
          <a:xfrm>
            <a:off x="464400" y="1232756"/>
            <a:ext cx="8207375" cy="277200"/>
          </a:xfrm>
        </p:spPr>
        <p:txBody>
          <a:bodyPr>
            <a:normAutofit/>
          </a:bodyPr>
          <a:lstStyle/>
          <a:p>
            <a:r>
              <a:rPr lang="sv-SE" sz="1800" dirty="0" smtClean="0"/>
              <a:t>Kanske var den det 2014:</a:t>
            </a:r>
            <a:endParaRPr lang="sv-SE" sz="1800" dirty="0"/>
          </a:p>
        </p:txBody>
      </p:sp>
      <p:sp>
        <p:nvSpPr>
          <p:cNvPr id="4" name="Content Placeholder 3"/>
          <p:cNvSpPr>
            <a:spLocks noGrp="1"/>
          </p:cNvSpPr>
          <p:nvPr>
            <p:ph sz="quarter" idx="13"/>
          </p:nvPr>
        </p:nvSpPr>
        <p:spPr>
          <a:xfrm>
            <a:off x="720340" y="1628800"/>
            <a:ext cx="7992120" cy="4969024"/>
          </a:xfrm>
        </p:spPr>
        <p:txBody>
          <a:bodyPr>
            <a:normAutofit lnSpcReduction="10000"/>
          </a:bodyPr>
          <a:lstStyle/>
          <a:p>
            <a:r>
              <a:rPr lang="sv-SE" dirty="0" smtClean="0"/>
              <a:t>Det subjektiva rekvisitet är uppsåt eller </a:t>
            </a:r>
            <a:r>
              <a:rPr lang="sv-SE" i="1" dirty="0" smtClean="0"/>
              <a:t>grov oaktsamhet</a:t>
            </a:r>
          </a:p>
          <a:p>
            <a:r>
              <a:rPr lang="sv-SE" dirty="0" smtClean="0"/>
              <a:t>Kravet på grov oaktsamhet innebär ”</a:t>
            </a:r>
            <a:r>
              <a:rPr lang="sv-SE" i="1" dirty="0" smtClean="0"/>
              <a:t>att </a:t>
            </a:r>
            <a:r>
              <a:rPr lang="sv-SE" i="1" dirty="0"/>
              <a:t>det endast är en mer kvalificerad form av oaktsamhet som kan träffas av en sanktion</a:t>
            </a:r>
            <a:r>
              <a:rPr lang="sv-SE" dirty="0" smtClean="0"/>
              <a:t>” (prop. 2014/15:57 s. 42)</a:t>
            </a:r>
          </a:p>
          <a:p>
            <a:r>
              <a:rPr lang="sv-SE" dirty="0" smtClean="0"/>
              <a:t>Sanktion mot fysisk person förutsätter dessutom att institutets överträdelse är så allvarlig att den kan föranleda återkallelse av tillståndet eller varning (15 kap 1a § BFL)</a:t>
            </a:r>
          </a:p>
          <a:p>
            <a:r>
              <a:rPr lang="sv-SE" dirty="0" smtClean="0"/>
              <a:t>”</a:t>
            </a:r>
            <a:r>
              <a:rPr lang="sv-SE" i="1" dirty="0" smtClean="0"/>
              <a:t>På </a:t>
            </a:r>
            <a:r>
              <a:rPr lang="sv-SE" i="1" dirty="0"/>
              <a:t>samma sätt som gäller för juridiska personer bör hänsyn tas till den fysiska personens finansiella ställning </a:t>
            </a:r>
            <a:r>
              <a:rPr lang="sv-SE" i="1" dirty="0" smtClean="0"/>
              <a:t>… </a:t>
            </a:r>
            <a:r>
              <a:rPr lang="sv-SE" i="1" dirty="0"/>
              <a:t>Med en fysisk persons finansiella ställning avses </a:t>
            </a:r>
            <a:r>
              <a:rPr lang="sv-SE" i="1" dirty="0" smtClean="0"/>
              <a:t>... </a:t>
            </a:r>
            <a:r>
              <a:rPr lang="sv-SE" i="1" dirty="0"/>
              <a:t>personens årsinkomst. I årsinkomsten bör enligt regeringens mening såväl fast som rörlig ersättning och kapitalinkomster ingå. Har överträdelsen pågått under en längre tid bör även inkomster under hela denna tid beaktas</a:t>
            </a:r>
            <a:r>
              <a:rPr lang="sv-SE" dirty="0"/>
              <a:t>.” (prop. 2014/15:57 s. </a:t>
            </a:r>
            <a:r>
              <a:rPr lang="sv-SE" dirty="0" smtClean="0"/>
              <a:t>55)</a:t>
            </a:r>
            <a:endParaRPr lang="sv-SE" dirty="0"/>
          </a:p>
          <a:p>
            <a:pPr marL="0" indent="0">
              <a:buNone/>
            </a:pPr>
            <a:r>
              <a:rPr lang="sv-SE" sz="1800" b="1" dirty="0" smtClean="0"/>
              <a:t>Men efter 2014 har det hänt en del: 				</a:t>
            </a:r>
          </a:p>
          <a:p>
            <a:r>
              <a:rPr lang="sv-SE" dirty="0" smtClean="0"/>
              <a:t>Penningtvättsreglerna</a:t>
            </a:r>
          </a:p>
          <a:p>
            <a:r>
              <a:rPr lang="sv-SE" dirty="0" smtClean="0"/>
              <a:t>GDPR</a:t>
            </a:r>
          </a:p>
          <a:p>
            <a:r>
              <a:rPr lang="sv-SE" dirty="0" smtClean="0"/>
              <a:t>IDD</a:t>
            </a:r>
            <a:endParaRPr lang="sv-SE" dirty="0"/>
          </a:p>
          <a:p>
            <a:endParaRPr lang="sv-SE" dirty="0" smtClean="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
        <p:nvSpPr>
          <p:cNvPr id="15" name="Date Placeholder 14"/>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6" name="Slide Number Placeholder 15"/>
          <p:cNvSpPr>
            <a:spLocks noGrp="1"/>
          </p:cNvSpPr>
          <p:nvPr>
            <p:ph type="sldNum" sz="quarter" idx="12"/>
          </p:nvPr>
        </p:nvSpPr>
        <p:spPr/>
        <p:txBody>
          <a:bodyPr/>
          <a:lstStyle/>
          <a:p>
            <a:fld id="{68468C2E-472A-43C3-926E-5A5CF00B7762}" type="slidenum">
              <a:rPr lang="en-GB" noProof="0" smtClean="0"/>
              <a:pPr/>
              <a:t>4</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9"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Tree>
    <p:extLst>
      <p:ext uri="{BB962C8B-B14F-4D97-AF65-F5344CB8AC3E}">
        <p14:creationId xmlns:p14="http://schemas.microsoft.com/office/powerpoint/2010/main" val="153073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53164"/>
            <a:ext cx="8208000" cy="651600"/>
          </a:xfrm>
        </p:spPr>
        <p:txBody>
          <a:bodyPr/>
          <a:lstStyle/>
          <a:p>
            <a:r>
              <a:rPr lang="sv-SE" dirty="0"/>
              <a:t>3</a:t>
            </a:r>
            <a:r>
              <a:rPr lang="sv-SE" dirty="0" smtClean="0"/>
              <a:t>. Finns det försäkringsprodukter?</a:t>
            </a:r>
            <a:endParaRPr lang="sv-SE" dirty="0"/>
          </a:p>
        </p:txBody>
      </p:sp>
      <p:sp>
        <p:nvSpPr>
          <p:cNvPr id="4" name="Content Placeholder 3"/>
          <p:cNvSpPr>
            <a:spLocks noGrp="1"/>
          </p:cNvSpPr>
          <p:nvPr>
            <p:ph sz="quarter" idx="13"/>
          </p:nvPr>
        </p:nvSpPr>
        <p:spPr>
          <a:xfrm>
            <a:off x="468312" y="1953356"/>
            <a:ext cx="8207375" cy="4680000"/>
          </a:xfrm>
        </p:spPr>
        <p:txBody>
          <a:bodyPr/>
          <a:lstStyle/>
          <a:p>
            <a:pPr marL="0" indent="0" defTabSz="627063">
              <a:buNone/>
              <a:tabLst>
                <a:tab pos="627063" algn="l"/>
              </a:tabLst>
            </a:pPr>
            <a:r>
              <a:rPr lang="sv-SE" b="1" dirty="0" smtClean="0"/>
              <a:t>           JA</a:t>
            </a:r>
            <a:r>
              <a:rPr lang="sv-SE" dirty="0" smtClean="0"/>
              <a:t>, det finns ansvarsförsäkringar som täcker ”</a:t>
            </a:r>
            <a:r>
              <a:rPr lang="sv-SE" i="1" dirty="0" smtClean="0"/>
              <a:t>civil fines and penalties</a:t>
            </a:r>
            <a:r>
              <a:rPr lang="sv-SE" dirty="0" smtClean="0"/>
              <a:t>” </a:t>
            </a:r>
          </a:p>
          <a:p>
            <a:pPr marL="0" indent="0" defTabSz="627063">
              <a:buNone/>
              <a:tabLst>
                <a:tab pos="627063" algn="l"/>
              </a:tabLst>
            </a:pPr>
            <a:r>
              <a:rPr lang="sv-SE" dirty="0" smtClean="0"/>
              <a:t/>
            </a:r>
            <a:br>
              <a:rPr lang="sv-SE" dirty="0" smtClean="0"/>
            </a:br>
            <a:r>
              <a:rPr lang="sv-SE" b="1" dirty="0" smtClean="0"/>
              <a:t>           MEN endast </a:t>
            </a:r>
            <a:r>
              <a:rPr lang="sv-SE" sz="1600" dirty="0" smtClean="0"/>
              <a:t>i utländska försäkringsföretag och (nästan) alltid </a:t>
            </a:r>
            <a:r>
              <a:rPr lang="sv-SE" sz="1600" dirty="0"/>
              <a:t>med </a:t>
            </a:r>
            <a:r>
              <a:rPr lang="sv-SE" sz="1600" dirty="0" smtClean="0"/>
              <a:t>förbehållet               	”</a:t>
            </a:r>
            <a:r>
              <a:rPr lang="sv-SE" sz="1600" i="1" dirty="0" err="1" smtClean="0"/>
              <a:t>where</a:t>
            </a:r>
            <a:r>
              <a:rPr lang="sv-SE" sz="1600" i="1" dirty="0" smtClean="0"/>
              <a:t> </a:t>
            </a:r>
            <a:r>
              <a:rPr lang="sv-SE" sz="1600" i="1" dirty="0" err="1" smtClean="0"/>
              <a:t>insurable</a:t>
            </a:r>
            <a:r>
              <a:rPr lang="sv-SE" sz="1600" i="1" dirty="0" smtClean="0"/>
              <a:t> </a:t>
            </a:r>
            <a:r>
              <a:rPr lang="sv-SE" sz="1600" i="1" dirty="0"/>
              <a:t>by law</a:t>
            </a:r>
            <a:r>
              <a:rPr lang="sv-SE" sz="1600" dirty="0"/>
              <a:t>” eller ”</a:t>
            </a:r>
            <a:r>
              <a:rPr lang="sv-SE" sz="1600" i="1" dirty="0"/>
              <a:t>unless uninsurable by </a:t>
            </a:r>
            <a:r>
              <a:rPr lang="sv-SE" sz="1600" i="1" dirty="0" err="1"/>
              <a:t>law</a:t>
            </a:r>
            <a:r>
              <a:rPr lang="sv-SE" sz="1600" dirty="0" smtClean="0"/>
              <a:t>”</a:t>
            </a:r>
          </a:p>
          <a:p>
            <a:pPr marL="0" lvl="2" indent="0">
              <a:lnSpc>
                <a:spcPct val="95000"/>
              </a:lnSpc>
              <a:spcBef>
                <a:spcPts val="1200"/>
              </a:spcBef>
              <a:spcAft>
                <a:spcPts val="600"/>
              </a:spcAft>
              <a:buNone/>
            </a:pPr>
            <a:endParaRPr lang="sv-SE" sz="1800" b="1" i="1" dirty="0" smtClean="0"/>
          </a:p>
          <a:p>
            <a:pPr marL="0" lvl="2" indent="0">
              <a:lnSpc>
                <a:spcPct val="95000"/>
              </a:lnSpc>
              <a:spcBef>
                <a:spcPts val="1200"/>
              </a:spcBef>
              <a:spcAft>
                <a:spcPts val="600"/>
              </a:spcAft>
              <a:buNone/>
            </a:pPr>
            <a:r>
              <a:rPr lang="sv-SE" sz="1800" b="1" i="1" dirty="0" smtClean="0"/>
              <a:t>Två frågor uppstod:</a:t>
            </a:r>
          </a:p>
          <a:p>
            <a:pPr marL="342900" lvl="2" indent="-342900">
              <a:lnSpc>
                <a:spcPct val="95000"/>
              </a:lnSpc>
              <a:spcBef>
                <a:spcPts val="1200"/>
              </a:spcBef>
              <a:spcAft>
                <a:spcPts val="600"/>
              </a:spcAft>
              <a:buAutoNum type="arabicPeriod"/>
            </a:pPr>
            <a:r>
              <a:rPr lang="sv-SE" sz="1600" b="1" dirty="0" smtClean="0"/>
              <a:t>Försäkringsavtalsrättsligt</a:t>
            </a:r>
            <a:r>
              <a:rPr lang="sv-SE" sz="1600" dirty="0" smtClean="0"/>
              <a:t>: Är risken för administrativa sanktionsavgifter ”</a:t>
            </a:r>
            <a:r>
              <a:rPr lang="sv-SE" sz="1600" i="1" dirty="0" err="1" smtClean="0"/>
              <a:t>insurable</a:t>
            </a:r>
            <a:r>
              <a:rPr lang="sv-SE" sz="1600" i="1" dirty="0" smtClean="0"/>
              <a:t> by </a:t>
            </a:r>
            <a:r>
              <a:rPr lang="sv-SE" sz="1600" i="1" dirty="0" err="1" smtClean="0"/>
              <a:t>law</a:t>
            </a:r>
            <a:r>
              <a:rPr lang="sv-SE" sz="1600" dirty="0" smtClean="0"/>
              <a:t>” i Sverige? – </a:t>
            </a:r>
            <a:r>
              <a:rPr lang="sv-SE" sz="1600" dirty="0" smtClean="0">
                <a:solidFill>
                  <a:srgbClr val="FF0000"/>
                </a:solidFill>
              </a:rPr>
              <a:t>Är utfästelsen giltig?</a:t>
            </a:r>
          </a:p>
          <a:p>
            <a:pPr marL="342900" lvl="2" indent="-342900">
              <a:lnSpc>
                <a:spcPct val="95000"/>
              </a:lnSpc>
              <a:spcBef>
                <a:spcPts val="1200"/>
              </a:spcBef>
              <a:spcAft>
                <a:spcPts val="600"/>
              </a:spcAft>
              <a:buAutoNum type="arabicPeriod"/>
            </a:pPr>
            <a:r>
              <a:rPr lang="sv-SE" sz="1600" b="1" dirty="0" smtClean="0"/>
              <a:t>Försäkringsrörelserättsligt</a:t>
            </a:r>
            <a:r>
              <a:rPr lang="sv-SE" sz="1600" dirty="0"/>
              <a:t>: Kan </a:t>
            </a:r>
            <a:r>
              <a:rPr lang="sv-SE" sz="1600" dirty="0" smtClean="0"/>
              <a:t>ett svenskt försäkringsföretag meddela försäkring som täcker risken för administrativa sanktionsavgifter? – </a:t>
            </a:r>
            <a:r>
              <a:rPr lang="sv-SE" sz="1600" dirty="0" smtClean="0">
                <a:solidFill>
                  <a:srgbClr val="FF0000"/>
                </a:solidFill>
              </a:rPr>
              <a:t>Är utfästelsen tillåten?</a:t>
            </a:r>
            <a:endParaRPr lang="sv-SE" sz="1600" dirty="0">
              <a:solidFill>
                <a:srgbClr val="FF0000"/>
              </a:solidFill>
            </a:endParaRPr>
          </a:p>
          <a:p>
            <a:pPr marL="0" lvl="2" indent="0">
              <a:lnSpc>
                <a:spcPct val="95000"/>
              </a:lnSpc>
              <a:spcBef>
                <a:spcPts val="1200"/>
              </a:spcBef>
              <a:spcAft>
                <a:spcPts val="600"/>
              </a:spcAft>
              <a:buNone/>
            </a:pPr>
            <a:endParaRPr lang="sv-SE" sz="1600" dirty="0"/>
          </a:p>
        </p:txBody>
      </p:sp>
      <p:sp>
        <p:nvSpPr>
          <p:cNvPr id="5" name="Slide Number Placeholder 4"/>
          <p:cNvSpPr>
            <a:spLocks noGrp="1"/>
          </p:cNvSpPr>
          <p:nvPr>
            <p:ph type="sldNum" sz="quarter" idx="12"/>
          </p:nvPr>
        </p:nvSpPr>
        <p:spPr/>
        <p:txBody>
          <a:bodyPr/>
          <a:lstStyle/>
          <a:p>
            <a:fld id="{68468C2E-472A-43C3-926E-5A5CF00B7762}" type="slidenum">
              <a:rPr lang="en-GB" noProof="0" smtClean="0"/>
              <a:pPr/>
              <a:t>5</a:t>
            </a:fld>
            <a:endParaRPr lang="en-GB" noProof="0" dirty="0"/>
          </a:p>
        </p:txBody>
      </p:sp>
      <p:sp>
        <p:nvSpPr>
          <p:cNvPr id="6" name="Date Placeholder 5"/>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Tree>
    <p:extLst>
      <p:ext uri="{BB962C8B-B14F-4D97-AF65-F5344CB8AC3E}">
        <p14:creationId xmlns:p14="http://schemas.microsoft.com/office/powerpoint/2010/main" val="25072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4</a:t>
            </a:r>
            <a:r>
              <a:rPr lang="sv-SE" dirty="0" smtClean="0"/>
              <a:t>. Är utfästelserna giltiga?</a:t>
            </a:r>
            <a:endParaRPr lang="sv-SE" dirty="0"/>
          </a:p>
        </p:txBody>
      </p:sp>
      <p:sp>
        <p:nvSpPr>
          <p:cNvPr id="4" name="Content Placeholder 3"/>
          <p:cNvSpPr>
            <a:spLocks noGrp="1"/>
          </p:cNvSpPr>
          <p:nvPr>
            <p:ph sz="quarter" idx="13"/>
          </p:nvPr>
        </p:nvSpPr>
        <p:spPr>
          <a:xfrm>
            <a:off x="467544" y="1484784"/>
            <a:ext cx="8207375" cy="5041032"/>
          </a:xfrm>
        </p:spPr>
        <p:txBody>
          <a:bodyPr>
            <a:normAutofit/>
          </a:bodyPr>
          <a:lstStyle/>
          <a:p>
            <a:pPr marL="0" indent="0">
              <a:buNone/>
            </a:pPr>
            <a:r>
              <a:rPr lang="sv-SE" b="1" dirty="0" smtClean="0"/>
              <a:t>VAD ÄR PROBLEMET?</a:t>
            </a:r>
          </a:p>
          <a:p>
            <a:pPr marL="0" indent="0">
              <a:buNone/>
            </a:pPr>
            <a:r>
              <a:rPr lang="sv-SE" b="1" dirty="0" smtClean="0"/>
              <a:t>8 kap. 11 § FAL – Framkallande av försäkringsfall</a:t>
            </a:r>
          </a:p>
          <a:p>
            <a:pPr marL="0" indent="0">
              <a:buNone/>
            </a:pPr>
            <a:r>
              <a:rPr lang="sv-SE" i="1" dirty="0" smtClean="0"/>
              <a:t>”Försäkringsbolaget är fritt från ansvar mot en försäkrad som har framkallat ett försäkringsfall uppsåtligen eller genom grov vårdslöshet. Detsamma gäller om den försäkrade annars måste antas ha handlat eller underlåtit att handla i vetskap om att detta innebar en betydande risk för att skadan skulle inträffa”</a:t>
            </a:r>
          </a:p>
          <a:p>
            <a:pPr marL="0" indent="0">
              <a:buNone/>
            </a:pPr>
            <a:r>
              <a:rPr lang="sv-SE" b="1" dirty="0"/>
              <a:t>VAD ANSER EXPERTERNA?</a:t>
            </a:r>
          </a:p>
          <a:p>
            <a:pPr marL="0" indent="0">
              <a:buNone/>
            </a:pPr>
            <a:r>
              <a:rPr lang="sv-SE" b="1" dirty="0" smtClean="0"/>
              <a:t>Jessica van </a:t>
            </a:r>
            <a:r>
              <a:rPr lang="sv-SE" b="1" dirty="0" err="1" smtClean="0"/>
              <a:t>der</a:t>
            </a:r>
            <a:r>
              <a:rPr lang="sv-SE" b="1" dirty="0" smtClean="0"/>
              <a:t> </a:t>
            </a:r>
            <a:r>
              <a:rPr lang="sv-SE" b="1" dirty="0" err="1" smtClean="0"/>
              <a:t>Sluijs</a:t>
            </a:r>
            <a:r>
              <a:rPr lang="sv-SE" b="1" dirty="0" smtClean="0"/>
              <a:t> </a:t>
            </a:r>
            <a:r>
              <a:rPr lang="sv-SE" dirty="0" smtClean="0"/>
              <a:t>(JT 2014-15 s. 238 </a:t>
            </a:r>
            <a:r>
              <a:rPr lang="sv-SE" dirty="0" err="1" smtClean="0"/>
              <a:t>ff</a:t>
            </a:r>
            <a:r>
              <a:rPr lang="sv-SE" dirty="0" smtClean="0"/>
              <a:t>) </a:t>
            </a:r>
          </a:p>
          <a:p>
            <a:r>
              <a:rPr lang="sv-SE" dirty="0" smtClean="0"/>
              <a:t>Försäkring kan täcka förluster på grund av egna brott</a:t>
            </a:r>
          </a:p>
          <a:p>
            <a:pPr marL="0" indent="0">
              <a:buNone/>
            </a:pPr>
            <a:r>
              <a:rPr lang="sv-SE" b="1" dirty="0" smtClean="0"/>
              <a:t>Torbjörn Ingvarsson </a:t>
            </a:r>
            <a:r>
              <a:rPr lang="sv-SE" dirty="0"/>
              <a:t>(JT 2014-15 s. </a:t>
            </a:r>
            <a:r>
              <a:rPr lang="sv-SE" dirty="0" smtClean="0"/>
              <a:t>703 </a:t>
            </a:r>
            <a:r>
              <a:rPr lang="sv-SE" dirty="0" err="1" smtClean="0"/>
              <a:t>ff</a:t>
            </a:r>
            <a:r>
              <a:rPr lang="sv-SE" dirty="0" smtClean="0"/>
              <a:t>) </a:t>
            </a:r>
          </a:p>
          <a:p>
            <a:r>
              <a:rPr lang="sv-SE" dirty="0" smtClean="0"/>
              <a:t>Premien för försäkring som täcker grov vårdslöshet blir så hög att försäkringen är nära nog meningslös</a:t>
            </a:r>
          </a:p>
          <a:p>
            <a:pPr marL="0" indent="0">
              <a:buNone/>
            </a:pPr>
            <a:endParaRPr lang="sv-SE" b="1" dirty="0" smtClean="0"/>
          </a:p>
        </p:txBody>
      </p:sp>
      <p:sp>
        <p:nvSpPr>
          <p:cNvPr id="5" name="Slide Number Placeholder 4"/>
          <p:cNvSpPr>
            <a:spLocks noGrp="1"/>
          </p:cNvSpPr>
          <p:nvPr>
            <p:ph type="sldNum" sz="quarter" idx="12"/>
          </p:nvPr>
        </p:nvSpPr>
        <p:spPr/>
        <p:txBody>
          <a:bodyPr/>
          <a:lstStyle/>
          <a:p>
            <a:fld id="{68468C2E-472A-43C3-926E-5A5CF00B7762}" type="slidenum">
              <a:rPr lang="en-GB" noProof="0" smtClean="0"/>
              <a:pPr/>
              <a:t>6</a:t>
            </a:fld>
            <a:endParaRPr lang="en-GB" noProof="0" dirty="0"/>
          </a:p>
        </p:txBody>
      </p:sp>
      <p:sp>
        <p:nvSpPr>
          <p:cNvPr id="6" name="Date Placeholder 5"/>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6483904-v1</a:t>
            </a:r>
            <a:endParaRPr lang="en-GB" sz="500" dirty="0" err="1" smtClean="0">
              <a:solidFill>
                <a:srgbClr val="898989"/>
              </a:solidFill>
            </a:endParaRPr>
          </a:p>
        </p:txBody>
      </p:sp>
    </p:spTree>
    <p:extLst>
      <p:ext uri="{BB962C8B-B14F-4D97-AF65-F5344CB8AC3E}">
        <p14:creationId xmlns:p14="http://schemas.microsoft.com/office/powerpoint/2010/main" val="176380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4</a:t>
            </a:r>
            <a:r>
              <a:rPr lang="sv-SE" dirty="0" smtClean="0"/>
              <a:t>. Är utfästelserna giltiga?</a:t>
            </a:r>
            <a:endParaRPr lang="sv-SE" dirty="0"/>
          </a:p>
        </p:txBody>
      </p:sp>
      <p:sp>
        <p:nvSpPr>
          <p:cNvPr id="4" name="Content Placeholder 3"/>
          <p:cNvSpPr>
            <a:spLocks noGrp="1"/>
          </p:cNvSpPr>
          <p:nvPr>
            <p:ph sz="quarter" idx="13"/>
          </p:nvPr>
        </p:nvSpPr>
        <p:spPr>
          <a:xfrm>
            <a:off x="467544" y="1484784"/>
            <a:ext cx="8207375" cy="5041032"/>
          </a:xfrm>
        </p:spPr>
        <p:txBody>
          <a:bodyPr>
            <a:normAutofit/>
          </a:bodyPr>
          <a:lstStyle/>
          <a:p>
            <a:pPr marL="0" indent="0">
              <a:buNone/>
            </a:pPr>
            <a:r>
              <a:rPr lang="sv-SE" b="1" dirty="0" smtClean="0"/>
              <a:t>VAD ÄR PROBLEMET?</a:t>
            </a:r>
          </a:p>
          <a:p>
            <a:pPr marL="0" indent="0">
              <a:buNone/>
            </a:pPr>
            <a:r>
              <a:rPr lang="sv-SE" b="1" dirty="0" smtClean="0"/>
              <a:t>6 </a:t>
            </a:r>
            <a:r>
              <a:rPr lang="sv-SE" b="1" dirty="0"/>
              <a:t>kap. </a:t>
            </a:r>
            <a:r>
              <a:rPr lang="sv-SE" b="1" dirty="0" smtClean="0"/>
              <a:t>1 </a:t>
            </a:r>
            <a:r>
              <a:rPr lang="sv-SE" b="1" dirty="0"/>
              <a:t>§ FAL – </a:t>
            </a:r>
            <a:r>
              <a:rPr lang="sv-SE" b="1" dirty="0" smtClean="0"/>
              <a:t>Lagligt intresse</a:t>
            </a:r>
            <a:endParaRPr lang="sv-SE" b="1" dirty="0"/>
          </a:p>
          <a:p>
            <a:pPr marL="0" indent="0">
              <a:buNone/>
            </a:pPr>
            <a:r>
              <a:rPr lang="sv-SE" i="1" dirty="0" smtClean="0"/>
              <a:t>”Ersättning kan betalas för varje lagligt intresse som omfattas av försäkringen”</a:t>
            </a:r>
          </a:p>
          <a:p>
            <a:pPr marL="0" indent="0">
              <a:buNone/>
            </a:pPr>
            <a:r>
              <a:rPr lang="sv-SE" b="1" dirty="0" smtClean="0"/>
              <a:t>Bertil Bengtsson</a:t>
            </a:r>
            <a:r>
              <a:rPr lang="sv-SE" dirty="0" smtClean="0"/>
              <a:t> (Försäkringsavtalsrätt, 1:a och 2:a upplagan)</a:t>
            </a:r>
          </a:p>
          <a:p>
            <a:r>
              <a:rPr lang="sv-SE" dirty="0" smtClean="0"/>
              <a:t>Försäkring av annat än lagligt intresse är ”</a:t>
            </a:r>
            <a:r>
              <a:rPr lang="sv-SE" i="1" dirty="0" smtClean="0"/>
              <a:t>över huvud taget inte bindande i enlighet med allmänna civilrättsliga grundsatser” </a:t>
            </a:r>
          </a:p>
          <a:p>
            <a:pPr marL="0" indent="0" algn="ctr">
              <a:buNone/>
            </a:pPr>
            <a:r>
              <a:rPr lang="sv-SE" i="1" dirty="0" smtClean="0"/>
              <a:t>___________________</a:t>
            </a:r>
          </a:p>
          <a:p>
            <a:pPr marL="0" indent="0">
              <a:buNone/>
            </a:pPr>
            <a:r>
              <a:rPr lang="sv-SE" dirty="0" smtClean="0"/>
              <a:t>Detta uttalande tolkades som att 6 kap 1 </a:t>
            </a:r>
            <a:r>
              <a:rPr lang="sv-SE" dirty="0"/>
              <a:t>§ ger uttryck för </a:t>
            </a:r>
            <a:endParaRPr lang="sv-SE" dirty="0" smtClean="0"/>
          </a:p>
          <a:p>
            <a:r>
              <a:rPr lang="sv-SE" dirty="0" smtClean="0"/>
              <a:t>principen om </a:t>
            </a:r>
            <a:r>
              <a:rPr lang="sv-SE" i="1" dirty="0" smtClean="0"/>
              <a:t>osedliga avtal</a:t>
            </a:r>
            <a:r>
              <a:rPr lang="sv-SE" dirty="0" smtClean="0"/>
              <a:t> (</a:t>
            </a:r>
            <a:r>
              <a:rPr lang="sv-SE" i="1" dirty="0" err="1" smtClean="0"/>
              <a:t>pactum</a:t>
            </a:r>
            <a:r>
              <a:rPr lang="sv-SE" i="1" dirty="0" smtClean="0"/>
              <a:t> </a:t>
            </a:r>
            <a:r>
              <a:rPr lang="sv-SE" i="1" dirty="0" err="1" smtClean="0"/>
              <a:t>turpe</a:t>
            </a:r>
            <a:r>
              <a:rPr lang="sv-SE" i="1" dirty="0" smtClean="0"/>
              <a:t>), </a:t>
            </a:r>
            <a:r>
              <a:rPr lang="sv-SE" dirty="0" smtClean="0"/>
              <a:t>vilket innebär att </a:t>
            </a:r>
          </a:p>
          <a:p>
            <a:r>
              <a:rPr lang="sv-SE" dirty="0" smtClean="0"/>
              <a:t>talan om försäkringsersättning ska avvisas av domstol</a:t>
            </a:r>
          </a:p>
          <a:p>
            <a:pPr marL="0" indent="0">
              <a:buNone/>
            </a:pPr>
            <a:endParaRPr lang="sv-SE" b="1" dirty="0" smtClean="0"/>
          </a:p>
        </p:txBody>
      </p:sp>
      <p:sp>
        <p:nvSpPr>
          <p:cNvPr id="5" name="Slide Number Placeholder 4"/>
          <p:cNvSpPr>
            <a:spLocks noGrp="1"/>
          </p:cNvSpPr>
          <p:nvPr>
            <p:ph type="sldNum" sz="quarter" idx="12"/>
          </p:nvPr>
        </p:nvSpPr>
        <p:spPr/>
        <p:txBody>
          <a:bodyPr/>
          <a:lstStyle/>
          <a:p>
            <a:fld id="{68468C2E-472A-43C3-926E-5A5CF00B7762}" type="slidenum">
              <a:rPr lang="en-GB" noProof="0" smtClean="0"/>
              <a:pPr/>
              <a:t>7</a:t>
            </a:fld>
            <a:endParaRPr lang="en-GB" noProof="0" dirty="0"/>
          </a:p>
        </p:txBody>
      </p:sp>
      <p:sp>
        <p:nvSpPr>
          <p:cNvPr id="6" name="Date Placeholder 5"/>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6483904-v1</a:t>
            </a:r>
            <a:endParaRPr lang="en-GB" sz="500" dirty="0" err="1" smtClean="0">
              <a:solidFill>
                <a:srgbClr val="898989"/>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7449807-v3</a:t>
            </a:r>
            <a:endParaRPr lang="en-GB" sz="500" dirty="0" err="1" smtClean="0">
              <a:solidFill>
                <a:srgbClr val="898989"/>
              </a:solidFill>
            </a:endParaRPr>
          </a:p>
        </p:txBody>
      </p:sp>
    </p:spTree>
    <p:extLst>
      <p:ext uri="{BB962C8B-B14F-4D97-AF65-F5344CB8AC3E}">
        <p14:creationId xmlns:p14="http://schemas.microsoft.com/office/powerpoint/2010/main" val="354308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4</a:t>
            </a:r>
            <a:r>
              <a:rPr lang="sv-SE" dirty="0" smtClean="0"/>
              <a:t>. Är utfästelserna giltiga?</a:t>
            </a:r>
            <a:endParaRPr lang="sv-SE" dirty="0"/>
          </a:p>
        </p:txBody>
      </p:sp>
      <p:sp>
        <p:nvSpPr>
          <p:cNvPr id="4" name="Content Placeholder 3"/>
          <p:cNvSpPr>
            <a:spLocks noGrp="1"/>
          </p:cNvSpPr>
          <p:nvPr>
            <p:ph sz="quarter" idx="13"/>
          </p:nvPr>
        </p:nvSpPr>
        <p:spPr>
          <a:xfrm>
            <a:off x="468312" y="1124744"/>
            <a:ext cx="8207375" cy="5041032"/>
          </a:xfrm>
        </p:spPr>
        <p:txBody>
          <a:bodyPr>
            <a:normAutofit fontScale="92500" lnSpcReduction="10000"/>
          </a:bodyPr>
          <a:lstStyle/>
          <a:p>
            <a:pPr marL="0" indent="0">
              <a:buNone/>
            </a:pPr>
            <a:r>
              <a:rPr lang="sv-SE" b="1" dirty="0" smtClean="0"/>
              <a:t>VAD ANSER EXPERTERNA?</a:t>
            </a:r>
          </a:p>
          <a:p>
            <a:pPr marL="0" indent="0">
              <a:buNone/>
            </a:pPr>
            <a:r>
              <a:rPr lang="sv-SE" b="1" dirty="0" smtClean="0"/>
              <a:t>Jessica van </a:t>
            </a:r>
            <a:r>
              <a:rPr lang="sv-SE" b="1" dirty="0" err="1" smtClean="0"/>
              <a:t>der</a:t>
            </a:r>
            <a:r>
              <a:rPr lang="sv-SE" b="1" dirty="0" smtClean="0"/>
              <a:t> </a:t>
            </a:r>
            <a:r>
              <a:rPr lang="sv-SE" b="1" dirty="0" err="1" smtClean="0"/>
              <a:t>Sluijs</a:t>
            </a:r>
            <a:r>
              <a:rPr lang="sv-SE" b="1" dirty="0" smtClean="0"/>
              <a:t> </a:t>
            </a:r>
            <a:r>
              <a:rPr lang="sv-SE" dirty="0"/>
              <a:t>(JT 2014-15 s. 238 </a:t>
            </a:r>
            <a:r>
              <a:rPr lang="sv-SE" dirty="0" err="1"/>
              <a:t>ff</a:t>
            </a:r>
            <a:r>
              <a:rPr lang="sv-SE" dirty="0"/>
              <a:t>) </a:t>
            </a:r>
            <a:r>
              <a:rPr lang="sv-SE" dirty="0" smtClean="0"/>
              <a:t> </a:t>
            </a:r>
          </a:p>
          <a:p>
            <a:r>
              <a:rPr lang="sv-SE" dirty="0" smtClean="0"/>
              <a:t>6 kap 1 § FAL är en </a:t>
            </a:r>
            <a:r>
              <a:rPr lang="sv-SE" i="1" dirty="0" smtClean="0"/>
              <a:t>självständig ogiltighetsregel. </a:t>
            </a:r>
            <a:r>
              <a:rPr lang="sv-SE" dirty="0" smtClean="0"/>
              <a:t>Försäkringsbolaget måste åberopa 6 kap 1 § mot försäkringstagaren, vilket i praktiken inte kommer att ske</a:t>
            </a:r>
            <a:endParaRPr lang="sv-SE" dirty="0"/>
          </a:p>
          <a:p>
            <a:pPr marL="0" indent="0">
              <a:buNone/>
            </a:pPr>
            <a:r>
              <a:rPr lang="sv-SE" b="1" dirty="0" smtClean="0"/>
              <a:t>Torbjörn Ingvarsson </a:t>
            </a:r>
            <a:r>
              <a:rPr lang="sv-SE" dirty="0"/>
              <a:t>(JT 2014-15 s. 703 </a:t>
            </a:r>
            <a:r>
              <a:rPr lang="sv-SE" dirty="0" err="1"/>
              <a:t>ff</a:t>
            </a:r>
            <a:r>
              <a:rPr lang="sv-SE" dirty="0"/>
              <a:t>) </a:t>
            </a:r>
          </a:p>
          <a:p>
            <a:r>
              <a:rPr lang="sv-SE" i="1" dirty="0" smtClean="0"/>
              <a:t>Osedliga avtal </a:t>
            </a:r>
            <a:r>
              <a:rPr lang="sv-SE" dirty="0" smtClean="0"/>
              <a:t>kan inte upprätthållas av rättsväsendet. Försäkringsbolagets partsvilja saknar därför betydelse</a:t>
            </a:r>
          </a:p>
          <a:p>
            <a:pPr marL="0" indent="0">
              <a:buNone/>
            </a:pPr>
            <a:r>
              <a:rPr lang="sv-SE" b="1" dirty="0" smtClean="0"/>
              <a:t>Gustaf Sjöberg </a:t>
            </a:r>
            <a:r>
              <a:rPr lang="sv-SE" dirty="0" smtClean="0"/>
              <a:t>(JT 2014-15 s. 712 </a:t>
            </a:r>
            <a:r>
              <a:rPr lang="sv-SE" dirty="0" err="1" smtClean="0"/>
              <a:t>ff</a:t>
            </a:r>
            <a:r>
              <a:rPr lang="sv-SE" dirty="0" smtClean="0"/>
              <a:t>)</a:t>
            </a:r>
            <a:r>
              <a:rPr lang="sv-SE" b="1" dirty="0" smtClean="0"/>
              <a:t> </a:t>
            </a:r>
            <a:endParaRPr lang="sv-SE" b="1" dirty="0" smtClean="0">
              <a:solidFill>
                <a:srgbClr val="FF0000"/>
              </a:solidFill>
            </a:endParaRPr>
          </a:p>
          <a:p>
            <a:r>
              <a:rPr lang="sv-SE" dirty="0" smtClean="0"/>
              <a:t>Jessica och Torbjörn talar förbi varandra. Försäkring av olagligt intresse är över huvud taget inte bindande. Försäkring som täcker sanktionsavgifter är  ”</a:t>
            </a:r>
            <a:r>
              <a:rPr lang="sv-SE" i="1" dirty="0" smtClean="0"/>
              <a:t>med största sannolikhet</a:t>
            </a:r>
            <a:r>
              <a:rPr lang="sv-SE" dirty="0" smtClean="0"/>
              <a:t>” ogiltig</a:t>
            </a:r>
            <a:endParaRPr lang="sv-SE" dirty="0"/>
          </a:p>
          <a:p>
            <a:pPr marL="0" indent="0">
              <a:buNone/>
            </a:pPr>
            <a:r>
              <a:rPr lang="sv-SE" b="1" dirty="0" smtClean="0"/>
              <a:t>Bertil Bengtsson </a:t>
            </a:r>
            <a:r>
              <a:rPr lang="sv-SE" dirty="0" smtClean="0"/>
              <a:t>(Försäkringsavtalsrätt</a:t>
            </a:r>
            <a:r>
              <a:rPr lang="sv-SE" dirty="0"/>
              <a:t>, </a:t>
            </a:r>
            <a:r>
              <a:rPr lang="sv-SE" dirty="0" smtClean="0"/>
              <a:t>3:e upplagan)</a:t>
            </a:r>
            <a:r>
              <a:rPr lang="sv-SE" b="1" dirty="0" smtClean="0"/>
              <a:t>  </a:t>
            </a:r>
          </a:p>
          <a:p>
            <a:r>
              <a:rPr lang="sv-SE" dirty="0" smtClean="0"/>
              <a:t>”</a:t>
            </a:r>
            <a:r>
              <a:rPr lang="sv-SE" i="1" dirty="0" smtClean="0"/>
              <a:t>Ett avtal om försäkring av olagligt intresse är över huvud taget inte bindande, i enlighet med allmänna civilrättsliga grundsatser om avtal som strider mot goda seder.</a:t>
            </a:r>
            <a:r>
              <a:rPr lang="sv-SE" dirty="0" smtClean="0"/>
              <a:t>” Regeln är ”</a:t>
            </a:r>
            <a:r>
              <a:rPr lang="sv-SE" i="1" dirty="0" smtClean="0"/>
              <a:t>tvingande i båda riktningar</a:t>
            </a:r>
            <a:r>
              <a:rPr lang="sv-SE" dirty="0" smtClean="0"/>
              <a:t>”. Försäkring av sanktionsavgift avser ”</a:t>
            </a:r>
            <a:r>
              <a:rPr lang="sv-SE" i="1" dirty="0" smtClean="0"/>
              <a:t>förmodligen</a:t>
            </a:r>
            <a:r>
              <a:rPr lang="sv-SE" dirty="0" smtClean="0"/>
              <a:t>” ett olagligt intresse. </a:t>
            </a:r>
            <a:endParaRPr lang="sv-SE" dirty="0"/>
          </a:p>
          <a:p>
            <a:pPr marL="0" indent="0">
              <a:buNone/>
            </a:pPr>
            <a:endParaRPr lang="sv-SE" b="1" dirty="0" smtClean="0"/>
          </a:p>
        </p:txBody>
      </p:sp>
      <p:sp>
        <p:nvSpPr>
          <p:cNvPr id="5" name="Slide Number Placeholder 4"/>
          <p:cNvSpPr>
            <a:spLocks noGrp="1"/>
          </p:cNvSpPr>
          <p:nvPr>
            <p:ph type="sldNum" sz="quarter" idx="12"/>
          </p:nvPr>
        </p:nvSpPr>
        <p:spPr/>
        <p:txBody>
          <a:bodyPr/>
          <a:lstStyle/>
          <a:p>
            <a:fld id="{68468C2E-472A-43C3-926E-5A5CF00B7762}" type="slidenum">
              <a:rPr lang="en-GB" noProof="0" smtClean="0"/>
              <a:pPr/>
              <a:t>8</a:t>
            </a:fld>
            <a:endParaRPr lang="en-GB" noProof="0" dirty="0"/>
          </a:p>
        </p:txBody>
      </p:sp>
      <p:sp>
        <p:nvSpPr>
          <p:cNvPr id="6" name="Date Placeholder 5"/>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6483904-v1</a:t>
            </a:r>
            <a:endParaRPr lang="en-GB" sz="500" dirty="0" err="1" smtClean="0">
              <a:solidFill>
                <a:srgbClr val="898989"/>
              </a:solidFill>
            </a:endParaRPr>
          </a:p>
        </p:txBody>
      </p:sp>
      <p:sp>
        <p:nvSpPr>
          <p:cNvPr id="9"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6483904-v1</a:t>
            </a:r>
            <a:endParaRPr lang="en-GB" sz="500" dirty="0" err="1" smtClean="0">
              <a:solidFill>
                <a:srgbClr val="898989"/>
              </a:solidFill>
            </a:endParaRPr>
          </a:p>
        </p:txBody>
      </p:sp>
    </p:spTree>
    <p:extLst>
      <p:ext uri="{BB962C8B-B14F-4D97-AF65-F5344CB8AC3E}">
        <p14:creationId xmlns:p14="http://schemas.microsoft.com/office/powerpoint/2010/main" val="65346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68"/>
            <a:ext cx="8208000" cy="651600"/>
          </a:xfrm>
        </p:spPr>
        <p:txBody>
          <a:bodyPr/>
          <a:lstStyle/>
          <a:p>
            <a:r>
              <a:rPr lang="sv-SE" dirty="0"/>
              <a:t>5</a:t>
            </a:r>
            <a:r>
              <a:rPr lang="sv-SE" dirty="0" smtClean="0"/>
              <a:t>. Är utfästelserna tillåtna?</a:t>
            </a:r>
            <a:endParaRPr lang="sv-SE" dirty="0"/>
          </a:p>
        </p:txBody>
      </p:sp>
      <p:sp>
        <p:nvSpPr>
          <p:cNvPr id="3" name="Text Placeholder 2"/>
          <p:cNvSpPr>
            <a:spLocks noGrp="1"/>
          </p:cNvSpPr>
          <p:nvPr>
            <p:ph type="body" sz="quarter" idx="14"/>
          </p:nvPr>
        </p:nvSpPr>
        <p:spPr>
          <a:xfrm>
            <a:off x="464400" y="1747644"/>
            <a:ext cx="8207375" cy="277200"/>
          </a:xfrm>
        </p:spPr>
        <p:txBody>
          <a:bodyPr>
            <a:normAutofit/>
          </a:bodyPr>
          <a:lstStyle/>
          <a:p>
            <a:r>
              <a:rPr lang="sv-SE" sz="1400" dirty="0"/>
              <a:t>VAD ÄR PROBLEMET?</a:t>
            </a:r>
          </a:p>
        </p:txBody>
      </p:sp>
      <p:sp>
        <p:nvSpPr>
          <p:cNvPr id="4" name="Content Placeholder 3"/>
          <p:cNvSpPr>
            <a:spLocks noGrp="1"/>
          </p:cNvSpPr>
          <p:nvPr>
            <p:ph sz="quarter" idx="13"/>
          </p:nvPr>
        </p:nvSpPr>
        <p:spPr>
          <a:xfrm>
            <a:off x="467544" y="2204864"/>
            <a:ext cx="8207375" cy="4175472"/>
          </a:xfrm>
        </p:spPr>
        <p:txBody>
          <a:bodyPr/>
          <a:lstStyle/>
          <a:p>
            <a:r>
              <a:rPr lang="sv-SE" dirty="0" smtClean="0"/>
              <a:t>God försäkringsstandard (4 kap 3 § FRL)?</a:t>
            </a:r>
          </a:p>
          <a:p>
            <a:pPr marL="0" indent="0">
              <a:buNone/>
            </a:pPr>
            <a:r>
              <a:rPr lang="sv-SE" dirty="0" smtClean="0"/>
              <a:t>	</a:t>
            </a:r>
            <a:r>
              <a:rPr lang="sv-SE" sz="1400" dirty="0" smtClean="0"/>
              <a:t>Ett försäkringsföretags rörelse ska drivas på ett sätt som överensstämmer med ”</a:t>
            </a:r>
            <a:r>
              <a:rPr lang="sv-SE" sz="1400" i="1" dirty="0" smtClean="0"/>
              <a:t>en 	kvalitativt tillfredsställande standard hos en representativ krets av försäkringsgivare</a:t>
            </a:r>
            <a:r>
              <a:rPr lang="sv-SE" sz="1400" dirty="0" smtClean="0"/>
              <a:t>”</a:t>
            </a:r>
          </a:p>
          <a:p>
            <a:r>
              <a:rPr lang="sv-SE" dirty="0" smtClean="0"/>
              <a:t>Förbudet mot försäkringsfrämmande </a:t>
            </a:r>
            <a:r>
              <a:rPr lang="sv-SE" dirty="0"/>
              <a:t>verksamhet (4 kap </a:t>
            </a:r>
            <a:r>
              <a:rPr lang="sv-SE" dirty="0" smtClean="0"/>
              <a:t>4 </a:t>
            </a:r>
            <a:r>
              <a:rPr lang="sv-SE" dirty="0"/>
              <a:t>§ FRL)?</a:t>
            </a:r>
            <a:endParaRPr lang="sv-SE" dirty="0" smtClean="0"/>
          </a:p>
          <a:p>
            <a:pPr marL="538038" lvl="2" indent="0">
              <a:buNone/>
            </a:pPr>
            <a:r>
              <a:rPr lang="sv-SE" dirty="0"/>
              <a:t>	</a:t>
            </a:r>
            <a:r>
              <a:rPr lang="sv-SE" dirty="0" smtClean="0"/>
              <a:t>”</a:t>
            </a:r>
            <a:r>
              <a:rPr lang="sv-SE" sz="1400" i="1" dirty="0" smtClean="0"/>
              <a:t>Ett försäkringsföretag får inte driva annan rörelse än försäkringsrörelse och därmed 	sammanhängande verksamhet</a:t>
            </a:r>
            <a:r>
              <a:rPr lang="sv-SE" sz="1400" dirty="0" smtClean="0"/>
              <a:t>”</a:t>
            </a:r>
            <a:endParaRPr lang="sv-SE" sz="1400" dirty="0"/>
          </a:p>
          <a:p>
            <a:pPr marL="0" indent="0">
              <a:buNone/>
            </a:pPr>
            <a:endParaRPr lang="sv-SE" b="1" i="1" dirty="0" smtClean="0"/>
          </a:p>
          <a:p>
            <a:pPr marL="0" indent="0">
              <a:buNone/>
            </a:pPr>
            <a:endParaRPr lang="sv-SE" b="1" i="1" dirty="0"/>
          </a:p>
        </p:txBody>
      </p:sp>
      <p:sp>
        <p:nvSpPr>
          <p:cNvPr id="5" name="Slide Number Placeholder 4"/>
          <p:cNvSpPr>
            <a:spLocks noGrp="1"/>
          </p:cNvSpPr>
          <p:nvPr>
            <p:ph type="sldNum" sz="quarter" idx="12"/>
          </p:nvPr>
        </p:nvSpPr>
        <p:spPr/>
        <p:txBody>
          <a:bodyPr/>
          <a:lstStyle/>
          <a:p>
            <a:fld id="{68468C2E-472A-43C3-926E-5A5CF00B7762}" type="slidenum">
              <a:rPr lang="en-GB" noProof="0" smtClean="0"/>
              <a:pPr/>
              <a:t>9</a:t>
            </a:fld>
            <a:endParaRPr lang="en-GB" noProof="0" dirty="0"/>
          </a:p>
        </p:txBody>
      </p:sp>
      <p:sp>
        <p:nvSpPr>
          <p:cNvPr id="6" name="Date Placeholder 5"/>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7454121-v1</a:t>
            </a:r>
            <a:endParaRPr lang="sv-SE" sz="500" dirty="0" smtClean="0">
              <a:solidFill>
                <a:srgbClr val="898989"/>
              </a:solidFill>
            </a:endParaRPr>
          </a:p>
        </p:txBody>
      </p:sp>
    </p:spTree>
    <p:extLst>
      <p:ext uri="{BB962C8B-B14F-4D97-AF65-F5344CB8AC3E}">
        <p14:creationId xmlns:p14="http://schemas.microsoft.com/office/powerpoint/2010/main" val="243469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1200"/>
          </a:spcBef>
          <a:defRPr sz="1600" dirty="0" err="1" smtClean="0"/>
        </a:defPPr>
      </a:lstStyle>
    </a:txDef>
  </a:objectDefaults>
  <a:extraClrSchemeLst/>
  <a:custClrLst>
    <a:custClr name="Vinge green">
      <a:srgbClr val="9BA064"/>
    </a:custClr>
    <a:custClr name="Vinge colour 1">
      <a:srgbClr val="B3CCCE"/>
    </a:custClr>
    <a:custClr name="Vinge colour 2">
      <a:srgbClr val="67888E"/>
    </a:custClr>
    <a:custClr name="Vinge colour 3">
      <a:srgbClr val="CCBE0C"/>
    </a:custClr>
    <a:custClr name="Vinge colour 4">
      <a:srgbClr val="AA6E82"/>
    </a:custClr>
    <a:custClr name="Vinge colour 5">
      <a:srgbClr val="330000"/>
    </a:custClr>
    <a:custClr name="Vinge colour 6">
      <a:srgbClr val="FF9900"/>
    </a:custClr>
    <a:custClr name="Vinge colour 7">
      <a:srgbClr val="660000"/>
    </a:custClr>
    <a:custClr name="Vinge colour 8">
      <a:srgbClr val="416478"/>
    </a:custClr>
    <a:custClr name="Vinge colour 9">
      <a:srgbClr val="336633"/>
    </a:custClr>
    <a:custClr name="Vinge colour 10">
      <a:srgbClr val="CCA31C"/>
    </a:custClr>
    <a:custClr name="Vinge colour 11">
      <a:srgbClr val="CC0000"/>
    </a:custClr>
    <a:custClr name="Vinge colour 12">
      <a:srgbClr val="999900"/>
    </a:custClr>
  </a:custClrLst>
</a:theme>
</file>

<file path=ppt/theme/theme2.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1039</Words>
  <Application>Microsoft Office PowerPoint</Application>
  <PresentationFormat>On-screen Show (4:3)</PresentationFormat>
  <Paragraphs>125</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Verdana</vt:lpstr>
      <vt:lpstr>Wingdings</vt:lpstr>
      <vt:lpstr>Blank</vt:lpstr>
      <vt:lpstr>      ÄR Riskerna för Administrativa Sanktionsavgifter försäkringsbara?   Andreas Meidell, Thommessen Per Johan Eckerberg, Vinge        </vt:lpstr>
      <vt:lpstr>ÄR Riskerna för administrativa sanktionsavgifter försäkringsbara?   FÖRSÄKRINGSGIVARENS PERSPEKTIV Per Johan Eckerberg, Vinge, 2018-10-18       </vt:lpstr>
      <vt:lpstr>1. Bakgrund</vt:lpstr>
      <vt:lpstr>2. Är oron överdriven?</vt:lpstr>
      <vt:lpstr>3. Finns det försäkringsprodukter?</vt:lpstr>
      <vt:lpstr>4. Är utfästelserna giltiga?</vt:lpstr>
      <vt:lpstr>4. Är utfästelserna giltiga?</vt:lpstr>
      <vt:lpstr>4. Är utfästelserna giltiga?</vt:lpstr>
      <vt:lpstr>5. Är utfästelserna tillåtna?</vt:lpstr>
      <vt:lpstr>5. Är utfästelserna tillåtna?</vt:lpstr>
      <vt:lpstr>6. Kan utfästelserna vara giltiga och tillåtna i andra länder?</vt:lpstr>
    </vt:vector>
  </TitlesOfParts>
  <Company>Advokatfirman Vinge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Johansson</dc:creator>
  <cp:lastModifiedBy>Windows User</cp:lastModifiedBy>
  <cp:revision>220</cp:revision>
  <cp:lastPrinted>2018-10-12T07:56:42Z</cp:lastPrinted>
  <dcterms:created xsi:type="dcterms:W3CDTF">2013-10-14T07:57:05Z</dcterms:created>
  <dcterms:modified xsi:type="dcterms:W3CDTF">2019-10-15T19:31:20Z</dcterms:modified>
</cp:coreProperties>
</file>