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7" r:id="rId1"/>
  </p:sldMasterIdLst>
  <p:notesMasterIdLst>
    <p:notesMasterId r:id="rId20"/>
  </p:notesMasterIdLst>
  <p:handoutMasterIdLst>
    <p:handoutMasterId r:id="rId21"/>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789738" cy="9929813"/>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884">
          <p15:clr>
            <a:srgbClr val="A4A3A4"/>
          </p15:clr>
        </p15:guide>
        <p15:guide id="2" orient="horz" pos="618">
          <p15:clr>
            <a:srgbClr val="A4A3A4"/>
          </p15:clr>
        </p15:guide>
        <p15:guide id="3" orient="horz" pos="935">
          <p15:clr>
            <a:srgbClr val="A4A3A4"/>
          </p15:clr>
        </p15:guide>
        <p15:guide id="4" orient="horz" pos="210">
          <p15:clr>
            <a:srgbClr val="A4A3A4"/>
          </p15:clr>
        </p15:guide>
        <p15:guide id="5" pos="5465">
          <p15:clr>
            <a:srgbClr val="A4A3A4"/>
          </p15:clr>
        </p15:guide>
        <p15:guide id="6" pos="295">
          <p15:clr>
            <a:srgbClr val="A4A3A4"/>
          </p15:clr>
        </p15:guide>
      </p15:sldGuideLst>
    </p:ext>
    <p:ext uri="{2D200454-40CA-4A62-9FC3-DE9A4176ACB9}">
      <p15:notesGuideLst xmlns:p15="http://schemas.microsoft.com/office/powerpoint/2012/main">
        <p15:guide id="1" orient="horz" pos="3128">
          <p15:clr>
            <a:srgbClr val="A4A3A4"/>
          </p15:clr>
        </p15:guide>
        <p15:guide id="2" pos="213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506" autoAdjust="0"/>
    <p:restoredTop sz="92899" autoAdjust="0"/>
  </p:normalViewPr>
  <p:slideViewPr>
    <p:cSldViewPr>
      <p:cViewPr varScale="1">
        <p:scale>
          <a:sx n="69" d="100"/>
          <a:sy n="69" d="100"/>
        </p:scale>
        <p:origin x="1584" y="66"/>
      </p:cViewPr>
      <p:guideLst>
        <p:guide orient="horz" pos="3884"/>
        <p:guide orient="horz" pos="618"/>
        <p:guide orient="horz" pos="935"/>
        <p:guide orient="horz" pos="210"/>
        <p:guide pos="5465"/>
        <p:guide pos="295"/>
      </p:guideLst>
    </p:cSldViewPr>
  </p:slideViewPr>
  <p:notesTextViewPr>
    <p:cViewPr>
      <p:scale>
        <a:sx n="1" d="1"/>
        <a:sy n="1" d="1"/>
      </p:scale>
      <p:origin x="0" y="0"/>
    </p:cViewPr>
  </p:notesTextViewPr>
  <p:sorterViewPr>
    <p:cViewPr>
      <p:scale>
        <a:sx n="100" d="100"/>
        <a:sy n="100" d="100"/>
      </p:scale>
      <p:origin x="0" y="0"/>
    </p:cViewPr>
  </p:sorterViewPr>
  <p:notesViewPr>
    <p:cSldViewPr showGuides="1">
      <p:cViewPr varScale="1">
        <p:scale>
          <a:sx n="78" d="100"/>
          <a:sy n="78" d="100"/>
        </p:scale>
        <p:origin x="-3840" y="-84"/>
      </p:cViewPr>
      <p:guideLst>
        <p:guide orient="horz" pos="3128"/>
        <p:guide pos="2139"/>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2540" cy="496411"/>
          </a:xfrm>
          <a:prstGeom prst="rect">
            <a:avLst/>
          </a:prstGeom>
        </p:spPr>
        <p:txBody>
          <a:bodyPr vert="horz" lIns="91989" tIns="45994" rIns="91989" bIns="45994" rtlCol="0"/>
          <a:lstStyle>
            <a:lvl1pPr algn="l">
              <a:defRPr sz="1200"/>
            </a:lvl1pPr>
          </a:lstStyle>
          <a:p>
            <a:endParaRPr lang="en-GB"/>
          </a:p>
        </p:txBody>
      </p:sp>
      <p:sp>
        <p:nvSpPr>
          <p:cNvPr id="3" name="Date Placeholder 2"/>
          <p:cNvSpPr>
            <a:spLocks noGrp="1"/>
          </p:cNvSpPr>
          <p:nvPr>
            <p:ph type="dt" sz="quarter" idx="1"/>
          </p:nvPr>
        </p:nvSpPr>
        <p:spPr>
          <a:xfrm>
            <a:off x="3845600" y="1"/>
            <a:ext cx="2942540" cy="496411"/>
          </a:xfrm>
          <a:prstGeom prst="rect">
            <a:avLst/>
          </a:prstGeom>
        </p:spPr>
        <p:txBody>
          <a:bodyPr vert="horz" lIns="91989" tIns="45994" rIns="91989" bIns="45994" rtlCol="0"/>
          <a:lstStyle>
            <a:lvl1pPr algn="r">
              <a:defRPr sz="1200"/>
            </a:lvl1pPr>
          </a:lstStyle>
          <a:p>
            <a:fld id="{2A8639EA-F810-4E72-A50F-59530802FDC3}" type="datetimeFigureOut">
              <a:rPr lang="en-GB" smtClean="0"/>
              <a:t>15/10/2019</a:t>
            </a:fld>
            <a:endParaRPr lang="en-GB"/>
          </a:p>
        </p:txBody>
      </p:sp>
      <p:sp>
        <p:nvSpPr>
          <p:cNvPr id="4" name="Footer Placeholder 3"/>
          <p:cNvSpPr>
            <a:spLocks noGrp="1"/>
          </p:cNvSpPr>
          <p:nvPr>
            <p:ph type="ftr" sz="quarter" idx="2"/>
          </p:nvPr>
        </p:nvSpPr>
        <p:spPr>
          <a:xfrm>
            <a:off x="0" y="9431806"/>
            <a:ext cx="2942540" cy="496410"/>
          </a:xfrm>
          <a:prstGeom prst="rect">
            <a:avLst/>
          </a:prstGeom>
        </p:spPr>
        <p:txBody>
          <a:bodyPr vert="horz" lIns="91989" tIns="45994" rIns="91989" bIns="45994" rtlCol="0" anchor="b"/>
          <a:lstStyle>
            <a:lvl1pPr algn="l">
              <a:defRPr sz="1200"/>
            </a:lvl1pPr>
          </a:lstStyle>
          <a:p>
            <a:endParaRPr lang="en-GB"/>
          </a:p>
        </p:txBody>
      </p:sp>
      <p:sp>
        <p:nvSpPr>
          <p:cNvPr id="5" name="Slide Number Placeholder 4"/>
          <p:cNvSpPr>
            <a:spLocks noGrp="1"/>
          </p:cNvSpPr>
          <p:nvPr>
            <p:ph type="sldNum" sz="quarter" idx="3"/>
          </p:nvPr>
        </p:nvSpPr>
        <p:spPr>
          <a:xfrm>
            <a:off x="3845600" y="9431806"/>
            <a:ext cx="2942540" cy="496410"/>
          </a:xfrm>
          <a:prstGeom prst="rect">
            <a:avLst/>
          </a:prstGeom>
        </p:spPr>
        <p:txBody>
          <a:bodyPr vert="horz" lIns="91989" tIns="45994" rIns="91989" bIns="45994" rtlCol="0" anchor="b"/>
          <a:lstStyle>
            <a:lvl1pPr algn="r">
              <a:defRPr sz="1200"/>
            </a:lvl1pPr>
          </a:lstStyle>
          <a:p>
            <a:fld id="{79C2C53A-50C1-496A-BA51-86795CD50134}" type="slidenum">
              <a:rPr lang="en-GB" smtClean="0"/>
              <a:t>‹#›</a:t>
            </a:fld>
            <a:endParaRPr lang="en-GB"/>
          </a:p>
        </p:txBody>
      </p:sp>
      <p:sp>
        <p:nvSpPr>
          <p:cNvPr id="6" name="DokRef"/>
          <p:cNvSpPr txBox="1"/>
          <p:nvPr/>
        </p:nvSpPr>
        <p:spPr>
          <a:xfrm>
            <a:off x="0" y="8750539"/>
            <a:ext cx="169277" cy="861774"/>
          </a:xfrm>
          <a:prstGeom prst="rect">
            <a:avLst/>
          </a:prstGeom>
          <a:noFill/>
        </p:spPr>
        <p:txBody>
          <a:bodyPr vert="vert270" lIns="0" bIns="190500" rtlCol="0">
            <a:spAutoFit/>
          </a:bodyPr>
          <a:lstStyle/>
          <a:p>
            <a:endParaRPr lang="en-GB" sz="500">
              <a:solidFill>
                <a:srgbClr val="898989"/>
              </a:solidFill>
            </a:endParaRPr>
          </a:p>
        </p:txBody>
      </p:sp>
    </p:spTree>
    <p:extLst>
      <p:ext uri="{BB962C8B-B14F-4D97-AF65-F5344CB8AC3E}">
        <p14:creationId xmlns:p14="http://schemas.microsoft.com/office/powerpoint/2010/main" val="25757906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2540" cy="496411"/>
          </a:xfrm>
          <a:prstGeom prst="rect">
            <a:avLst/>
          </a:prstGeom>
        </p:spPr>
        <p:txBody>
          <a:bodyPr vert="horz" lIns="91989" tIns="45994" rIns="91989" bIns="45994" rtlCol="0"/>
          <a:lstStyle>
            <a:lvl1pPr algn="l">
              <a:defRPr sz="1200"/>
            </a:lvl1pPr>
          </a:lstStyle>
          <a:p>
            <a:endParaRPr lang="en-GB"/>
          </a:p>
        </p:txBody>
      </p:sp>
      <p:sp>
        <p:nvSpPr>
          <p:cNvPr id="3" name="Date Placeholder 2"/>
          <p:cNvSpPr>
            <a:spLocks noGrp="1"/>
          </p:cNvSpPr>
          <p:nvPr>
            <p:ph type="dt" idx="1"/>
          </p:nvPr>
        </p:nvSpPr>
        <p:spPr>
          <a:xfrm>
            <a:off x="3845600" y="1"/>
            <a:ext cx="2942540" cy="496411"/>
          </a:xfrm>
          <a:prstGeom prst="rect">
            <a:avLst/>
          </a:prstGeom>
        </p:spPr>
        <p:txBody>
          <a:bodyPr vert="horz" lIns="91989" tIns="45994" rIns="91989" bIns="45994" rtlCol="0"/>
          <a:lstStyle>
            <a:lvl1pPr algn="r">
              <a:defRPr sz="1200"/>
            </a:lvl1pPr>
          </a:lstStyle>
          <a:p>
            <a:fld id="{44589DDE-F0A6-4A30-8FE1-DB6E2ADF1A97}" type="datetimeFigureOut">
              <a:rPr lang="en-GB" smtClean="0"/>
              <a:t>15/10/2019</a:t>
            </a:fld>
            <a:endParaRPr lang="en-GB"/>
          </a:p>
        </p:txBody>
      </p:sp>
      <p:sp>
        <p:nvSpPr>
          <p:cNvPr id="4" name="Slide Image Placeholder 3"/>
          <p:cNvSpPr>
            <a:spLocks noGrp="1" noRot="1" noChangeAspect="1"/>
          </p:cNvSpPr>
          <p:nvPr>
            <p:ph type="sldImg" idx="2"/>
          </p:nvPr>
        </p:nvSpPr>
        <p:spPr>
          <a:xfrm>
            <a:off x="914400" y="746125"/>
            <a:ext cx="4960938" cy="3721100"/>
          </a:xfrm>
          <a:prstGeom prst="rect">
            <a:avLst/>
          </a:prstGeom>
          <a:noFill/>
          <a:ln w="12700">
            <a:solidFill>
              <a:prstClr val="black"/>
            </a:solidFill>
          </a:ln>
        </p:spPr>
        <p:txBody>
          <a:bodyPr vert="horz" lIns="91989" tIns="45994" rIns="91989" bIns="45994" rtlCol="0" anchor="ctr"/>
          <a:lstStyle/>
          <a:p>
            <a:endParaRPr lang="en-GB"/>
          </a:p>
        </p:txBody>
      </p:sp>
      <p:sp>
        <p:nvSpPr>
          <p:cNvPr id="5" name="Notes Placeholder 4"/>
          <p:cNvSpPr>
            <a:spLocks noGrp="1"/>
          </p:cNvSpPr>
          <p:nvPr>
            <p:ph type="body" sz="quarter" idx="3"/>
          </p:nvPr>
        </p:nvSpPr>
        <p:spPr>
          <a:xfrm>
            <a:off x="679297" y="4716703"/>
            <a:ext cx="5431151" cy="4467697"/>
          </a:xfrm>
          <a:prstGeom prst="rect">
            <a:avLst/>
          </a:prstGeom>
        </p:spPr>
        <p:txBody>
          <a:bodyPr vert="horz" lIns="91989" tIns="45994" rIns="91989" bIns="4599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31806"/>
            <a:ext cx="2942540" cy="496410"/>
          </a:xfrm>
          <a:prstGeom prst="rect">
            <a:avLst/>
          </a:prstGeom>
        </p:spPr>
        <p:txBody>
          <a:bodyPr vert="horz" lIns="91989" tIns="45994" rIns="91989" bIns="45994" rtlCol="0" anchor="b"/>
          <a:lstStyle>
            <a:lvl1pPr algn="l">
              <a:defRPr sz="1200"/>
            </a:lvl1pPr>
          </a:lstStyle>
          <a:p>
            <a:endParaRPr lang="en-GB"/>
          </a:p>
        </p:txBody>
      </p:sp>
      <p:sp>
        <p:nvSpPr>
          <p:cNvPr id="7" name="Slide Number Placeholder 6"/>
          <p:cNvSpPr>
            <a:spLocks noGrp="1"/>
          </p:cNvSpPr>
          <p:nvPr>
            <p:ph type="sldNum" sz="quarter" idx="5"/>
          </p:nvPr>
        </p:nvSpPr>
        <p:spPr>
          <a:xfrm>
            <a:off x="3845600" y="9431806"/>
            <a:ext cx="2942540" cy="496410"/>
          </a:xfrm>
          <a:prstGeom prst="rect">
            <a:avLst/>
          </a:prstGeom>
        </p:spPr>
        <p:txBody>
          <a:bodyPr vert="horz" lIns="91989" tIns="45994" rIns="91989" bIns="45994" rtlCol="0" anchor="b"/>
          <a:lstStyle>
            <a:lvl1pPr algn="r">
              <a:defRPr sz="1200"/>
            </a:lvl1pPr>
          </a:lstStyle>
          <a:p>
            <a:fld id="{77104D41-494D-488D-9D14-906A1AA3E4FB}" type="slidenum">
              <a:rPr lang="en-GB" smtClean="0"/>
              <a:t>‹#›</a:t>
            </a:fld>
            <a:endParaRPr lang="en-GB"/>
          </a:p>
        </p:txBody>
      </p:sp>
      <p:sp>
        <p:nvSpPr>
          <p:cNvPr id="8" name="DokRef"/>
          <p:cNvSpPr txBox="1"/>
          <p:nvPr/>
        </p:nvSpPr>
        <p:spPr>
          <a:xfrm>
            <a:off x="0" y="8750539"/>
            <a:ext cx="169277" cy="861774"/>
          </a:xfrm>
          <a:prstGeom prst="rect">
            <a:avLst/>
          </a:prstGeom>
          <a:noFill/>
        </p:spPr>
        <p:txBody>
          <a:bodyPr vert="vert270" lIns="0" bIns="190500" rtlCol="0">
            <a:spAutoFit/>
          </a:bodyPr>
          <a:lstStyle/>
          <a:p>
            <a:endParaRPr lang="en-GB" sz="500">
              <a:solidFill>
                <a:srgbClr val="898989"/>
              </a:solidFill>
            </a:endParaRPr>
          </a:p>
        </p:txBody>
      </p:sp>
    </p:spTree>
    <p:extLst>
      <p:ext uri="{BB962C8B-B14F-4D97-AF65-F5344CB8AC3E}">
        <p14:creationId xmlns:p14="http://schemas.microsoft.com/office/powerpoint/2010/main" val="34714075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7104D41-494D-488D-9D14-906A1AA3E4FB}" type="slidenum">
              <a:rPr lang="en-GB" smtClean="0">
                <a:solidFill>
                  <a:prstClr val="black"/>
                </a:solidFill>
                <a:latin typeface="Calibri"/>
              </a:rPr>
              <a:pPr/>
              <a:t>1</a:t>
            </a:fld>
            <a:endParaRPr lang="en-GB">
              <a:solidFill>
                <a:prstClr val="black"/>
              </a:solidFill>
              <a:latin typeface="Calibri"/>
            </a:endParaRPr>
          </a:p>
        </p:txBody>
      </p:sp>
    </p:spTree>
    <p:extLst>
      <p:ext uri="{BB962C8B-B14F-4D97-AF65-F5344CB8AC3E}">
        <p14:creationId xmlns:p14="http://schemas.microsoft.com/office/powerpoint/2010/main" val="16755302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7104D41-494D-488D-9D14-906A1AA3E4FB}" type="slidenum">
              <a:rPr lang="en-GB" smtClean="0">
                <a:solidFill>
                  <a:prstClr val="black"/>
                </a:solidFill>
                <a:latin typeface="Calibri"/>
              </a:rPr>
              <a:pPr/>
              <a:t>10</a:t>
            </a:fld>
            <a:endParaRPr lang="en-GB">
              <a:solidFill>
                <a:prstClr val="black"/>
              </a:solidFill>
              <a:latin typeface="Calibri"/>
            </a:endParaRPr>
          </a:p>
        </p:txBody>
      </p:sp>
    </p:spTree>
    <p:extLst>
      <p:ext uri="{BB962C8B-B14F-4D97-AF65-F5344CB8AC3E}">
        <p14:creationId xmlns:p14="http://schemas.microsoft.com/office/powerpoint/2010/main" val="7003523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7104D41-494D-488D-9D14-906A1AA3E4FB}" type="slidenum">
              <a:rPr lang="en-GB" smtClean="0">
                <a:solidFill>
                  <a:prstClr val="black"/>
                </a:solidFill>
                <a:latin typeface="Calibri"/>
              </a:rPr>
              <a:pPr/>
              <a:t>11</a:t>
            </a:fld>
            <a:endParaRPr lang="en-GB">
              <a:solidFill>
                <a:prstClr val="black"/>
              </a:solidFill>
              <a:latin typeface="Calibri"/>
            </a:endParaRPr>
          </a:p>
        </p:txBody>
      </p:sp>
    </p:spTree>
    <p:extLst>
      <p:ext uri="{BB962C8B-B14F-4D97-AF65-F5344CB8AC3E}">
        <p14:creationId xmlns:p14="http://schemas.microsoft.com/office/powerpoint/2010/main" val="7003523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7104D41-494D-488D-9D14-906A1AA3E4FB}" type="slidenum">
              <a:rPr lang="en-GB" smtClean="0">
                <a:solidFill>
                  <a:prstClr val="black"/>
                </a:solidFill>
                <a:latin typeface="Calibri"/>
              </a:rPr>
              <a:pPr/>
              <a:t>12</a:t>
            </a:fld>
            <a:endParaRPr lang="en-GB">
              <a:solidFill>
                <a:prstClr val="black"/>
              </a:solidFill>
              <a:latin typeface="Calibri"/>
            </a:endParaRPr>
          </a:p>
        </p:txBody>
      </p:sp>
    </p:spTree>
    <p:extLst>
      <p:ext uri="{BB962C8B-B14F-4D97-AF65-F5344CB8AC3E}">
        <p14:creationId xmlns:p14="http://schemas.microsoft.com/office/powerpoint/2010/main" val="7003523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7104D41-494D-488D-9D14-906A1AA3E4FB}" type="slidenum">
              <a:rPr lang="en-GB" smtClean="0">
                <a:solidFill>
                  <a:prstClr val="black"/>
                </a:solidFill>
                <a:latin typeface="Calibri"/>
              </a:rPr>
              <a:pPr/>
              <a:t>13</a:t>
            </a:fld>
            <a:endParaRPr lang="en-GB">
              <a:solidFill>
                <a:prstClr val="black"/>
              </a:solidFill>
              <a:latin typeface="Calibri"/>
            </a:endParaRPr>
          </a:p>
        </p:txBody>
      </p:sp>
    </p:spTree>
    <p:extLst>
      <p:ext uri="{BB962C8B-B14F-4D97-AF65-F5344CB8AC3E}">
        <p14:creationId xmlns:p14="http://schemas.microsoft.com/office/powerpoint/2010/main" val="7003523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7104D41-494D-488D-9D14-906A1AA3E4FB}" type="slidenum">
              <a:rPr lang="en-GB" smtClean="0">
                <a:solidFill>
                  <a:prstClr val="black"/>
                </a:solidFill>
                <a:latin typeface="Calibri"/>
              </a:rPr>
              <a:pPr/>
              <a:t>14</a:t>
            </a:fld>
            <a:endParaRPr lang="en-GB">
              <a:solidFill>
                <a:prstClr val="black"/>
              </a:solidFill>
              <a:latin typeface="Calibri"/>
            </a:endParaRPr>
          </a:p>
        </p:txBody>
      </p:sp>
    </p:spTree>
    <p:extLst>
      <p:ext uri="{BB962C8B-B14F-4D97-AF65-F5344CB8AC3E}">
        <p14:creationId xmlns:p14="http://schemas.microsoft.com/office/powerpoint/2010/main" val="7003523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7104D41-494D-488D-9D14-906A1AA3E4FB}" type="slidenum">
              <a:rPr lang="en-GB" smtClean="0">
                <a:solidFill>
                  <a:prstClr val="black"/>
                </a:solidFill>
                <a:latin typeface="Calibri"/>
              </a:rPr>
              <a:pPr/>
              <a:t>15</a:t>
            </a:fld>
            <a:endParaRPr lang="en-GB">
              <a:solidFill>
                <a:prstClr val="black"/>
              </a:solidFill>
              <a:latin typeface="Calibri"/>
            </a:endParaRPr>
          </a:p>
        </p:txBody>
      </p:sp>
    </p:spTree>
    <p:extLst>
      <p:ext uri="{BB962C8B-B14F-4D97-AF65-F5344CB8AC3E}">
        <p14:creationId xmlns:p14="http://schemas.microsoft.com/office/powerpoint/2010/main" val="7003523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7104D41-494D-488D-9D14-906A1AA3E4FB}" type="slidenum">
              <a:rPr lang="en-GB" smtClean="0">
                <a:solidFill>
                  <a:prstClr val="black"/>
                </a:solidFill>
                <a:latin typeface="Calibri"/>
              </a:rPr>
              <a:pPr/>
              <a:t>16</a:t>
            </a:fld>
            <a:endParaRPr lang="en-GB">
              <a:solidFill>
                <a:prstClr val="black"/>
              </a:solidFill>
              <a:latin typeface="Calibri"/>
            </a:endParaRPr>
          </a:p>
        </p:txBody>
      </p:sp>
    </p:spTree>
    <p:extLst>
      <p:ext uri="{BB962C8B-B14F-4D97-AF65-F5344CB8AC3E}">
        <p14:creationId xmlns:p14="http://schemas.microsoft.com/office/powerpoint/2010/main" val="7003523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7104D41-494D-488D-9D14-906A1AA3E4FB}" type="slidenum">
              <a:rPr lang="en-GB" smtClean="0">
                <a:solidFill>
                  <a:prstClr val="black"/>
                </a:solidFill>
                <a:latin typeface="Calibri"/>
              </a:rPr>
              <a:pPr/>
              <a:t>17</a:t>
            </a:fld>
            <a:endParaRPr lang="en-GB">
              <a:solidFill>
                <a:prstClr val="black"/>
              </a:solidFill>
              <a:latin typeface="Calibri"/>
            </a:endParaRPr>
          </a:p>
        </p:txBody>
      </p:sp>
    </p:spTree>
    <p:extLst>
      <p:ext uri="{BB962C8B-B14F-4D97-AF65-F5344CB8AC3E}">
        <p14:creationId xmlns:p14="http://schemas.microsoft.com/office/powerpoint/2010/main" val="7003523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7104D41-494D-488D-9D14-906A1AA3E4FB}" type="slidenum">
              <a:rPr lang="en-GB" smtClean="0">
                <a:solidFill>
                  <a:prstClr val="black"/>
                </a:solidFill>
                <a:latin typeface="Calibri"/>
              </a:rPr>
              <a:pPr/>
              <a:t>2</a:t>
            </a:fld>
            <a:endParaRPr lang="en-GB">
              <a:solidFill>
                <a:prstClr val="black"/>
              </a:solidFill>
              <a:latin typeface="Calibri"/>
            </a:endParaRPr>
          </a:p>
        </p:txBody>
      </p:sp>
    </p:spTree>
    <p:extLst>
      <p:ext uri="{BB962C8B-B14F-4D97-AF65-F5344CB8AC3E}">
        <p14:creationId xmlns:p14="http://schemas.microsoft.com/office/powerpoint/2010/main" val="7003523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7104D41-494D-488D-9D14-906A1AA3E4FB}" type="slidenum">
              <a:rPr lang="en-GB" smtClean="0">
                <a:solidFill>
                  <a:prstClr val="black"/>
                </a:solidFill>
                <a:latin typeface="Calibri"/>
              </a:rPr>
              <a:pPr/>
              <a:t>3</a:t>
            </a:fld>
            <a:endParaRPr lang="en-GB">
              <a:solidFill>
                <a:prstClr val="black"/>
              </a:solidFill>
              <a:latin typeface="Calibri"/>
            </a:endParaRPr>
          </a:p>
        </p:txBody>
      </p:sp>
    </p:spTree>
    <p:extLst>
      <p:ext uri="{BB962C8B-B14F-4D97-AF65-F5344CB8AC3E}">
        <p14:creationId xmlns:p14="http://schemas.microsoft.com/office/powerpoint/2010/main" val="7003523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7104D41-494D-488D-9D14-906A1AA3E4FB}" type="slidenum">
              <a:rPr lang="en-GB" smtClean="0">
                <a:solidFill>
                  <a:prstClr val="black"/>
                </a:solidFill>
                <a:latin typeface="Calibri"/>
              </a:rPr>
              <a:pPr/>
              <a:t>4</a:t>
            </a:fld>
            <a:endParaRPr lang="en-GB">
              <a:solidFill>
                <a:prstClr val="black"/>
              </a:solidFill>
              <a:latin typeface="Calibri"/>
            </a:endParaRPr>
          </a:p>
        </p:txBody>
      </p:sp>
    </p:spTree>
    <p:extLst>
      <p:ext uri="{BB962C8B-B14F-4D97-AF65-F5344CB8AC3E}">
        <p14:creationId xmlns:p14="http://schemas.microsoft.com/office/powerpoint/2010/main" val="7003523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7104D41-494D-488D-9D14-906A1AA3E4FB}" type="slidenum">
              <a:rPr lang="en-GB" smtClean="0">
                <a:solidFill>
                  <a:prstClr val="black"/>
                </a:solidFill>
                <a:latin typeface="Calibri"/>
              </a:rPr>
              <a:pPr/>
              <a:t>5</a:t>
            </a:fld>
            <a:endParaRPr lang="en-GB">
              <a:solidFill>
                <a:prstClr val="black"/>
              </a:solidFill>
              <a:latin typeface="Calibri"/>
            </a:endParaRPr>
          </a:p>
        </p:txBody>
      </p:sp>
    </p:spTree>
    <p:extLst>
      <p:ext uri="{BB962C8B-B14F-4D97-AF65-F5344CB8AC3E}">
        <p14:creationId xmlns:p14="http://schemas.microsoft.com/office/powerpoint/2010/main" val="7003523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7104D41-494D-488D-9D14-906A1AA3E4FB}" type="slidenum">
              <a:rPr lang="en-GB" smtClean="0">
                <a:solidFill>
                  <a:prstClr val="black"/>
                </a:solidFill>
                <a:latin typeface="Calibri"/>
              </a:rPr>
              <a:pPr/>
              <a:t>6</a:t>
            </a:fld>
            <a:endParaRPr lang="en-GB">
              <a:solidFill>
                <a:prstClr val="black"/>
              </a:solidFill>
              <a:latin typeface="Calibri"/>
            </a:endParaRPr>
          </a:p>
        </p:txBody>
      </p:sp>
    </p:spTree>
    <p:extLst>
      <p:ext uri="{BB962C8B-B14F-4D97-AF65-F5344CB8AC3E}">
        <p14:creationId xmlns:p14="http://schemas.microsoft.com/office/powerpoint/2010/main" val="7003523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7104D41-494D-488D-9D14-906A1AA3E4FB}" type="slidenum">
              <a:rPr lang="en-GB" smtClean="0">
                <a:solidFill>
                  <a:prstClr val="black"/>
                </a:solidFill>
                <a:latin typeface="Calibri"/>
              </a:rPr>
              <a:pPr/>
              <a:t>7</a:t>
            </a:fld>
            <a:endParaRPr lang="en-GB">
              <a:solidFill>
                <a:prstClr val="black"/>
              </a:solidFill>
              <a:latin typeface="Calibri"/>
            </a:endParaRPr>
          </a:p>
        </p:txBody>
      </p:sp>
    </p:spTree>
    <p:extLst>
      <p:ext uri="{BB962C8B-B14F-4D97-AF65-F5344CB8AC3E}">
        <p14:creationId xmlns:p14="http://schemas.microsoft.com/office/powerpoint/2010/main" val="7003523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7104D41-494D-488D-9D14-906A1AA3E4FB}" type="slidenum">
              <a:rPr lang="en-GB" smtClean="0">
                <a:solidFill>
                  <a:prstClr val="black"/>
                </a:solidFill>
                <a:latin typeface="Calibri"/>
              </a:rPr>
              <a:pPr/>
              <a:t>8</a:t>
            </a:fld>
            <a:endParaRPr lang="en-GB">
              <a:solidFill>
                <a:prstClr val="black"/>
              </a:solidFill>
              <a:latin typeface="Calibri"/>
            </a:endParaRPr>
          </a:p>
        </p:txBody>
      </p:sp>
    </p:spTree>
    <p:extLst>
      <p:ext uri="{BB962C8B-B14F-4D97-AF65-F5344CB8AC3E}">
        <p14:creationId xmlns:p14="http://schemas.microsoft.com/office/powerpoint/2010/main" val="7003523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7104D41-494D-488D-9D14-906A1AA3E4FB}" type="slidenum">
              <a:rPr lang="en-GB" smtClean="0">
                <a:solidFill>
                  <a:prstClr val="black"/>
                </a:solidFill>
                <a:latin typeface="Calibri"/>
              </a:rPr>
              <a:pPr/>
              <a:t>9</a:t>
            </a:fld>
            <a:endParaRPr lang="en-GB">
              <a:solidFill>
                <a:prstClr val="black"/>
              </a:solidFill>
              <a:latin typeface="Calibri"/>
            </a:endParaRPr>
          </a:p>
        </p:txBody>
      </p:sp>
    </p:spTree>
    <p:extLst>
      <p:ext uri="{BB962C8B-B14F-4D97-AF65-F5344CB8AC3E}">
        <p14:creationId xmlns:p14="http://schemas.microsoft.com/office/powerpoint/2010/main" val="70035234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First pag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2703050" y="2059200"/>
            <a:ext cx="4896000" cy="1726464"/>
          </a:xfrm>
        </p:spPr>
        <p:txBody>
          <a:bodyPr tIns="0" bIns="0" anchor="b" anchorCtr="0">
            <a:normAutofit/>
          </a:bodyPr>
          <a:lstStyle>
            <a:lvl1pPr algn="l">
              <a:defRPr sz="2000" b="1" cap="all" baseline="0">
                <a:solidFill>
                  <a:schemeClr val="accent1"/>
                </a:solidFill>
              </a:defRPr>
            </a:lvl1pPr>
          </a:lstStyle>
          <a:p>
            <a:r>
              <a:rPr lang="en-GB" noProof="0" dirty="0"/>
              <a:t>PRESENTATION NAME</a:t>
            </a:r>
          </a:p>
        </p:txBody>
      </p:sp>
      <p:sp>
        <p:nvSpPr>
          <p:cNvPr id="3" name="Subtitle 2"/>
          <p:cNvSpPr>
            <a:spLocks noGrp="1"/>
          </p:cNvSpPr>
          <p:nvPr>
            <p:ph type="subTitle" idx="1" hasCustomPrompt="1"/>
          </p:nvPr>
        </p:nvSpPr>
        <p:spPr>
          <a:xfrm>
            <a:off x="2703050" y="3820104"/>
            <a:ext cx="4896000" cy="345714"/>
          </a:xfrm>
        </p:spPr>
        <p:txBody>
          <a:bodyPr tIns="0">
            <a:normAutofit/>
          </a:bodyPr>
          <a:lstStyle>
            <a:lvl1pPr marL="0" indent="0" algn="l">
              <a:buNone/>
              <a:defRPr sz="1600" baseline="0">
                <a:solidFill>
                  <a:schemeClr val="tx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noProof="0" dirty="0"/>
              <a:t>Subtitle</a:t>
            </a:r>
          </a:p>
        </p:txBody>
      </p:sp>
      <p:sp>
        <p:nvSpPr>
          <p:cNvPr id="5" name="Picture Placeholder 4"/>
          <p:cNvSpPr>
            <a:spLocks noGrp="1"/>
          </p:cNvSpPr>
          <p:nvPr>
            <p:ph type="pic" sz="quarter" idx="10"/>
          </p:nvPr>
        </p:nvSpPr>
        <p:spPr>
          <a:xfrm>
            <a:off x="467544" y="1484784"/>
            <a:ext cx="1872208" cy="3722240"/>
          </a:xfrm>
          <a:ln w="12700">
            <a:noFill/>
          </a:ln>
          <a:effectLst>
            <a:outerShdw blurRad="50800" dist="38100" dir="2700000" algn="tl" rotWithShape="0">
              <a:prstClr val="black">
                <a:alpha val="40000"/>
              </a:prstClr>
            </a:outerShdw>
          </a:effectLst>
        </p:spPr>
        <p:txBody>
          <a:bodyPr>
            <a:noAutofit/>
          </a:bodyPr>
          <a:lstStyle>
            <a:lvl1pPr marL="0" indent="0" algn="l">
              <a:buFontTx/>
              <a:buNone/>
              <a:defRPr sz="1200"/>
            </a:lvl1pPr>
          </a:lstStyle>
          <a:p>
            <a:r>
              <a:rPr lang="en-US" noProof="0"/>
              <a:t>Click icon to add picture</a:t>
            </a:r>
            <a:endParaRPr lang="en-GB" noProof="0"/>
          </a:p>
        </p:txBody>
      </p:sp>
      <p:pic>
        <p:nvPicPr>
          <p:cNvPr id="8" name="Picture 10" descr="VINGE_RGB_155_160_100"/>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551792" y="308205"/>
            <a:ext cx="1368000" cy="277875"/>
          </a:xfrm>
          <a:prstGeom prst="rect">
            <a:avLst/>
          </a:prstGeom>
          <a:noFill/>
          <a:extLst>
            <a:ext uri="{909E8E84-426E-40DD-AFC4-6F175D3DCCD1}">
              <a14:hiddenFill xmlns:a14="http://schemas.microsoft.com/office/drawing/2010/main">
                <a:solidFill>
                  <a:srgbClr val="FFFFFF"/>
                </a:solidFill>
              </a14:hiddenFill>
            </a:ext>
          </a:extLst>
        </p:spPr>
      </p:pic>
      <p:sp>
        <p:nvSpPr>
          <p:cNvPr id="11" name="Text Placeholder 6"/>
          <p:cNvSpPr>
            <a:spLocks noGrp="1"/>
          </p:cNvSpPr>
          <p:nvPr>
            <p:ph type="body" sz="quarter" idx="12" hasCustomPrompt="1"/>
          </p:nvPr>
        </p:nvSpPr>
        <p:spPr>
          <a:xfrm>
            <a:off x="467544" y="6165850"/>
            <a:ext cx="8208144" cy="211469"/>
          </a:xfrm>
        </p:spPr>
        <p:txBody>
          <a:bodyPr wrap="square" lIns="0" tIns="46800" rIns="90000" bIns="46800" anchor="t" anchorCtr="0">
            <a:spAutoFit/>
          </a:bodyPr>
          <a:lstStyle>
            <a:lvl1pPr marL="0" indent="0" algn="just">
              <a:buFontTx/>
              <a:buNone/>
              <a:defRPr sz="800" i="1"/>
            </a:lvl1pPr>
            <a:lvl2pPr marL="360612" indent="0">
              <a:buFontTx/>
              <a:buNone/>
              <a:defRPr/>
            </a:lvl2pPr>
            <a:lvl3pPr marL="540612" indent="0">
              <a:buFontTx/>
              <a:buNone/>
              <a:defRPr/>
            </a:lvl3pPr>
            <a:lvl4pPr marL="720612" indent="0">
              <a:buFontTx/>
              <a:buNone/>
              <a:defRPr/>
            </a:lvl4pPr>
            <a:lvl5pPr marL="900612" indent="0">
              <a:buFontTx/>
              <a:buNone/>
              <a:defRPr/>
            </a:lvl5pPr>
          </a:lstStyle>
          <a:p>
            <a:pPr lvl="0"/>
            <a:r>
              <a:rPr lang="en-GB" dirty="0"/>
              <a:t>Disclaimer text in here</a:t>
            </a:r>
          </a:p>
        </p:txBody>
      </p:sp>
      <p:sp>
        <p:nvSpPr>
          <p:cNvPr id="7" name="Text Placeholder 6"/>
          <p:cNvSpPr>
            <a:spLocks noGrp="1"/>
          </p:cNvSpPr>
          <p:nvPr>
            <p:ph type="body" sz="quarter" idx="13" hasCustomPrompt="1"/>
          </p:nvPr>
        </p:nvSpPr>
        <p:spPr>
          <a:xfrm>
            <a:off x="2703050" y="4207325"/>
            <a:ext cx="4896000" cy="1008000"/>
          </a:xfrm>
        </p:spPr>
        <p:txBody>
          <a:bodyPr>
            <a:normAutofit/>
          </a:bodyPr>
          <a:lstStyle>
            <a:lvl1pPr marL="0" indent="0">
              <a:buNone/>
              <a:defRPr sz="1400" i="1">
                <a:latin typeface="+mj-lt"/>
              </a:defRPr>
            </a:lvl1pPr>
          </a:lstStyle>
          <a:p>
            <a:pPr lvl="0"/>
            <a:r>
              <a:rPr lang="en-GB" dirty="0"/>
              <a:t>Ex First Draft Month Year</a:t>
            </a:r>
          </a:p>
        </p:txBody>
      </p:sp>
    </p:spTree>
    <p:extLst>
      <p:ext uri="{BB962C8B-B14F-4D97-AF65-F5344CB8AC3E}">
        <p14:creationId xmlns:p14="http://schemas.microsoft.com/office/powerpoint/2010/main" val="19043182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2430973-DC70-4FFD-94EA-C01605364FCE}" type="datetime4">
              <a:rPr lang="en-GB" noProof="0" smtClean="0"/>
              <a:t>15 October 2019</a:t>
            </a:fld>
            <a:endParaRPr lang="en-GB" noProof="0"/>
          </a:p>
        </p:txBody>
      </p:sp>
      <p:sp>
        <p:nvSpPr>
          <p:cNvPr id="6" name="Footer Placeholder 5"/>
          <p:cNvSpPr>
            <a:spLocks noGrp="1"/>
          </p:cNvSpPr>
          <p:nvPr>
            <p:ph type="ftr" sz="quarter" idx="11"/>
          </p:nvPr>
        </p:nvSpPr>
        <p:spPr/>
        <p:txBody>
          <a:bodyPr/>
          <a:lstStyle/>
          <a:p>
            <a:endParaRPr lang="en-GB" noProof="0"/>
          </a:p>
        </p:txBody>
      </p:sp>
      <p:sp>
        <p:nvSpPr>
          <p:cNvPr id="7" name="Slide Number Placeholder 6"/>
          <p:cNvSpPr>
            <a:spLocks noGrp="1"/>
          </p:cNvSpPr>
          <p:nvPr>
            <p:ph type="sldNum" sz="quarter" idx="12"/>
          </p:nvPr>
        </p:nvSpPr>
        <p:spPr/>
        <p:txBody>
          <a:bodyPr/>
          <a:lstStyle/>
          <a:p>
            <a:fld id="{68468C2E-472A-43C3-926E-5A5CF00B7762}" type="slidenum">
              <a:rPr lang="en-GB" noProof="0" smtClean="0"/>
              <a:pPr/>
              <a:t>‹#›</a:t>
            </a:fld>
            <a:endParaRPr lang="en-GB" noProof="0"/>
          </a:p>
        </p:txBody>
      </p:sp>
    </p:spTree>
    <p:extLst>
      <p:ext uri="{BB962C8B-B14F-4D97-AF65-F5344CB8AC3E}">
        <p14:creationId xmlns:p14="http://schemas.microsoft.com/office/powerpoint/2010/main" val="3495015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General slide without subtitle">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Click to edit Master title style</a:t>
            </a:r>
            <a:endParaRPr lang="en-GB"/>
          </a:p>
        </p:txBody>
      </p:sp>
      <p:sp>
        <p:nvSpPr>
          <p:cNvPr id="5" name="Content Placeholder 4"/>
          <p:cNvSpPr>
            <a:spLocks noGrp="1"/>
          </p:cNvSpPr>
          <p:nvPr>
            <p:ph sz="quarter" idx="13"/>
          </p:nvPr>
        </p:nvSpPr>
        <p:spPr>
          <a:xfrm>
            <a:off x="468312" y="1484312"/>
            <a:ext cx="8207375" cy="4680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Slide Number Placeholder 8"/>
          <p:cNvSpPr>
            <a:spLocks noGrp="1"/>
          </p:cNvSpPr>
          <p:nvPr>
            <p:ph type="sldNum" sz="quarter" idx="12"/>
          </p:nvPr>
        </p:nvSpPr>
        <p:spPr/>
        <p:txBody>
          <a:bodyPr/>
          <a:lstStyle/>
          <a:p>
            <a:fld id="{68468C2E-472A-43C3-926E-5A5CF00B7762}" type="slidenum">
              <a:rPr lang="en-GB" noProof="0" smtClean="0"/>
              <a:pPr/>
              <a:t>‹#›</a:t>
            </a:fld>
            <a:endParaRPr lang="en-GB" noProof="0"/>
          </a:p>
        </p:txBody>
      </p:sp>
      <p:sp>
        <p:nvSpPr>
          <p:cNvPr id="8" name="Footer Placeholder 7"/>
          <p:cNvSpPr>
            <a:spLocks noGrp="1"/>
          </p:cNvSpPr>
          <p:nvPr>
            <p:ph type="ftr" sz="quarter" idx="11"/>
          </p:nvPr>
        </p:nvSpPr>
        <p:spPr/>
        <p:txBody>
          <a:bodyPr/>
          <a:lstStyle/>
          <a:p>
            <a:endParaRPr lang="en-GB" noProof="0"/>
          </a:p>
        </p:txBody>
      </p:sp>
      <p:sp>
        <p:nvSpPr>
          <p:cNvPr id="7" name="Date Placeholder 6"/>
          <p:cNvSpPr>
            <a:spLocks noGrp="1"/>
          </p:cNvSpPr>
          <p:nvPr>
            <p:ph type="dt" sz="half" idx="10"/>
          </p:nvPr>
        </p:nvSpPr>
        <p:spPr/>
        <p:txBody>
          <a:bodyPr/>
          <a:lstStyle/>
          <a:p>
            <a:fld id="{1A94E101-EC43-4243-8E2F-6E9A32548474}" type="datetime4">
              <a:rPr lang="en-GB" noProof="0" smtClean="0"/>
              <a:t>15 October 2019</a:t>
            </a:fld>
            <a:endParaRPr lang="en-GB" noProof="0"/>
          </a:p>
        </p:txBody>
      </p:sp>
    </p:spTree>
    <p:extLst>
      <p:ext uri="{BB962C8B-B14F-4D97-AF65-F5344CB8AC3E}">
        <p14:creationId xmlns:p14="http://schemas.microsoft.com/office/powerpoint/2010/main" val="34924985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End slide">
    <p:bg>
      <p:bgRef idx="1001">
        <a:schemeClr val="bg1"/>
      </p:bgRef>
    </p:bg>
    <p:spTree>
      <p:nvGrpSpPr>
        <p:cNvPr id="1" name=""/>
        <p:cNvGrpSpPr/>
        <p:nvPr/>
      </p:nvGrpSpPr>
      <p:grpSpPr>
        <a:xfrm>
          <a:off x="0" y="0"/>
          <a:ext cx="0" cy="0"/>
          <a:chOff x="0" y="0"/>
          <a:chExt cx="0" cy="0"/>
        </a:xfrm>
      </p:grpSpPr>
      <p:sp>
        <p:nvSpPr>
          <p:cNvPr id="6" name="Rectangle 5"/>
          <p:cNvSpPr/>
          <p:nvPr userDrawn="1"/>
        </p:nvSpPr>
        <p:spPr bwMode="gray">
          <a:xfrm>
            <a:off x="-15842" y="0"/>
            <a:ext cx="9159841" cy="6869876"/>
          </a:xfrm>
          <a:prstGeom prst="rect">
            <a:avLst/>
          </a:prstGeom>
          <a:blipFill>
            <a:blip r:embed="rId2"/>
            <a:srcRect/>
            <a:stretch>
              <a:fillRect l="-9972" r="-9972"/>
            </a:stretch>
          </a:blip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en-GB" sz="1200" dirty="0"/>
          </a:p>
        </p:txBody>
      </p:sp>
      <p:pic>
        <p:nvPicPr>
          <p:cNvPr id="5" name="Picture 9" descr="VIT-_-VINGE2008_CMYK"/>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black">
          <a:xfrm>
            <a:off x="7588424" y="309600"/>
            <a:ext cx="1332000" cy="280746"/>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userDrawn="1"/>
        </p:nvSpPr>
        <p:spPr>
          <a:xfrm>
            <a:off x="7391240" y="5341156"/>
            <a:ext cx="1284449" cy="1298817"/>
          </a:xfrm>
          <a:prstGeom prst="rect">
            <a:avLst/>
          </a:prstGeom>
          <a:noFill/>
        </p:spPr>
        <p:txBody>
          <a:bodyPr wrap="none" rIns="0" rtlCol="0">
            <a:spAutoFit/>
          </a:bodyPr>
          <a:lstStyle/>
          <a:p>
            <a:pPr algn="r">
              <a:lnSpc>
                <a:spcPct val="95000"/>
              </a:lnSpc>
              <a:spcBef>
                <a:spcPts val="1200"/>
              </a:spcBef>
            </a:pPr>
            <a:r>
              <a:rPr lang="en-GB" sz="1200" dirty="0">
                <a:solidFill>
                  <a:schemeClr val="bg1"/>
                </a:solidFill>
                <a:latin typeface="+mj-lt"/>
              </a:rPr>
              <a:t>STOCKHOLM</a:t>
            </a:r>
            <a:br>
              <a:rPr lang="en-GB" sz="1200" dirty="0">
                <a:solidFill>
                  <a:schemeClr val="bg1"/>
                </a:solidFill>
                <a:latin typeface="+mj-lt"/>
              </a:rPr>
            </a:br>
            <a:r>
              <a:rPr lang="en-GB" sz="1200" dirty="0">
                <a:solidFill>
                  <a:schemeClr val="bg1"/>
                </a:solidFill>
                <a:latin typeface="+mj-lt"/>
              </a:rPr>
              <a:t>GOTHENBURG</a:t>
            </a:r>
            <a:br>
              <a:rPr lang="en-GB" sz="1200" dirty="0">
                <a:solidFill>
                  <a:schemeClr val="bg1"/>
                </a:solidFill>
                <a:latin typeface="+mj-lt"/>
              </a:rPr>
            </a:br>
            <a:r>
              <a:rPr lang="en-GB" sz="1200" dirty="0">
                <a:solidFill>
                  <a:schemeClr val="bg1"/>
                </a:solidFill>
                <a:latin typeface="+mj-lt"/>
              </a:rPr>
              <a:t>MALMO</a:t>
            </a:r>
            <a:br>
              <a:rPr lang="en-GB" sz="1200" dirty="0">
                <a:solidFill>
                  <a:schemeClr val="bg1"/>
                </a:solidFill>
                <a:latin typeface="+mj-lt"/>
              </a:rPr>
            </a:br>
            <a:r>
              <a:rPr lang="en-GB" sz="1200" dirty="0">
                <a:solidFill>
                  <a:schemeClr val="bg1"/>
                </a:solidFill>
                <a:latin typeface="+mj-lt"/>
              </a:rPr>
              <a:t>HELSINGBORG</a:t>
            </a:r>
            <a:br>
              <a:rPr lang="en-GB" sz="1200" dirty="0">
                <a:solidFill>
                  <a:schemeClr val="bg1"/>
                </a:solidFill>
                <a:latin typeface="+mj-lt"/>
              </a:rPr>
            </a:br>
            <a:r>
              <a:rPr lang="en-GB" sz="1200" dirty="0">
                <a:solidFill>
                  <a:schemeClr val="bg1"/>
                </a:solidFill>
                <a:latin typeface="+mj-lt"/>
              </a:rPr>
              <a:t>BRUSSELS</a:t>
            </a:r>
          </a:p>
          <a:p>
            <a:pPr algn="r">
              <a:lnSpc>
                <a:spcPct val="95000"/>
              </a:lnSpc>
              <a:spcBef>
                <a:spcPts val="1200"/>
              </a:spcBef>
            </a:pPr>
            <a:r>
              <a:rPr lang="en-GB" sz="1200" dirty="0">
                <a:solidFill>
                  <a:schemeClr val="bg1"/>
                </a:solidFill>
                <a:latin typeface="+mj-lt"/>
              </a:rPr>
              <a:t>www.vinge.se</a:t>
            </a:r>
          </a:p>
        </p:txBody>
      </p:sp>
    </p:spTree>
    <p:extLst>
      <p:ext uri="{BB962C8B-B14F-4D97-AF65-F5344CB8AC3E}">
        <p14:creationId xmlns:p14="http://schemas.microsoft.com/office/powerpoint/2010/main" val="1480612878"/>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4" name="Title 3"/>
          <p:cNvSpPr>
            <a:spLocks noGrp="1"/>
          </p:cNvSpPr>
          <p:nvPr>
            <p:ph type="title" hasCustomPrompt="1"/>
          </p:nvPr>
        </p:nvSpPr>
        <p:spPr/>
        <p:txBody>
          <a:bodyPr/>
          <a:lstStyle>
            <a:lvl1pPr>
              <a:defRPr baseline="0"/>
            </a:lvl1pPr>
          </a:lstStyle>
          <a:p>
            <a:r>
              <a:rPr lang="en-GB" dirty="0"/>
              <a:t>Table of contents</a:t>
            </a:r>
          </a:p>
        </p:txBody>
      </p:sp>
      <p:sp>
        <p:nvSpPr>
          <p:cNvPr id="5" name="Content Placeholder 4"/>
          <p:cNvSpPr>
            <a:spLocks noGrp="1"/>
          </p:cNvSpPr>
          <p:nvPr>
            <p:ph sz="quarter" idx="13" hasCustomPrompt="1"/>
          </p:nvPr>
        </p:nvSpPr>
        <p:spPr>
          <a:xfrm>
            <a:off x="468312" y="1484312"/>
            <a:ext cx="8207375" cy="4680000"/>
          </a:xfrm>
        </p:spPr>
        <p:txBody>
          <a:bodyPr>
            <a:normAutofit/>
          </a:bodyPr>
          <a:lstStyle>
            <a:lvl1pPr marL="360000" indent="-360000">
              <a:buFont typeface="+mj-lt"/>
              <a:buAutoNum type="romanUcPeriod"/>
              <a:defRPr sz="1600"/>
            </a:lvl1pPr>
            <a:lvl2pPr marL="703512" indent="-342900">
              <a:buFont typeface="+mj-lt"/>
              <a:buAutoNum type="romanUcPeriod"/>
              <a:defRPr/>
            </a:lvl2pPr>
            <a:lvl3pPr marL="883512" indent="-342900">
              <a:buFont typeface="+mj-lt"/>
              <a:buAutoNum type="romanUcPeriod"/>
              <a:defRPr/>
            </a:lvl3pPr>
            <a:lvl4pPr marL="1063512" indent="-342900">
              <a:buFont typeface="+mj-lt"/>
              <a:buAutoNum type="romanUcPeriod"/>
              <a:defRPr/>
            </a:lvl4pPr>
            <a:lvl5pPr marL="1243512" indent="-342900">
              <a:buFont typeface="+mj-lt"/>
              <a:buAutoNum type="romanUcPeriod"/>
              <a:defRPr/>
            </a:lvl5pPr>
          </a:lstStyle>
          <a:p>
            <a:pPr lvl="0"/>
            <a:r>
              <a:rPr lang="en-GB" dirty="0"/>
              <a:t>Click to edit Chapter name</a:t>
            </a:r>
          </a:p>
        </p:txBody>
      </p:sp>
      <p:sp>
        <p:nvSpPr>
          <p:cNvPr id="9" name="Slide Number Placeholder 8"/>
          <p:cNvSpPr>
            <a:spLocks noGrp="1"/>
          </p:cNvSpPr>
          <p:nvPr>
            <p:ph type="sldNum" sz="quarter" idx="12"/>
          </p:nvPr>
        </p:nvSpPr>
        <p:spPr/>
        <p:txBody>
          <a:bodyPr/>
          <a:lstStyle/>
          <a:p>
            <a:fld id="{68468C2E-472A-43C3-926E-5A5CF00B7762}" type="slidenum">
              <a:rPr lang="en-GB" noProof="0" smtClean="0"/>
              <a:pPr/>
              <a:t>‹#›</a:t>
            </a:fld>
            <a:endParaRPr lang="en-GB" noProof="0"/>
          </a:p>
        </p:txBody>
      </p:sp>
      <p:sp>
        <p:nvSpPr>
          <p:cNvPr id="8" name="Footer Placeholder 7"/>
          <p:cNvSpPr>
            <a:spLocks noGrp="1"/>
          </p:cNvSpPr>
          <p:nvPr>
            <p:ph type="ftr" sz="quarter" idx="11"/>
          </p:nvPr>
        </p:nvSpPr>
        <p:spPr/>
        <p:txBody>
          <a:bodyPr/>
          <a:lstStyle/>
          <a:p>
            <a:endParaRPr lang="en-GB" noProof="0"/>
          </a:p>
        </p:txBody>
      </p:sp>
      <p:sp>
        <p:nvSpPr>
          <p:cNvPr id="7" name="Date Placeholder 6"/>
          <p:cNvSpPr>
            <a:spLocks noGrp="1"/>
          </p:cNvSpPr>
          <p:nvPr>
            <p:ph type="dt" sz="half" idx="10"/>
          </p:nvPr>
        </p:nvSpPr>
        <p:spPr/>
        <p:txBody>
          <a:bodyPr/>
          <a:lstStyle/>
          <a:p>
            <a:fld id="{25985FFB-AFA8-437B-B911-1B5F1150865E}" type="datetime4">
              <a:rPr lang="en-GB" noProof="0" smtClean="0"/>
              <a:t>15 October 2019</a:t>
            </a:fld>
            <a:endParaRPr lang="en-GB" noProof="0"/>
          </a:p>
        </p:txBody>
      </p:sp>
    </p:spTree>
    <p:extLst>
      <p:ext uri="{BB962C8B-B14F-4D97-AF65-F5344CB8AC3E}">
        <p14:creationId xmlns:p14="http://schemas.microsoft.com/office/powerpoint/2010/main" val="4011490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hapter slide picture left">
    <p:spTree>
      <p:nvGrpSpPr>
        <p:cNvPr id="1" name=""/>
        <p:cNvGrpSpPr/>
        <p:nvPr/>
      </p:nvGrpSpPr>
      <p:grpSpPr>
        <a:xfrm>
          <a:off x="0" y="0"/>
          <a:ext cx="0" cy="0"/>
          <a:chOff x="0" y="0"/>
          <a:chExt cx="0" cy="0"/>
        </a:xfrm>
      </p:grpSpPr>
      <p:sp>
        <p:nvSpPr>
          <p:cNvPr id="4" name="Picture Placeholder 4"/>
          <p:cNvSpPr>
            <a:spLocks noGrp="1"/>
          </p:cNvSpPr>
          <p:nvPr>
            <p:ph type="pic" sz="quarter" idx="10"/>
          </p:nvPr>
        </p:nvSpPr>
        <p:spPr>
          <a:xfrm>
            <a:off x="467544" y="1484784"/>
            <a:ext cx="1872208" cy="3722240"/>
          </a:xfrm>
          <a:ln w="12700">
            <a:noFill/>
          </a:ln>
          <a:effectLst>
            <a:outerShdw blurRad="50800" dist="38100" dir="2700000" algn="tl" rotWithShape="0">
              <a:prstClr val="black">
                <a:alpha val="40000"/>
              </a:prstClr>
            </a:outerShdw>
          </a:effectLst>
        </p:spPr>
        <p:txBody>
          <a:bodyPr>
            <a:noAutofit/>
          </a:bodyPr>
          <a:lstStyle>
            <a:lvl1pPr marL="0" indent="0" algn="l">
              <a:buFontTx/>
              <a:buNone/>
              <a:defRPr sz="1200"/>
            </a:lvl1pPr>
          </a:lstStyle>
          <a:p>
            <a:r>
              <a:rPr lang="en-US" noProof="0"/>
              <a:t>Click icon to add picture</a:t>
            </a:r>
            <a:endParaRPr lang="en-GB" noProof="0" dirty="0"/>
          </a:p>
        </p:txBody>
      </p:sp>
      <p:sp>
        <p:nvSpPr>
          <p:cNvPr id="5" name="Title 1"/>
          <p:cNvSpPr>
            <a:spLocks noGrp="1"/>
          </p:cNvSpPr>
          <p:nvPr>
            <p:ph type="ctrTitle" hasCustomPrompt="1"/>
          </p:nvPr>
        </p:nvSpPr>
        <p:spPr>
          <a:xfrm>
            <a:off x="2703050" y="2768400"/>
            <a:ext cx="4892864" cy="1726464"/>
          </a:xfrm>
        </p:spPr>
        <p:txBody>
          <a:bodyPr tIns="0" bIns="0" anchor="ctr" anchorCtr="0">
            <a:normAutofit/>
          </a:bodyPr>
          <a:lstStyle>
            <a:lvl1pPr algn="l">
              <a:defRPr sz="1800" b="1" cap="all" baseline="0">
                <a:solidFill>
                  <a:schemeClr val="accent1"/>
                </a:solidFill>
              </a:defRPr>
            </a:lvl1pPr>
          </a:lstStyle>
          <a:p>
            <a:r>
              <a:rPr lang="en-GB" noProof="0" dirty="0"/>
              <a:t>Chapter name and content</a:t>
            </a:r>
          </a:p>
        </p:txBody>
      </p:sp>
    </p:spTree>
    <p:extLst>
      <p:ext uri="{BB962C8B-B14F-4D97-AF65-F5344CB8AC3E}">
        <p14:creationId xmlns:p14="http://schemas.microsoft.com/office/powerpoint/2010/main" val="46015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hapter slide picture background">
    <p:bg>
      <p:bgRef idx="1001">
        <a:schemeClr val="bg1"/>
      </p:bgRef>
    </p:bg>
    <p:spTree>
      <p:nvGrpSpPr>
        <p:cNvPr id="1" name=""/>
        <p:cNvGrpSpPr/>
        <p:nvPr/>
      </p:nvGrpSpPr>
      <p:grpSpPr>
        <a:xfrm>
          <a:off x="0" y="0"/>
          <a:ext cx="0" cy="0"/>
          <a:chOff x="0" y="0"/>
          <a:chExt cx="0" cy="0"/>
        </a:xfrm>
      </p:grpSpPr>
      <p:sp>
        <p:nvSpPr>
          <p:cNvPr id="2" name="Rectangle 1"/>
          <p:cNvSpPr/>
          <p:nvPr userDrawn="1"/>
        </p:nvSpPr>
        <p:spPr bwMode="gray">
          <a:xfrm>
            <a:off x="-15842" y="0"/>
            <a:ext cx="9159841" cy="6869876"/>
          </a:xfrm>
          <a:prstGeom prst="rect">
            <a:avLst/>
          </a:prstGeom>
          <a:blipFill>
            <a:blip r:embed="rId2"/>
            <a:srcRect/>
            <a:stretch>
              <a:fillRect l="-9972" r="-9972"/>
            </a:stretch>
          </a:blip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en-GB" sz="1200" dirty="0"/>
          </a:p>
        </p:txBody>
      </p:sp>
      <p:pic>
        <p:nvPicPr>
          <p:cNvPr id="8" name="Picture 15" descr="VINGE_RGB_155_160_100" hidden="1"/>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988555" y="6470003"/>
            <a:ext cx="864000" cy="175226"/>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userDrawn="1"/>
        </p:nvSpPr>
        <p:spPr bwMode="hidden">
          <a:xfrm>
            <a:off x="-11875" y="5069876"/>
            <a:ext cx="9162000" cy="1800000"/>
          </a:xfrm>
          <a:prstGeom prst="rect">
            <a:avLst/>
          </a:prstGeom>
          <a:solidFill>
            <a:schemeClr val="bg1">
              <a:alpha val="60000"/>
            </a:schemeClr>
          </a:solidFill>
          <a:ln>
            <a:noFill/>
          </a:ln>
        </p:spPr>
        <p:txBody>
          <a:bodyPr vert="horz" lIns="0" tIns="0" rIns="0" bIns="0" rtlCol="0" anchor="ctr" anchorCtr="0">
            <a:noAutofit/>
          </a:bodyPr>
          <a:lstStyle/>
          <a:p>
            <a:pPr lvl="0" indent="503079">
              <a:spcBef>
                <a:spcPct val="0"/>
              </a:spcBef>
              <a:buNone/>
            </a:pPr>
            <a:endParaRPr lang="en-GB" sz="2200" b="1" cap="all" baseline="0" dirty="0">
              <a:solidFill>
                <a:schemeClr val="accent1"/>
              </a:solidFill>
              <a:latin typeface="+mj-lt"/>
              <a:ea typeface="+mj-ea"/>
              <a:cs typeface="+mj-cs"/>
            </a:endParaRPr>
          </a:p>
        </p:txBody>
      </p:sp>
      <p:sp>
        <p:nvSpPr>
          <p:cNvPr id="10" name="Title 7"/>
          <p:cNvSpPr>
            <a:spLocks noGrp="1"/>
          </p:cNvSpPr>
          <p:nvPr>
            <p:ph type="title" hasCustomPrompt="1"/>
          </p:nvPr>
        </p:nvSpPr>
        <p:spPr>
          <a:xfrm>
            <a:off x="-11875" y="5069876"/>
            <a:ext cx="9162000" cy="1800000"/>
          </a:xfrm>
          <a:noFill/>
          <a:ln>
            <a:noFill/>
          </a:ln>
        </p:spPr>
        <p:txBody>
          <a:bodyPr tIns="0" bIns="0" anchor="ctr" anchorCtr="0"/>
          <a:lstStyle>
            <a:lvl1pPr marL="447675" indent="0">
              <a:defRPr cap="all" baseline="0"/>
            </a:lvl1pPr>
          </a:lstStyle>
          <a:p>
            <a:pPr lvl="0"/>
            <a:r>
              <a:rPr lang="en-GB" dirty="0"/>
              <a:t>Click to edit chapter name</a:t>
            </a:r>
          </a:p>
        </p:txBody>
      </p:sp>
      <p:pic>
        <p:nvPicPr>
          <p:cNvPr id="11" name="Picture 15" descr="VINGE_RGB_155_160_100"/>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988555" y="6470005"/>
            <a:ext cx="864000" cy="1752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34824984"/>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eneral slide">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Click to edit Master title style</a:t>
            </a:r>
            <a:endParaRPr lang="en-GB"/>
          </a:p>
        </p:txBody>
      </p:sp>
      <p:sp>
        <p:nvSpPr>
          <p:cNvPr id="10" name="Text Placeholder 4"/>
          <p:cNvSpPr>
            <a:spLocks noGrp="1"/>
          </p:cNvSpPr>
          <p:nvPr>
            <p:ph type="body" sz="quarter" idx="14" hasCustomPrompt="1"/>
          </p:nvPr>
        </p:nvSpPr>
        <p:spPr>
          <a:xfrm>
            <a:off x="464400" y="991560"/>
            <a:ext cx="8207375" cy="277200"/>
          </a:xfrm>
        </p:spPr>
        <p:txBody>
          <a:bodyPr rIns="90000"/>
          <a:lstStyle>
            <a:lvl1pPr marL="0" indent="0">
              <a:buFontTx/>
              <a:buNone/>
              <a:defRPr sz="1200" b="1">
                <a:latin typeface="+mj-lt"/>
              </a:defRPr>
            </a:lvl1pPr>
          </a:lstStyle>
          <a:p>
            <a:pPr lvl="0"/>
            <a:r>
              <a:rPr lang="en-GB"/>
              <a:t>Subtitle</a:t>
            </a:r>
            <a:endParaRPr lang="en-GB" dirty="0"/>
          </a:p>
        </p:txBody>
      </p:sp>
      <p:sp>
        <p:nvSpPr>
          <p:cNvPr id="5" name="Content Placeholder 4"/>
          <p:cNvSpPr>
            <a:spLocks noGrp="1"/>
          </p:cNvSpPr>
          <p:nvPr>
            <p:ph sz="quarter" idx="13"/>
          </p:nvPr>
        </p:nvSpPr>
        <p:spPr>
          <a:xfrm>
            <a:off x="468312" y="1484312"/>
            <a:ext cx="8207375" cy="4680000"/>
          </a:xfrm>
        </p:spPr>
        <p:txBody>
          <a:bodyPr/>
          <a:lstStyle>
            <a:lvl5pPr>
              <a:defRPr/>
            </a:lvl5pPr>
            <a:lvl6pPr>
              <a:defRPr baseline="0"/>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Slide Number Placeholder 8"/>
          <p:cNvSpPr>
            <a:spLocks noGrp="1"/>
          </p:cNvSpPr>
          <p:nvPr>
            <p:ph type="sldNum" sz="quarter" idx="12"/>
          </p:nvPr>
        </p:nvSpPr>
        <p:spPr/>
        <p:txBody>
          <a:bodyPr/>
          <a:lstStyle/>
          <a:p>
            <a:fld id="{68468C2E-472A-43C3-926E-5A5CF00B7762}" type="slidenum">
              <a:rPr lang="en-GB" noProof="0" smtClean="0"/>
              <a:pPr/>
              <a:t>‹#›</a:t>
            </a:fld>
            <a:endParaRPr lang="en-GB" noProof="0"/>
          </a:p>
        </p:txBody>
      </p:sp>
      <p:sp>
        <p:nvSpPr>
          <p:cNvPr id="8" name="Footer Placeholder 7"/>
          <p:cNvSpPr>
            <a:spLocks noGrp="1"/>
          </p:cNvSpPr>
          <p:nvPr>
            <p:ph type="ftr" sz="quarter" idx="11"/>
          </p:nvPr>
        </p:nvSpPr>
        <p:spPr/>
        <p:txBody>
          <a:bodyPr/>
          <a:lstStyle/>
          <a:p>
            <a:endParaRPr lang="en-GB" noProof="0"/>
          </a:p>
        </p:txBody>
      </p:sp>
      <p:sp>
        <p:nvSpPr>
          <p:cNvPr id="7" name="Date Placeholder 6"/>
          <p:cNvSpPr>
            <a:spLocks noGrp="1"/>
          </p:cNvSpPr>
          <p:nvPr>
            <p:ph type="dt" sz="half" idx="10"/>
          </p:nvPr>
        </p:nvSpPr>
        <p:spPr/>
        <p:txBody>
          <a:bodyPr/>
          <a:lstStyle/>
          <a:p>
            <a:fld id="{5DCB6D0F-DA72-446A-B8CE-07CAA8284134}" type="datetime4">
              <a:rPr lang="en-GB" noProof="0" smtClean="0"/>
              <a:t>15 October 2019</a:t>
            </a:fld>
            <a:endParaRPr lang="en-GB" noProof="0"/>
          </a:p>
        </p:txBody>
      </p:sp>
    </p:spTree>
    <p:extLst>
      <p:ext uri="{BB962C8B-B14F-4D97-AF65-F5344CB8AC3E}">
        <p14:creationId xmlns:p14="http://schemas.microsoft.com/office/powerpoint/2010/main" val="20695975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eneral with two columns">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lvl1pPr>
              <a:defRPr/>
            </a:lvl1pPr>
          </a:lstStyle>
          <a:p>
            <a:r>
              <a:rPr lang="en-US"/>
              <a:t>Click to edit Master title style</a:t>
            </a:r>
            <a:endParaRPr lang="en-GB" dirty="0"/>
          </a:p>
        </p:txBody>
      </p:sp>
      <p:sp>
        <p:nvSpPr>
          <p:cNvPr id="5" name="Text Placeholder 4"/>
          <p:cNvSpPr>
            <a:spLocks noGrp="1"/>
          </p:cNvSpPr>
          <p:nvPr>
            <p:ph type="body" sz="quarter" idx="13" hasCustomPrompt="1"/>
          </p:nvPr>
        </p:nvSpPr>
        <p:spPr>
          <a:xfrm>
            <a:off x="464400" y="991560"/>
            <a:ext cx="8207375" cy="277200"/>
          </a:xfrm>
        </p:spPr>
        <p:txBody>
          <a:bodyPr rIns="90000"/>
          <a:lstStyle>
            <a:lvl1pPr marL="0" indent="0">
              <a:buFontTx/>
              <a:buNone/>
              <a:defRPr sz="1200" b="1">
                <a:latin typeface="+mj-lt"/>
              </a:defRPr>
            </a:lvl1pPr>
          </a:lstStyle>
          <a:p>
            <a:pPr lvl="0"/>
            <a:r>
              <a:rPr lang="en-GB"/>
              <a:t>Subtitle</a:t>
            </a:r>
            <a:endParaRPr lang="en-GB" dirty="0"/>
          </a:p>
        </p:txBody>
      </p:sp>
      <p:sp>
        <p:nvSpPr>
          <p:cNvPr id="3" name="Text Placeholder 2"/>
          <p:cNvSpPr>
            <a:spLocks noGrp="1"/>
          </p:cNvSpPr>
          <p:nvPr>
            <p:ph type="body" sz="quarter" idx="16"/>
          </p:nvPr>
        </p:nvSpPr>
        <p:spPr>
          <a:xfrm>
            <a:off x="468313" y="1484313"/>
            <a:ext cx="3959225" cy="288000"/>
          </a:xfrm>
          <a:prstGeom prst="round2DiagRect">
            <a:avLst/>
          </a:prstGeom>
          <a:solidFill>
            <a:schemeClr val="accent1"/>
          </a:solidFill>
          <a:ln>
            <a:solidFill>
              <a:schemeClr val="accent1"/>
            </a:solidFill>
          </a:ln>
        </p:spPr>
        <p:txBody>
          <a:bodyPr lIns="72000" rIns="72000" anchor="ctr" anchorCtr="0">
            <a:normAutofit/>
          </a:bodyPr>
          <a:lstStyle>
            <a:lvl1pPr marL="0" indent="0" algn="ctr">
              <a:buFontTx/>
              <a:buNone/>
              <a:defRPr sz="1400">
                <a:solidFill>
                  <a:schemeClr val="bg1"/>
                </a:solidFill>
              </a:defRPr>
            </a:lvl1pPr>
          </a:lstStyle>
          <a:p>
            <a:pPr lvl="0"/>
            <a:r>
              <a:rPr lang="en-US"/>
              <a:t>Click to edit Master text styles</a:t>
            </a:r>
          </a:p>
        </p:txBody>
      </p:sp>
      <p:sp>
        <p:nvSpPr>
          <p:cNvPr id="10" name="Content Placeholder 4"/>
          <p:cNvSpPr>
            <a:spLocks noGrp="1"/>
          </p:cNvSpPr>
          <p:nvPr>
            <p:ph sz="quarter" idx="14"/>
          </p:nvPr>
        </p:nvSpPr>
        <p:spPr>
          <a:xfrm>
            <a:off x="468313" y="1916832"/>
            <a:ext cx="3960000" cy="4248000"/>
          </a:xfrm>
        </p:spPr>
        <p:txBody>
          <a:bodyPr>
            <a:normAutofit/>
          </a:bodyPr>
          <a:lstStyle>
            <a:lvl1pPr>
              <a:defRPr sz="1400"/>
            </a:lvl1pPr>
            <a:lvl2pPr>
              <a:defRPr sz="1200"/>
            </a:lvl2pPr>
            <a:lvl3pPr>
              <a:defRPr sz="1100"/>
            </a:lvl3pPr>
            <a:lvl4pPr>
              <a:defRPr sz="11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2" name="Text Placeholder 2"/>
          <p:cNvSpPr>
            <a:spLocks noGrp="1"/>
          </p:cNvSpPr>
          <p:nvPr>
            <p:ph type="body" sz="quarter" idx="17"/>
          </p:nvPr>
        </p:nvSpPr>
        <p:spPr>
          <a:xfrm>
            <a:off x="4716463" y="1484313"/>
            <a:ext cx="3959225" cy="288000"/>
          </a:xfrm>
          <a:prstGeom prst="round2DiagRect">
            <a:avLst/>
          </a:prstGeom>
          <a:solidFill>
            <a:schemeClr val="accent1"/>
          </a:solidFill>
          <a:ln>
            <a:solidFill>
              <a:schemeClr val="accent1"/>
            </a:solidFill>
          </a:ln>
        </p:spPr>
        <p:txBody>
          <a:bodyPr lIns="72000" rIns="72000" anchor="ctr" anchorCtr="0">
            <a:normAutofit/>
          </a:bodyPr>
          <a:lstStyle>
            <a:lvl1pPr marL="0" indent="0" algn="ctr">
              <a:buFontTx/>
              <a:buNone/>
              <a:defRPr sz="1400">
                <a:solidFill>
                  <a:schemeClr val="bg1"/>
                </a:solidFill>
              </a:defRPr>
            </a:lvl1pPr>
          </a:lstStyle>
          <a:p>
            <a:pPr lvl="0"/>
            <a:r>
              <a:rPr lang="en-US"/>
              <a:t>Click to edit Master text styles</a:t>
            </a:r>
          </a:p>
        </p:txBody>
      </p:sp>
      <p:sp>
        <p:nvSpPr>
          <p:cNvPr id="11" name="Content Placeholder 4"/>
          <p:cNvSpPr>
            <a:spLocks noGrp="1"/>
          </p:cNvSpPr>
          <p:nvPr>
            <p:ph sz="quarter" idx="15"/>
          </p:nvPr>
        </p:nvSpPr>
        <p:spPr>
          <a:xfrm>
            <a:off x="4702808" y="1916832"/>
            <a:ext cx="3960000" cy="4248000"/>
          </a:xfrm>
        </p:spPr>
        <p:txBody>
          <a:bodyPr>
            <a:normAutofit/>
          </a:bodyPr>
          <a:lstStyle>
            <a:lvl1pPr>
              <a:defRPr sz="1400"/>
            </a:lvl1pPr>
            <a:lvl2pPr>
              <a:defRPr sz="1200"/>
            </a:lvl2pPr>
            <a:lvl3pPr>
              <a:defRPr sz="1100"/>
            </a:lvl3pPr>
            <a:lvl4pPr>
              <a:defRPr sz="11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Date Placeholder 6"/>
          <p:cNvSpPr>
            <a:spLocks noGrp="1"/>
          </p:cNvSpPr>
          <p:nvPr>
            <p:ph type="dt" sz="half" idx="10"/>
          </p:nvPr>
        </p:nvSpPr>
        <p:spPr/>
        <p:txBody>
          <a:bodyPr/>
          <a:lstStyle/>
          <a:p>
            <a:fld id="{6D398EB6-3CE6-499A-8AB0-709417F596EF}" type="datetime4">
              <a:rPr lang="en-GB" noProof="0" smtClean="0"/>
              <a:t>15 October 2019</a:t>
            </a:fld>
            <a:endParaRPr lang="en-GB" noProof="0"/>
          </a:p>
        </p:txBody>
      </p:sp>
      <p:sp>
        <p:nvSpPr>
          <p:cNvPr id="8" name="Footer Placeholder 7"/>
          <p:cNvSpPr>
            <a:spLocks noGrp="1"/>
          </p:cNvSpPr>
          <p:nvPr>
            <p:ph type="ftr" sz="quarter" idx="11"/>
          </p:nvPr>
        </p:nvSpPr>
        <p:spPr/>
        <p:txBody>
          <a:bodyPr/>
          <a:lstStyle/>
          <a:p>
            <a:endParaRPr lang="en-GB" noProof="0"/>
          </a:p>
        </p:txBody>
      </p:sp>
      <p:sp>
        <p:nvSpPr>
          <p:cNvPr id="9" name="Slide Number Placeholder 8"/>
          <p:cNvSpPr>
            <a:spLocks noGrp="1"/>
          </p:cNvSpPr>
          <p:nvPr>
            <p:ph type="sldNum" sz="quarter" idx="12"/>
          </p:nvPr>
        </p:nvSpPr>
        <p:spPr/>
        <p:txBody>
          <a:bodyPr/>
          <a:lstStyle/>
          <a:p>
            <a:fld id="{68468C2E-472A-43C3-926E-5A5CF00B7762}" type="slidenum">
              <a:rPr lang="en-GB" noProof="0" smtClean="0"/>
              <a:pPr/>
              <a:t>‹#›</a:t>
            </a:fld>
            <a:endParaRPr lang="en-GB" noProof="0"/>
          </a:p>
        </p:txBody>
      </p:sp>
    </p:spTree>
    <p:extLst>
      <p:ext uri="{BB962C8B-B14F-4D97-AF65-F5344CB8AC3E}">
        <p14:creationId xmlns:p14="http://schemas.microsoft.com/office/powerpoint/2010/main" val="32456282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General with picture left">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Click to edit Master title style</a:t>
            </a:r>
            <a:endParaRPr lang="en-GB"/>
          </a:p>
        </p:txBody>
      </p:sp>
      <p:sp>
        <p:nvSpPr>
          <p:cNvPr id="11" name="Text Placeholder 4"/>
          <p:cNvSpPr>
            <a:spLocks noGrp="1"/>
          </p:cNvSpPr>
          <p:nvPr>
            <p:ph type="body" sz="quarter" idx="18" hasCustomPrompt="1"/>
          </p:nvPr>
        </p:nvSpPr>
        <p:spPr>
          <a:xfrm>
            <a:off x="464400" y="991560"/>
            <a:ext cx="8207375" cy="277200"/>
          </a:xfrm>
        </p:spPr>
        <p:txBody>
          <a:bodyPr rIns="90000"/>
          <a:lstStyle>
            <a:lvl1pPr marL="0" indent="0">
              <a:buFontTx/>
              <a:buNone/>
              <a:defRPr sz="1200" b="1">
                <a:latin typeface="+mj-lt"/>
              </a:defRPr>
            </a:lvl1pPr>
          </a:lstStyle>
          <a:p>
            <a:pPr lvl="0"/>
            <a:r>
              <a:rPr lang="en-GB"/>
              <a:t>Subtitle</a:t>
            </a:r>
            <a:endParaRPr lang="en-GB" dirty="0"/>
          </a:p>
        </p:txBody>
      </p:sp>
      <p:sp>
        <p:nvSpPr>
          <p:cNvPr id="6" name="Text Placeholder 5"/>
          <p:cNvSpPr>
            <a:spLocks noGrp="1"/>
          </p:cNvSpPr>
          <p:nvPr>
            <p:ph type="body" sz="quarter" idx="17"/>
          </p:nvPr>
        </p:nvSpPr>
        <p:spPr>
          <a:xfrm>
            <a:off x="2555875" y="1484784"/>
            <a:ext cx="6119813" cy="4680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Picture Placeholder 7"/>
          <p:cNvSpPr>
            <a:spLocks noGrp="1"/>
          </p:cNvSpPr>
          <p:nvPr>
            <p:ph type="pic" sz="quarter" idx="13"/>
          </p:nvPr>
        </p:nvSpPr>
        <p:spPr>
          <a:xfrm>
            <a:off x="467744" y="1484783"/>
            <a:ext cx="1800000" cy="4680000"/>
          </a:xfrm>
          <a:ln>
            <a:noFill/>
          </a:ln>
          <a:effectLst>
            <a:outerShdw blurRad="50800" dist="38100" dir="2700000" algn="tl" rotWithShape="0">
              <a:prstClr val="black">
                <a:alpha val="40000"/>
              </a:prstClr>
            </a:outerShdw>
          </a:effectLst>
        </p:spPr>
        <p:txBody>
          <a:bodyPr>
            <a:noAutofit/>
          </a:bodyPr>
          <a:lstStyle>
            <a:lvl1pPr marL="0" indent="0">
              <a:buFontTx/>
              <a:buNone/>
              <a:defRPr sz="1200"/>
            </a:lvl1pPr>
          </a:lstStyle>
          <a:p>
            <a:r>
              <a:rPr lang="en-US" noProof="0"/>
              <a:t>Click icon to add picture</a:t>
            </a:r>
            <a:endParaRPr lang="en-GB" noProof="0" dirty="0"/>
          </a:p>
        </p:txBody>
      </p:sp>
      <p:sp>
        <p:nvSpPr>
          <p:cNvPr id="4" name="Date Placeholder 3"/>
          <p:cNvSpPr>
            <a:spLocks noGrp="1"/>
          </p:cNvSpPr>
          <p:nvPr>
            <p:ph type="dt" sz="half" idx="14"/>
          </p:nvPr>
        </p:nvSpPr>
        <p:spPr/>
        <p:txBody>
          <a:bodyPr/>
          <a:lstStyle/>
          <a:p>
            <a:fld id="{E6DB0B5C-FCE4-42A1-B975-70601F9DD2F1}" type="datetime4">
              <a:rPr lang="en-GB" noProof="0" smtClean="0"/>
              <a:t>15 October 2019</a:t>
            </a:fld>
            <a:endParaRPr lang="en-GB" noProof="0"/>
          </a:p>
        </p:txBody>
      </p:sp>
      <p:sp>
        <p:nvSpPr>
          <p:cNvPr id="9" name="Footer Placeholder 8"/>
          <p:cNvSpPr>
            <a:spLocks noGrp="1"/>
          </p:cNvSpPr>
          <p:nvPr>
            <p:ph type="ftr" sz="quarter" idx="15"/>
          </p:nvPr>
        </p:nvSpPr>
        <p:spPr/>
        <p:txBody>
          <a:bodyPr/>
          <a:lstStyle/>
          <a:p>
            <a:endParaRPr lang="en-GB" noProof="0"/>
          </a:p>
        </p:txBody>
      </p:sp>
      <p:sp>
        <p:nvSpPr>
          <p:cNvPr id="10" name="Slide Number Placeholder 9"/>
          <p:cNvSpPr>
            <a:spLocks noGrp="1"/>
          </p:cNvSpPr>
          <p:nvPr>
            <p:ph type="sldNum" sz="quarter" idx="16"/>
          </p:nvPr>
        </p:nvSpPr>
        <p:spPr/>
        <p:txBody>
          <a:bodyPr/>
          <a:lstStyle/>
          <a:p>
            <a:fld id="{68468C2E-472A-43C3-926E-5A5CF00B7762}" type="slidenum">
              <a:rPr lang="en-GB" noProof="0" smtClean="0"/>
              <a:pPr/>
              <a:t>‹#›</a:t>
            </a:fld>
            <a:endParaRPr lang="en-GB" noProof="0"/>
          </a:p>
        </p:txBody>
      </p:sp>
    </p:spTree>
    <p:extLst>
      <p:ext uri="{BB962C8B-B14F-4D97-AF65-F5344CB8AC3E}">
        <p14:creationId xmlns:p14="http://schemas.microsoft.com/office/powerpoint/2010/main" val="11647053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General with picture right">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Click to edit Master title style</a:t>
            </a:r>
            <a:endParaRPr lang="en-GB"/>
          </a:p>
        </p:txBody>
      </p:sp>
      <p:sp>
        <p:nvSpPr>
          <p:cNvPr id="11" name="Text Placeholder 4"/>
          <p:cNvSpPr>
            <a:spLocks noGrp="1"/>
          </p:cNvSpPr>
          <p:nvPr>
            <p:ph type="body" sz="quarter" idx="18" hasCustomPrompt="1"/>
          </p:nvPr>
        </p:nvSpPr>
        <p:spPr>
          <a:xfrm>
            <a:off x="464400" y="991560"/>
            <a:ext cx="8207375" cy="277200"/>
          </a:xfrm>
        </p:spPr>
        <p:txBody>
          <a:bodyPr rIns="90000"/>
          <a:lstStyle>
            <a:lvl1pPr marL="0" indent="0">
              <a:buFontTx/>
              <a:buNone/>
              <a:defRPr sz="1200" b="1">
                <a:latin typeface="+mj-lt"/>
              </a:defRPr>
            </a:lvl1pPr>
          </a:lstStyle>
          <a:p>
            <a:pPr lvl="0"/>
            <a:r>
              <a:rPr lang="en-GB"/>
              <a:t>Subtitle</a:t>
            </a:r>
            <a:endParaRPr lang="en-GB" dirty="0"/>
          </a:p>
        </p:txBody>
      </p:sp>
      <p:sp>
        <p:nvSpPr>
          <p:cNvPr id="6" name="Text Placeholder 5"/>
          <p:cNvSpPr>
            <a:spLocks noGrp="1"/>
          </p:cNvSpPr>
          <p:nvPr>
            <p:ph type="body" sz="quarter" idx="17"/>
          </p:nvPr>
        </p:nvSpPr>
        <p:spPr>
          <a:xfrm>
            <a:off x="464400" y="1484784"/>
            <a:ext cx="6119813" cy="4680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Picture Placeholder 7"/>
          <p:cNvSpPr>
            <a:spLocks noGrp="1"/>
          </p:cNvSpPr>
          <p:nvPr>
            <p:ph type="pic" sz="quarter" idx="13"/>
          </p:nvPr>
        </p:nvSpPr>
        <p:spPr>
          <a:xfrm>
            <a:off x="6871775" y="1484784"/>
            <a:ext cx="1800000" cy="4680000"/>
          </a:xfrm>
          <a:ln w="12700">
            <a:noFill/>
          </a:ln>
          <a:effectLst>
            <a:outerShdw blurRad="50800" dist="38100" dir="8100000" algn="tr" rotWithShape="0">
              <a:prstClr val="black">
                <a:alpha val="40000"/>
              </a:prstClr>
            </a:outerShdw>
          </a:effectLst>
        </p:spPr>
        <p:txBody>
          <a:bodyPr>
            <a:noAutofit/>
          </a:bodyPr>
          <a:lstStyle>
            <a:lvl1pPr marL="0" indent="0">
              <a:buFontTx/>
              <a:buNone/>
              <a:defRPr sz="1200"/>
            </a:lvl1pPr>
          </a:lstStyle>
          <a:p>
            <a:r>
              <a:rPr lang="en-US" noProof="0"/>
              <a:t>Click icon to add picture</a:t>
            </a:r>
            <a:endParaRPr lang="en-GB" noProof="0" dirty="0"/>
          </a:p>
        </p:txBody>
      </p:sp>
      <p:sp>
        <p:nvSpPr>
          <p:cNvPr id="4" name="Date Placeholder 3"/>
          <p:cNvSpPr>
            <a:spLocks noGrp="1"/>
          </p:cNvSpPr>
          <p:nvPr>
            <p:ph type="dt" sz="half" idx="14"/>
          </p:nvPr>
        </p:nvSpPr>
        <p:spPr/>
        <p:txBody>
          <a:bodyPr/>
          <a:lstStyle/>
          <a:p>
            <a:fld id="{BE1BA7AC-4B1D-42F4-A2C1-796E7E148117}" type="datetime4">
              <a:rPr lang="en-GB" noProof="0" smtClean="0"/>
              <a:t>15 October 2019</a:t>
            </a:fld>
            <a:endParaRPr lang="en-GB" noProof="0"/>
          </a:p>
        </p:txBody>
      </p:sp>
      <p:sp>
        <p:nvSpPr>
          <p:cNvPr id="9" name="Footer Placeholder 8"/>
          <p:cNvSpPr>
            <a:spLocks noGrp="1"/>
          </p:cNvSpPr>
          <p:nvPr>
            <p:ph type="ftr" sz="quarter" idx="15"/>
          </p:nvPr>
        </p:nvSpPr>
        <p:spPr/>
        <p:txBody>
          <a:bodyPr/>
          <a:lstStyle/>
          <a:p>
            <a:endParaRPr lang="en-GB" noProof="0"/>
          </a:p>
        </p:txBody>
      </p:sp>
      <p:sp>
        <p:nvSpPr>
          <p:cNvPr id="10" name="Slide Number Placeholder 9"/>
          <p:cNvSpPr>
            <a:spLocks noGrp="1"/>
          </p:cNvSpPr>
          <p:nvPr>
            <p:ph type="sldNum" sz="quarter" idx="16"/>
          </p:nvPr>
        </p:nvSpPr>
        <p:spPr/>
        <p:txBody>
          <a:bodyPr/>
          <a:lstStyle/>
          <a:p>
            <a:fld id="{68468C2E-472A-43C3-926E-5A5CF00B7762}" type="slidenum">
              <a:rPr lang="en-GB" noProof="0" smtClean="0"/>
              <a:pPr/>
              <a:t>‹#›</a:t>
            </a:fld>
            <a:endParaRPr lang="en-GB" noProof="0"/>
          </a:p>
        </p:txBody>
      </p:sp>
    </p:spTree>
    <p:extLst>
      <p:ext uri="{BB962C8B-B14F-4D97-AF65-F5344CB8AC3E}">
        <p14:creationId xmlns:p14="http://schemas.microsoft.com/office/powerpoint/2010/main" val="33799720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Click to edit Master title style</a:t>
            </a:r>
            <a:endParaRPr lang="en-GB"/>
          </a:p>
        </p:txBody>
      </p:sp>
      <p:sp>
        <p:nvSpPr>
          <p:cNvPr id="9" name="Text Placeholder 4"/>
          <p:cNvSpPr>
            <a:spLocks noGrp="1"/>
          </p:cNvSpPr>
          <p:nvPr>
            <p:ph type="body" sz="quarter" idx="13" hasCustomPrompt="1"/>
          </p:nvPr>
        </p:nvSpPr>
        <p:spPr>
          <a:xfrm>
            <a:off x="464400" y="991560"/>
            <a:ext cx="8207375" cy="277200"/>
          </a:xfrm>
        </p:spPr>
        <p:txBody>
          <a:bodyPr rIns="90000"/>
          <a:lstStyle>
            <a:lvl1pPr marL="0" indent="0">
              <a:buFontTx/>
              <a:buNone/>
              <a:defRPr sz="1200" b="1">
                <a:latin typeface="+mj-lt"/>
              </a:defRPr>
            </a:lvl1pPr>
          </a:lstStyle>
          <a:p>
            <a:pPr lvl="0"/>
            <a:r>
              <a:rPr lang="en-GB"/>
              <a:t>Subtitle</a:t>
            </a:r>
            <a:endParaRPr lang="en-GB" dirty="0"/>
          </a:p>
        </p:txBody>
      </p:sp>
      <p:sp>
        <p:nvSpPr>
          <p:cNvPr id="6" name="Date Placeholder 5"/>
          <p:cNvSpPr>
            <a:spLocks noGrp="1"/>
          </p:cNvSpPr>
          <p:nvPr>
            <p:ph type="dt" sz="half" idx="10"/>
          </p:nvPr>
        </p:nvSpPr>
        <p:spPr/>
        <p:txBody>
          <a:bodyPr/>
          <a:lstStyle/>
          <a:p>
            <a:fld id="{3D457361-C809-4104-A502-D27B1E519817}" type="datetime4">
              <a:rPr lang="en-GB" noProof="0" smtClean="0"/>
              <a:t>15 October 2019</a:t>
            </a:fld>
            <a:endParaRPr lang="en-GB" noProof="0"/>
          </a:p>
        </p:txBody>
      </p:sp>
      <p:sp>
        <p:nvSpPr>
          <p:cNvPr id="7" name="Footer Placeholder 6"/>
          <p:cNvSpPr>
            <a:spLocks noGrp="1"/>
          </p:cNvSpPr>
          <p:nvPr>
            <p:ph type="ftr" sz="quarter" idx="11"/>
          </p:nvPr>
        </p:nvSpPr>
        <p:spPr/>
        <p:txBody>
          <a:bodyPr/>
          <a:lstStyle/>
          <a:p>
            <a:endParaRPr lang="en-GB" noProof="0"/>
          </a:p>
        </p:txBody>
      </p:sp>
      <p:sp>
        <p:nvSpPr>
          <p:cNvPr id="8" name="Slide Number Placeholder 7"/>
          <p:cNvSpPr>
            <a:spLocks noGrp="1"/>
          </p:cNvSpPr>
          <p:nvPr>
            <p:ph type="sldNum" sz="quarter" idx="12"/>
          </p:nvPr>
        </p:nvSpPr>
        <p:spPr/>
        <p:txBody>
          <a:bodyPr/>
          <a:lstStyle/>
          <a:p>
            <a:fld id="{68468C2E-472A-43C3-926E-5A5CF00B7762}" type="slidenum">
              <a:rPr lang="en-GB" noProof="0" smtClean="0"/>
              <a:pPr/>
              <a:t>‹#›</a:t>
            </a:fld>
            <a:endParaRPr lang="en-GB" noProof="0"/>
          </a:p>
        </p:txBody>
      </p:sp>
    </p:spTree>
    <p:extLst>
      <p:ext uri="{BB962C8B-B14F-4D97-AF65-F5344CB8AC3E}">
        <p14:creationId xmlns:p14="http://schemas.microsoft.com/office/powerpoint/2010/main" val="22538142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34800"/>
            <a:ext cx="8208000" cy="651600"/>
          </a:xfrm>
          <a:prstGeom prst="rect">
            <a:avLst/>
          </a:prstGeom>
        </p:spPr>
        <p:txBody>
          <a:bodyPr vert="horz" lIns="0" tIns="45720" rIns="0" bIns="45720" rtlCol="0" anchor="b" anchorCtr="0">
            <a:noAutofit/>
          </a:bodyPr>
          <a:lstStyle/>
          <a:p>
            <a:r>
              <a:rPr lang="en-US" noProof="0"/>
              <a:t>Click to edit Master title style</a:t>
            </a:r>
            <a:endParaRPr lang="en-GB" noProof="0" dirty="0"/>
          </a:p>
        </p:txBody>
      </p:sp>
      <p:sp>
        <p:nvSpPr>
          <p:cNvPr id="3" name="Text Placeholder 2"/>
          <p:cNvSpPr>
            <a:spLocks noGrp="1"/>
          </p:cNvSpPr>
          <p:nvPr>
            <p:ph type="body" idx="1"/>
          </p:nvPr>
        </p:nvSpPr>
        <p:spPr>
          <a:xfrm>
            <a:off x="457200" y="1483200"/>
            <a:ext cx="8208000" cy="4680000"/>
          </a:xfrm>
          <a:prstGeom prst="rect">
            <a:avLst/>
          </a:prstGeom>
        </p:spPr>
        <p:txBody>
          <a:bodyPr vert="horz" lIns="0" tIns="0" rIns="0" bIns="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9" name="Line 7"/>
          <p:cNvSpPr>
            <a:spLocks noChangeShapeType="1"/>
          </p:cNvSpPr>
          <p:nvPr/>
        </p:nvSpPr>
        <p:spPr bwMode="auto">
          <a:xfrm>
            <a:off x="468000" y="6559200"/>
            <a:ext cx="7275600" cy="0"/>
          </a:xfrm>
          <a:prstGeom prst="line">
            <a:avLst/>
          </a:prstGeom>
          <a:noFill/>
          <a:ln w="9525">
            <a:solidFill>
              <a:schemeClr val="accent1"/>
            </a:solidFill>
            <a:round/>
            <a:headEnd/>
            <a:tailEnd/>
          </a:ln>
          <a:extLst>
            <a:ext uri="{909E8E84-426E-40DD-AFC4-6F175D3DCCD1}">
              <a14:hiddenFill xmlns:a14="http://schemas.microsoft.com/office/drawing/2010/main">
                <a:noFill/>
              </a14:hiddenFill>
            </a:ext>
          </a:extLst>
        </p:spPr>
        <p:txBody>
          <a:bodyPr/>
          <a:lstStyle/>
          <a:p>
            <a:endParaRPr lang="en-GB" noProof="0"/>
          </a:p>
        </p:txBody>
      </p:sp>
      <p:sp>
        <p:nvSpPr>
          <p:cNvPr id="4" name="Date Placeholder 3"/>
          <p:cNvSpPr>
            <a:spLocks noGrp="1"/>
          </p:cNvSpPr>
          <p:nvPr>
            <p:ph type="dt" sz="half" idx="2"/>
          </p:nvPr>
        </p:nvSpPr>
        <p:spPr>
          <a:xfrm>
            <a:off x="457200" y="6622753"/>
            <a:ext cx="1044000" cy="162000"/>
          </a:xfrm>
          <a:prstGeom prst="rect">
            <a:avLst/>
          </a:prstGeom>
        </p:spPr>
        <p:txBody>
          <a:bodyPr vert="horz" lIns="0" tIns="0" rIns="91440" bIns="0" rtlCol="0" anchor="ctr"/>
          <a:lstStyle>
            <a:lvl1pPr algn="l">
              <a:defRPr sz="800">
                <a:solidFill>
                  <a:schemeClr val="tx1"/>
                </a:solidFill>
              </a:defRPr>
            </a:lvl1pPr>
          </a:lstStyle>
          <a:p>
            <a:fld id="{27A3104A-F5B5-4695-82BC-B9ADF3783550}" type="datetime4">
              <a:rPr lang="en-GB" smtClean="0"/>
              <a:t>15 October 2019</a:t>
            </a:fld>
            <a:endParaRPr lang="en-GB" dirty="0"/>
          </a:p>
        </p:txBody>
      </p:sp>
      <p:sp>
        <p:nvSpPr>
          <p:cNvPr id="5" name="Footer Placeholder 4"/>
          <p:cNvSpPr>
            <a:spLocks noGrp="1"/>
          </p:cNvSpPr>
          <p:nvPr>
            <p:ph type="ftr" sz="quarter" idx="3"/>
          </p:nvPr>
        </p:nvSpPr>
        <p:spPr>
          <a:xfrm>
            <a:off x="1547664" y="6622753"/>
            <a:ext cx="1656000" cy="162000"/>
          </a:xfrm>
          <a:prstGeom prst="rect">
            <a:avLst/>
          </a:prstGeom>
        </p:spPr>
        <p:txBody>
          <a:bodyPr vert="horz" lIns="91440" tIns="0" rIns="91440" bIns="0" rtlCol="0" anchor="ctr"/>
          <a:lstStyle>
            <a:lvl1pPr algn="l">
              <a:defRPr sz="800">
                <a:solidFill>
                  <a:schemeClr val="tx1"/>
                </a:solidFill>
              </a:defRPr>
            </a:lvl1pPr>
          </a:lstStyle>
          <a:p>
            <a:endParaRPr lang="en-GB" dirty="0"/>
          </a:p>
        </p:txBody>
      </p:sp>
      <p:sp>
        <p:nvSpPr>
          <p:cNvPr id="10" name="Slide Number Placeholder 9"/>
          <p:cNvSpPr>
            <a:spLocks noGrp="1"/>
          </p:cNvSpPr>
          <p:nvPr>
            <p:ph type="sldNum" sz="quarter" idx="4"/>
          </p:nvPr>
        </p:nvSpPr>
        <p:spPr>
          <a:xfrm>
            <a:off x="4255200" y="6622753"/>
            <a:ext cx="612000" cy="162000"/>
          </a:xfrm>
          <a:prstGeom prst="rect">
            <a:avLst/>
          </a:prstGeom>
        </p:spPr>
        <p:txBody>
          <a:bodyPr vert="horz" lIns="0" tIns="0" rIns="0" bIns="0" rtlCol="0" anchor="ctr"/>
          <a:lstStyle>
            <a:lvl1pPr algn="ctr">
              <a:defRPr sz="800">
                <a:solidFill>
                  <a:schemeClr val="tx1"/>
                </a:solidFill>
              </a:defRPr>
            </a:lvl1pPr>
          </a:lstStyle>
          <a:p>
            <a:fld id="{68468C2E-472A-43C3-926E-5A5CF00B7762}" type="slidenum">
              <a:rPr lang="en-GB" smtClean="0"/>
              <a:pPr/>
              <a:t>‹#›</a:t>
            </a:fld>
            <a:endParaRPr lang="en-GB"/>
          </a:p>
        </p:txBody>
      </p:sp>
      <p:pic>
        <p:nvPicPr>
          <p:cNvPr id="13" name="Picture 15" descr="VINGE_RGB_155_160_100"/>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7988555" y="6470003"/>
            <a:ext cx="864000" cy="1752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970295"/>
      </p:ext>
    </p:extLst>
  </p:cSld>
  <p:clrMap bg1="lt1" tx1="dk1" bg2="lt2" tx2="dk2" accent1="accent1" accent2="accent2" accent3="accent3" accent4="accent4" accent5="accent5" accent6="accent6" hlink="hlink" folHlink="folHlink"/>
  <p:sldLayoutIdLst>
    <p:sldLayoutId id="2147483700" r:id="rId1"/>
    <p:sldLayoutId id="2147483705" r:id="rId2"/>
    <p:sldLayoutId id="2147483690" r:id="rId3"/>
    <p:sldLayoutId id="2147483709" r:id="rId4"/>
    <p:sldLayoutId id="2147483692" r:id="rId5"/>
    <p:sldLayoutId id="2147483698" r:id="rId6"/>
    <p:sldLayoutId id="2147483691" r:id="rId7"/>
    <p:sldLayoutId id="2147483701" r:id="rId8"/>
    <p:sldLayoutId id="2147483693" r:id="rId9"/>
    <p:sldLayoutId id="2147483694" r:id="rId10"/>
    <p:sldLayoutId id="2147483703" r:id="rId11"/>
    <p:sldLayoutId id="2147483695" r:id="rId12"/>
  </p:sldLayoutIdLst>
  <p:hf hdr="0" ftr="0"/>
  <p:txStyles>
    <p:titleStyle>
      <a:lvl1pPr algn="l" defTabSz="914400" rtl="0" eaLnBrk="1" latinLnBrk="0" hangingPunct="1">
        <a:spcBef>
          <a:spcPct val="0"/>
        </a:spcBef>
        <a:buNone/>
        <a:defRPr sz="2000" b="1" kern="1200">
          <a:solidFill>
            <a:schemeClr val="accent1"/>
          </a:solidFill>
          <a:latin typeface="+mj-lt"/>
          <a:ea typeface="+mj-ea"/>
          <a:cs typeface="+mj-cs"/>
        </a:defRPr>
      </a:lvl1pPr>
    </p:titleStyle>
    <p:bodyStyle>
      <a:lvl1pPr marL="270000" indent="-270000" algn="l" defTabSz="914400" rtl="0" eaLnBrk="1" latinLnBrk="0" hangingPunct="1">
        <a:lnSpc>
          <a:spcPct val="95000"/>
        </a:lnSpc>
        <a:spcBef>
          <a:spcPts val="1200"/>
        </a:spcBef>
        <a:spcAft>
          <a:spcPts val="600"/>
        </a:spcAft>
        <a:buClr>
          <a:schemeClr val="accent1"/>
        </a:buClr>
        <a:buFont typeface="Arial" pitchFamily="34" charset="0"/>
        <a:buChar char="•"/>
        <a:defRPr sz="1600" kern="1200">
          <a:solidFill>
            <a:schemeClr val="tx1"/>
          </a:solidFill>
          <a:latin typeface="+mn-lt"/>
          <a:ea typeface="+mn-ea"/>
          <a:cs typeface="+mn-cs"/>
        </a:defRPr>
      </a:lvl1pPr>
      <a:lvl2pPr marL="539750" indent="-270000" algn="l" defTabSz="914400" rtl="0" eaLnBrk="1" latinLnBrk="0" hangingPunct="1">
        <a:lnSpc>
          <a:spcPct val="90000"/>
        </a:lnSpc>
        <a:spcBef>
          <a:spcPts val="300"/>
        </a:spcBef>
        <a:spcAft>
          <a:spcPts val="300"/>
        </a:spcAft>
        <a:buClr>
          <a:schemeClr val="accent1"/>
        </a:buClr>
        <a:buFont typeface="Arial" pitchFamily="34" charset="0"/>
        <a:buChar char="–"/>
        <a:defRPr sz="1400" kern="1200">
          <a:solidFill>
            <a:schemeClr val="tx1"/>
          </a:solidFill>
          <a:latin typeface="+mn-lt"/>
          <a:ea typeface="+mn-ea"/>
          <a:cs typeface="+mn-cs"/>
        </a:defRPr>
      </a:lvl2pPr>
      <a:lvl3pPr marL="809625" indent="-269875" algn="l" defTabSz="914400" rtl="0" eaLnBrk="1" latinLnBrk="0" hangingPunct="1">
        <a:lnSpc>
          <a:spcPct val="90000"/>
        </a:lnSpc>
        <a:spcBef>
          <a:spcPts val="300"/>
        </a:spcBef>
        <a:spcAft>
          <a:spcPts val="300"/>
        </a:spcAft>
        <a:buClr>
          <a:schemeClr val="accent1"/>
        </a:buClr>
        <a:buFont typeface="Wingdings" pitchFamily="2" charset="2"/>
        <a:buChar char="ü"/>
        <a:defRPr sz="1200" kern="1200">
          <a:solidFill>
            <a:schemeClr val="tx1"/>
          </a:solidFill>
          <a:latin typeface="+mn-lt"/>
          <a:ea typeface="+mn-ea"/>
          <a:cs typeface="+mn-cs"/>
        </a:defRPr>
      </a:lvl3pPr>
      <a:lvl4pPr marL="1080000" indent="-271463" algn="l" defTabSz="962025" rtl="0" eaLnBrk="1" latinLnBrk="0" hangingPunct="1">
        <a:lnSpc>
          <a:spcPct val="90000"/>
        </a:lnSpc>
        <a:spcBef>
          <a:spcPts val="300"/>
        </a:spcBef>
        <a:spcAft>
          <a:spcPts val="300"/>
        </a:spcAft>
        <a:buClr>
          <a:schemeClr val="accent1"/>
        </a:buClr>
        <a:buFont typeface="Wingdings" pitchFamily="2" charset="2"/>
        <a:buChar char="§"/>
        <a:defRPr sz="1200" kern="1200">
          <a:solidFill>
            <a:schemeClr val="tx1"/>
          </a:solidFill>
          <a:latin typeface="+mn-lt"/>
          <a:ea typeface="+mn-ea"/>
          <a:cs typeface="+mn-cs"/>
        </a:defRPr>
      </a:lvl4pPr>
      <a:lvl5pPr marL="1350000" indent="-270000" algn="l" defTabSz="914400" rtl="0" eaLnBrk="1" latinLnBrk="0" hangingPunct="1">
        <a:lnSpc>
          <a:spcPct val="90000"/>
        </a:lnSpc>
        <a:spcBef>
          <a:spcPts val="300"/>
        </a:spcBef>
        <a:spcAft>
          <a:spcPts val="300"/>
        </a:spcAft>
        <a:buClr>
          <a:schemeClr val="accent1"/>
        </a:buClr>
        <a:buFont typeface="Arial" pitchFamily="34" charset="0"/>
        <a:buChar char="»"/>
        <a:defRPr sz="1200" kern="1200">
          <a:solidFill>
            <a:schemeClr val="tx1"/>
          </a:solidFill>
          <a:latin typeface="+mn-lt"/>
          <a:ea typeface="+mn-ea"/>
          <a:cs typeface="+mn-cs"/>
        </a:defRPr>
      </a:lvl5pPr>
      <a:lvl6pPr marL="1257300" indent="-180975" algn="l" defTabSz="914400" rtl="0" eaLnBrk="1" latinLnBrk="0" hangingPunct="1">
        <a:spcBef>
          <a:spcPct val="20000"/>
        </a:spcBef>
        <a:buClr>
          <a:schemeClr val="accent1"/>
        </a:buClr>
        <a:buFont typeface="Arial" pitchFamily="34" charset="0"/>
        <a:buChar char="•"/>
        <a:defRPr sz="12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www.vinge.se/"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a:xfrm>
            <a:off x="2703050" y="2636912"/>
            <a:ext cx="5397342" cy="1726464"/>
          </a:xfrm>
        </p:spPr>
        <p:txBody>
          <a:bodyPr>
            <a:normAutofit fontScale="90000"/>
          </a:bodyPr>
          <a:lstStyle/>
          <a:p>
            <a:r>
              <a:rPr lang="en-GB" sz="2800" dirty="0" err="1">
                <a:solidFill>
                  <a:schemeClr val="tx1">
                    <a:lumMod val="75000"/>
                    <a:lumOff val="25000"/>
                  </a:schemeClr>
                </a:solidFill>
              </a:rPr>
              <a:t>Opartisk</a:t>
            </a:r>
            <a:r>
              <a:rPr lang="en-GB" sz="2800" dirty="0">
                <a:solidFill>
                  <a:schemeClr val="tx1">
                    <a:lumMod val="75000"/>
                    <a:lumOff val="25000"/>
                  </a:schemeClr>
                </a:solidFill>
              </a:rPr>
              <a:t> </a:t>
            </a:r>
            <a:r>
              <a:rPr lang="en-GB" sz="2800" dirty="0" err="1">
                <a:solidFill>
                  <a:schemeClr val="tx1">
                    <a:lumMod val="75000"/>
                    <a:lumOff val="25000"/>
                  </a:schemeClr>
                </a:solidFill>
              </a:rPr>
              <a:t>och</a:t>
            </a:r>
            <a:r>
              <a:rPr lang="en-GB" sz="2800" dirty="0">
                <a:solidFill>
                  <a:schemeClr val="tx1">
                    <a:lumMod val="75000"/>
                    <a:lumOff val="25000"/>
                  </a:schemeClr>
                </a:solidFill>
              </a:rPr>
              <a:t> </a:t>
            </a:r>
            <a:r>
              <a:rPr lang="en-GB" sz="2800" dirty="0" err="1">
                <a:solidFill>
                  <a:schemeClr val="tx1">
                    <a:lumMod val="75000"/>
                    <a:lumOff val="25000"/>
                  </a:schemeClr>
                </a:solidFill>
              </a:rPr>
              <a:t>personlig</a:t>
            </a:r>
            <a:r>
              <a:rPr lang="en-GB" sz="2800" dirty="0">
                <a:solidFill>
                  <a:schemeClr val="tx1">
                    <a:lumMod val="75000"/>
                    <a:lumOff val="25000"/>
                  </a:schemeClr>
                </a:solidFill>
              </a:rPr>
              <a:t> </a:t>
            </a:r>
            <a:r>
              <a:rPr lang="en-GB" sz="2800" dirty="0" err="1">
                <a:solidFill>
                  <a:schemeClr val="tx1">
                    <a:lumMod val="75000"/>
                    <a:lumOff val="25000"/>
                  </a:schemeClr>
                </a:solidFill>
              </a:rPr>
              <a:t>analys</a:t>
            </a:r>
            <a:r>
              <a:rPr lang="en-GB" sz="2800" dirty="0">
                <a:solidFill>
                  <a:schemeClr val="tx1">
                    <a:lumMod val="75000"/>
                    <a:lumOff val="25000"/>
                  </a:schemeClr>
                </a:solidFill>
              </a:rPr>
              <a:t> OCH </a:t>
            </a:r>
            <a:r>
              <a:rPr lang="en-GB" sz="2800" dirty="0" err="1">
                <a:solidFill>
                  <a:schemeClr val="tx1">
                    <a:lumMod val="75000"/>
                    <a:lumOff val="25000"/>
                  </a:schemeClr>
                </a:solidFill>
              </a:rPr>
              <a:t>rådgivning</a:t>
            </a:r>
            <a:r>
              <a:rPr lang="en-GB" sz="2800" dirty="0">
                <a:solidFill>
                  <a:schemeClr val="tx1">
                    <a:lumMod val="75000"/>
                    <a:lumOff val="25000"/>
                  </a:schemeClr>
                </a:solidFill>
              </a:rPr>
              <a:t> </a:t>
            </a:r>
            <a:br>
              <a:rPr lang="en-GB" sz="2800" dirty="0">
                <a:solidFill>
                  <a:schemeClr val="tx1">
                    <a:lumMod val="75000"/>
                    <a:lumOff val="25000"/>
                  </a:schemeClr>
                </a:solidFill>
              </a:rPr>
            </a:br>
            <a:r>
              <a:rPr lang="en-GB" sz="2800" dirty="0" err="1">
                <a:solidFill>
                  <a:schemeClr val="tx1">
                    <a:lumMod val="75000"/>
                    <a:lumOff val="25000"/>
                  </a:schemeClr>
                </a:solidFill>
              </a:rPr>
              <a:t>på</a:t>
            </a:r>
            <a:r>
              <a:rPr lang="en-GB" sz="2800" dirty="0">
                <a:solidFill>
                  <a:schemeClr val="tx1">
                    <a:lumMod val="75000"/>
                    <a:lumOff val="25000"/>
                  </a:schemeClr>
                </a:solidFill>
              </a:rPr>
              <a:t> </a:t>
            </a:r>
            <a:r>
              <a:rPr lang="en-GB" sz="2800" dirty="0" err="1">
                <a:solidFill>
                  <a:schemeClr val="tx1">
                    <a:lumMod val="75000"/>
                    <a:lumOff val="25000"/>
                  </a:schemeClr>
                </a:solidFill>
              </a:rPr>
              <a:t>oberoende</a:t>
            </a:r>
            <a:r>
              <a:rPr lang="en-GB" sz="2800" dirty="0">
                <a:solidFill>
                  <a:schemeClr val="tx1">
                    <a:lumMod val="75000"/>
                    <a:lumOff val="25000"/>
                  </a:schemeClr>
                </a:solidFill>
              </a:rPr>
              <a:t> </a:t>
            </a:r>
            <a:r>
              <a:rPr lang="en-GB" sz="2800" dirty="0" err="1">
                <a:solidFill>
                  <a:schemeClr val="tx1">
                    <a:lumMod val="75000"/>
                    <a:lumOff val="25000"/>
                  </a:schemeClr>
                </a:solidFill>
              </a:rPr>
              <a:t>grund</a:t>
            </a:r>
            <a:r>
              <a:rPr lang="en-GB" dirty="0"/>
              <a:t/>
            </a:r>
            <a:br>
              <a:rPr lang="en-GB" dirty="0"/>
            </a:br>
            <a:endParaRPr lang="en-GB" dirty="0"/>
          </a:p>
        </p:txBody>
      </p:sp>
      <p:sp>
        <p:nvSpPr>
          <p:cNvPr id="9" name="Subtitle 8"/>
          <p:cNvSpPr>
            <a:spLocks noGrp="1"/>
          </p:cNvSpPr>
          <p:nvPr>
            <p:ph type="subTitle" idx="1"/>
          </p:nvPr>
        </p:nvSpPr>
        <p:spPr>
          <a:xfrm>
            <a:off x="2703050" y="4221088"/>
            <a:ext cx="4896000" cy="345714"/>
          </a:xfrm>
        </p:spPr>
        <p:txBody>
          <a:bodyPr>
            <a:noAutofit/>
          </a:bodyPr>
          <a:lstStyle/>
          <a:p>
            <a:endParaRPr lang="en-GB" sz="2400" b="1" dirty="0">
              <a:solidFill>
                <a:schemeClr val="accent3">
                  <a:lumMod val="75000"/>
                </a:schemeClr>
              </a:solidFill>
            </a:endParaRPr>
          </a:p>
        </p:txBody>
      </p:sp>
      <p:pic>
        <p:nvPicPr>
          <p:cNvPr id="12" name="Picture Placeholder 11"/>
          <p:cNvPicPr>
            <a:picLocks noGrp="1" noChangeAspect="1"/>
          </p:cNvPicPr>
          <p:nvPr>
            <p:ph type="pic" sz="quarter" idx="10"/>
          </p:nvPr>
        </p:nvPicPr>
        <p:blipFill>
          <a:blip r:embed="rId3">
            <a:extLst>
              <a:ext uri="{28A0092B-C50C-407E-A947-70E740481C1C}">
                <a14:useLocalDpi xmlns:a14="http://schemas.microsoft.com/office/drawing/2010/main" val="0"/>
              </a:ext>
            </a:extLst>
          </a:blip>
          <a:srcRect t="212" b="212"/>
          <a:stretch>
            <a:fillRect/>
          </a:stretch>
        </p:blipFill>
        <p:spPr>
          <a:xfrm>
            <a:off x="467544" y="1700808"/>
            <a:ext cx="1872208" cy="3722240"/>
          </a:xfrm>
        </p:spPr>
      </p:pic>
      <p:sp>
        <p:nvSpPr>
          <p:cNvPr id="5" name="Text Placeholder 4"/>
          <p:cNvSpPr>
            <a:spLocks noGrp="1"/>
          </p:cNvSpPr>
          <p:nvPr>
            <p:ph type="body" sz="quarter" idx="12"/>
          </p:nvPr>
        </p:nvSpPr>
        <p:spPr>
          <a:xfrm>
            <a:off x="467544" y="6165850"/>
            <a:ext cx="8208144" cy="328424"/>
          </a:xfrm>
        </p:spPr>
        <p:txBody>
          <a:bodyPr/>
          <a:lstStyle/>
          <a:p>
            <a:pPr algn="l"/>
            <a:r>
              <a:rPr lang="en-GB" dirty="0">
                <a:solidFill>
                  <a:schemeClr val="bg1">
                    <a:lumMod val="50000"/>
                  </a:schemeClr>
                </a:solidFill>
              </a:rPr>
              <a:t>The information contained in this presentation is of a general nature and neither can nor should be construed as a substitute for legal advice in relation to an individual matter. </a:t>
            </a:r>
            <a:br>
              <a:rPr lang="en-GB" dirty="0">
                <a:solidFill>
                  <a:schemeClr val="bg1">
                    <a:lumMod val="50000"/>
                  </a:schemeClr>
                </a:solidFill>
              </a:rPr>
            </a:br>
            <a:r>
              <a:rPr lang="en-GB" dirty="0">
                <a:solidFill>
                  <a:schemeClr val="bg1">
                    <a:lumMod val="50000"/>
                  </a:schemeClr>
                </a:solidFill>
              </a:rPr>
              <a:t>The General Terms and Conditions applicable to our services are available at </a:t>
            </a:r>
            <a:r>
              <a:rPr lang="en-GB" dirty="0">
                <a:solidFill>
                  <a:schemeClr val="bg1">
                    <a:lumMod val="50000"/>
                  </a:schemeClr>
                </a:solidFill>
                <a:hlinkClick r:id="rId4"/>
              </a:rPr>
              <a:t>www.vinge.se</a:t>
            </a:r>
            <a:r>
              <a:rPr lang="en-GB" dirty="0">
                <a:solidFill>
                  <a:schemeClr val="bg1">
                    <a:lumMod val="50000"/>
                  </a:schemeClr>
                </a:solidFill>
              </a:rPr>
              <a:t> </a:t>
            </a:r>
          </a:p>
        </p:txBody>
      </p:sp>
      <p:sp>
        <p:nvSpPr>
          <p:cNvPr id="11" name="Text Placeholder 10"/>
          <p:cNvSpPr>
            <a:spLocks noGrp="1"/>
          </p:cNvSpPr>
          <p:nvPr>
            <p:ph type="body" sz="quarter" idx="13"/>
          </p:nvPr>
        </p:nvSpPr>
        <p:spPr>
          <a:xfrm>
            <a:off x="2703050" y="4869160"/>
            <a:ext cx="4896000" cy="360040"/>
          </a:xfrm>
        </p:spPr>
        <p:txBody>
          <a:bodyPr>
            <a:normAutofit/>
          </a:bodyPr>
          <a:lstStyle/>
          <a:p>
            <a:pPr>
              <a:lnSpc>
                <a:spcPct val="100000"/>
              </a:lnSpc>
            </a:pPr>
            <a:endParaRPr lang="en-GB" sz="1100" dirty="0">
              <a:solidFill>
                <a:schemeClr val="bg1">
                  <a:lumMod val="50000"/>
                </a:schemeClr>
              </a:solidFill>
            </a:endParaRPr>
          </a:p>
        </p:txBody>
      </p:sp>
    </p:spTree>
    <p:extLst>
      <p:ext uri="{BB962C8B-B14F-4D97-AF65-F5344CB8AC3E}">
        <p14:creationId xmlns:p14="http://schemas.microsoft.com/office/powerpoint/2010/main" val="8278684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763088"/>
            <a:ext cx="8208000" cy="720080"/>
          </a:xfrm>
        </p:spPr>
        <p:txBody>
          <a:bodyPr/>
          <a:lstStyle/>
          <a:p>
            <a:r>
              <a:rPr lang="en-GB" sz="2200" dirty="0" err="1">
                <a:solidFill>
                  <a:schemeClr val="tx1">
                    <a:lumMod val="65000"/>
                    <a:lumOff val="35000"/>
                  </a:schemeClr>
                </a:solidFill>
              </a:rPr>
              <a:t>Rådgivning</a:t>
            </a:r>
            <a:r>
              <a:rPr lang="en-GB" sz="2200" dirty="0">
                <a:solidFill>
                  <a:schemeClr val="tx1">
                    <a:lumMod val="65000"/>
                    <a:lumOff val="35000"/>
                  </a:schemeClr>
                </a:solidFill>
              </a:rPr>
              <a:t> </a:t>
            </a:r>
            <a:r>
              <a:rPr lang="en-GB" sz="2200" dirty="0" err="1">
                <a:solidFill>
                  <a:schemeClr val="tx1">
                    <a:lumMod val="65000"/>
                    <a:lumOff val="35000"/>
                  </a:schemeClr>
                </a:solidFill>
              </a:rPr>
              <a:t>på</a:t>
            </a:r>
            <a:r>
              <a:rPr lang="en-GB" sz="2200" dirty="0">
                <a:solidFill>
                  <a:schemeClr val="tx1">
                    <a:lumMod val="65000"/>
                    <a:lumOff val="35000"/>
                  </a:schemeClr>
                </a:solidFill>
              </a:rPr>
              <a:t> </a:t>
            </a:r>
            <a:r>
              <a:rPr lang="en-GB" sz="2200" dirty="0" err="1">
                <a:solidFill>
                  <a:schemeClr val="tx1">
                    <a:lumMod val="65000"/>
                    <a:lumOff val="35000"/>
                  </a:schemeClr>
                </a:solidFill>
              </a:rPr>
              <a:t>grundval</a:t>
            </a:r>
            <a:r>
              <a:rPr lang="en-GB" sz="2200" dirty="0">
                <a:solidFill>
                  <a:schemeClr val="tx1">
                    <a:lumMod val="65000"/>
                    <a:lumOff val="35000"/>
                  </a:schemeClr>
                </a:solidFill>
              </a:rPr>
              <a:t> </a:t>
            </a:r>
            <a:r>
              <a:rPr lang="en-GB" sz="2200" dirty="0" err="1">
                <a:solidFill>
                  <a:schemeClr val="tx1">
                    <a:lumMod val="65000"/>
                    <a:lumOff val="35000"/>
                  </a:schemeClr>
                </a:solidFill>
              </a:rPr>
              <a:t>av</a:t>
            </a:r>
            <a:r>
              <a:rPr lang="en-GB" sz="2200" dirty="0">
                <a:solidFill>
                  <a:schemeClr val="tx1">
                    <a:lumMod val="65000"/>
                    <a:lumOff val="35000"/>
                  </a:schemeClr>
                </a:solidFill>
              </a:rPr>
              <a:t> </a:t>
            </a:r>
            <a:r>
              <a:rPr lang="en-GB" sz="2200" dirty="0" err="1">
                <a:solidFill>
                  <a:schemeClr val="tx1">
                    <a:lumMod val="65000"/>
                    <a:lumOff val="35000"/>
                  </a:schemeClr>
                </a:solidFill>
              </a:rPr>
              <a:t>opartisk</a:t>
            </a:r>
            <a:r>
              <a:rPr lang="en-GB" sz="2200" dirty="0">
                <a:solidFill>
                  <a:schemeClr val="tx1">
                    <a:lumMod val="65000"/>
                    <a:lumOff val="35000"/>
                  </a:schemeClr>
                </a:solidFill>
              </a:rPr>
              <a:t> </a:t>
            </a:r>
            <a:r>
              <a:rPr lang="en-GB" sz="2200" dirty="0" err="1">
                <a:solidFill>
                  <a:schemeClr val="tx1">
                    <a:lumMod val="65000"/>
                    <a:lumOff val="35000"/>
                  </a:schemeClr>
                </a:solidFill>
              </a:rPr>
              <a:t>analys</a:t>
            </a:r>
            <a:r>
              <a:rPr lang="en-GB" sz="2200" dirty="0">
                <a:solidFill>
                  <a:schemeClr val="tx1">
                    <a:lumMod val="65000"/>
                    <a:lumOff val="35000"/>
                  </a:schemeClr>
                </a:solidFill>
              </a:rPr>
              <a:t/>
            </a:r>
            <a:br>
              <a:rPr lang="en-GB" sz="2200" dirty="0">
                <a:solidFill>
                  <a:schemeClr val="tx1">
                    <a:lumMod val="65000"/>
                    <a:lumOff val="35000"/>
                  </a:schemeClr>
                </a:solidFill>
              </a:rPr>
            </a:br>
            <a:r>
              <a:rPr lang="en-GB" sz="2200" dirty="0">
                <a:solidFill>
                  <a:schemeClr val="tx1">
                    <a:lumMod val="65000"/>
                    <a:lumOff val="35000"/>
                  </a:schemeClr>
                </a:solidFill>
              </a:rPr>
              <a:t>(God </a:t>
            </a:r>
            <a:r>
              <a:rPr lang="en-GB" sz="2200" dirty="0" err="1">
                <a:solidFill>
                  <a:schemeClr val="tx1">
                    <a:lumMod val="65000"/>
                    <a:lumOff val="35000"/>
                  </a:schemeClr>
                </a:solidFill>
              </a:rPr>
              <a:t>försäkringsförmedlingssed</a:t>
            </a:r>
            <a:r>
              <a:rPr lang="en-GB" sz="2200" dirty="0">
                <a:solidFill>
                  <a:schemeClr val="tx1">
                    <a:lumMod val="65000"/>
                    <a:lumOff val="35000"/>
                  </a:schemeClr>
                </a:solidFill>
              </a:rPr>
              <a:t>)</a:t>
            </a:r>
            <a:r>
              <a:rPr lang="en-GB" sz="1800" dirty="0"/>
              <a:t/>
            </a:r>
            <a:br>
              <a:rPr lang="en-GB" sz="1800" dirty="0"/>
            </a:br>
            <a:r>
              <a:rPr lang="en-GB" dirty="0"/>
              <a:t/>
            </a:r>
            <a:br>
              <a:rPr lang="en-GB" dirty="0"/>
            </a:br>
            <a:r>
              <a:rPr lang="en-GB" sz="1800" b="0" dirty="0" err="1">
                <a:solidFill>
                  <a:schemeClr val="tx1">
                    <a:lumMod val="65000"/>
                    <a:lumOff val="35000"/>
                  </a:schemeClr>
                </a:solidFill>
              </a:rPr>
              <a:t>Innebörd</a:t>
            </a:r>
            <a:r>
              <a:rPr lang="en-GB" dirty="0"/>
              <a:t/>
            </a:r>
            <a:br>
              <a:rPr lang="en-GB" dirty="0"/>
            </a:br>
            <a:r>
              <a:rPr lang="en-GB" dirty="0"/>
              <a:t/>
            </a:r>
            <a:br>
              <a:rPr lang="en-GB" dirty="0"/>
            </a:br>
            <a:endParaRPr lang="en-GB" sz="1800" dirty="0"/>
          </a:p>
        </p:txBody>
      </p:sp>
      <p:sp>
        <p:nvSpPr>
          <p:cNvPr id="3" name="Content Placeholder 2"/>
          <p:cNvSpPr>
            <a:spLocks noGrp="1"/>
          </p:cNvSpPr>
          <p:nvPr>
            <p:ph sz="quarter" idx="13"/>
          </p:nvPr>
        </p:nvSpPr>
        <p:spPr>
          <a:xfrm>
            <a:off x="1043608" y="2564904"/>
            <a:ext cx="6984776" cy="4248472"/>
          </a:xfrm>
        </p:spPr>
        <p:txBody>
          <a:bodyPr>
            <a:noAutofit/>
          </a:bodyPr>
          <a:lstStyle/>
          <a:p>
            <a:pPr marL="285750" indent="-285750">
              <a:buClr>
                <a:schemeClr val="tx1">
                  <a:lumMod val="65000"/>
                  <a:lumOff val="35000"/>
                </a:schemeClr>
              </a:buClr>
              <a:buFont typeface="Arial" panose="020B0604020202020204" pitchFamily="34" charset="0"/>
              <a:buChar char="•"/>
            </a:pPr>
            <a:r>
              <a:rPr lang="sv-SE" dirty="0"/>
              <a:t>Även en förmedlare som inte använder begreppet opartisk analys som beskrivande för sin verksamhet är skyldig att ge sina råd på grundval av opartisk analys, om inte kunden fått tydlig information om att förmedlaren </a:t>
            </a:r>
            <a:r>
              <a:rPr lang="sv-SE" b="1" i="1" dirty="0"/>
              <a:t>inte </a:t>
            </a:r>
            <a:r>
              <a:rPr lang="sv-SE" dirty="0"/>
              <a:t>grundar sina förslag på en opartisk analys. </a:t>
            </a:r>
          </a:p>
          <a:p>
            <a:pPr marL="285750" indent="-285750">
              <a:buClr>
                <a:schemeClr val="tx1">
                  <a:lumMod val="65000"/>
                  <a:lumOff val="35000"/>
                </a:schemeClr>
              </a:buClr>
              <a:buFont typeface="Arial" panose="020B0604020202020204" pitchFamily="34" charset="0"/>
              <a:buChar char="•"/>
            </a:pPr>
            <a:r>
              <a:rPr lang="sv-SE" dirty="0"/>
              <a:t>En opartisk analys ska omfatta ett tillräckligt stort urval från den marknad som är relevant ur ett kundperspektiv, vilket innebär att förmedlarens urval av produktleverantörer och produkter ska vara tillräckligt stort med hänsyn till de intressen och behov som kunden har i det enskilda fallet. </a:t>
            </a:r>
          </a:p>
          <a:p>
            <a:pPr marL="0" indent="0">
              <a:buNone/>
            </a:pPr>
            <a:r>
              <a:rPr lang="en-GB" sz="1200" dirty="0"/>
              <a:t>(</a:t>
            </a:r>
            <a:r>
              <a:rPr lang="en-GB" sz="1200" dirty="0" err="1"/>
              <a:t>Försäkringsförmedlingsmarknadens</a:t>
            </a:r>
            <a:r>
              <a:rPr lang="en-GB" sz="1200" dirty="0"/>
              <a:t> </a:t>
            </a:r>
            <a:r>
              <a:rPr lang="en-GB" sz="1200" dirty="0" err="1"/>
              <a:t>Disciplinnämnd</a:t>
            </a:r>
            <a:r>
              <a:rPr lang="en-GB" sz="1200" dirty="0"/>
              <a:t>, </a:t>
            </a:r>
            <a:r>
              <a:rPr lang="en-GB" sz="1200" dirty="0" err="1"/>
              <a:t>Uttalande</a:t>
            </a:r>
            <a:r>
              <a:rPr lang="en-GB" sz="1200" dirty="0"/>
              <a:t> 2005:1 om </a:t>
            </a:r>
            <a:r>
              <a:rPr lang="en-GB" sz="1200" dirty="0" err="1"/>
              <a:t>opartisk</a:t>
            </a:r>
            <a:r>
              <a:rPr lang="en-GB" sz="1200" dirty="0"/>
              <a:t> </a:t>
            </a:r>
            <a:r>
              <a:rPr lang="en-GB" sz="1200" dirty="0" err="1"/>
              <a:t>analys</a:t>
            </a:r>
            <a:r>
              <a:rPr lang="en-GB" sz="1200" dirty="0"/>
              <a:t>)</a:t>
            </a:r>
          </a:p>
        </p:txBody>
      </p:sp>
      <p:sp>
        <p:nvSpPr>
          <p:cNvPr id="4" name="Slide Number Placeholder 3"/>
          <p:cNvSpPr>
            <a:spLocks noGrp="1"/>
          </p:cNvSpPr>
          <p:nvPr>
            <p:ph type="sldNum" sz="quarter" idx="12"/>
          </p:nvPr>
        </p:nvSpPr>
        <p:spPr/>
        <p:txBody>
          <a:bodyPr/>
          <a:lstStyle/>
          <a:p>
            <a:fld id="{68468C2E-472A-43C3-926E-5A5CF00B7762}" type="slidenum">
              <a:rPr lang="en-GB" smtClean="0">
                <a:solidFill>
                  <a:prstClr val="black"/>
                </a:solidFill>
              </a:rPr>
              <a:pPr/>
              <a:t>10</a:t>
            </a:fld>
            <a:endParaRPr lang="en-GB">
              <a:solidFill>
                <a:prstClr val="black"/>
              </a:solidFill>
            </a:endParaRPr>
          </a:p>
        </p:txBody>
      </p:sp>
      <p:sp>
        <p:nvSpPr>
          <p:cNvPr id="5" name="Date Placeholder 4"/>
          <p:cNvSpPr>
            <a:spLocks noGrp="1"/>
          </p:cNvSpPr>
          <p:nvPr>
            <p:ph type="dt" sz="half" idx="10"/>
          </p:nvPr>
        </p:nvSpPr>
        <p:spPr/>
        <p:txBody>
          <a:bodyPr/>
          <a:lstStyle/>
          <a:p>
            <a:fld id="{25985FFB-AFA8-437B-B911-1B5F1150865E}" type="datetime4">
              <a:rPr lang="en-GB" smtClean="0">
                <a:solidFill>
                  <a:prstClr val="black"/>
                </a:solidFill>
              </a:rPr>
              <a:pPr/>
              <a:t>15 October 2019</a:t>
            </a:fld>
            <a:endParaRPr lang="en-GB">
              <a:solidFill>
                <a:prstClr val="black"/>
              </a:solidFill>
            </a:endParaRPr>
          </a:p>
        </p:txBody>
      </p:sp>
    </p:spTree>
    <p:extLst>
      <p:ext uri="{BB962C8B-B14F-4D97-AF65-F5344CB8AC3E}">
        <p14:creationId xmlns:p14="http://schemas.microsoft.com/office/powerpoint/2010/main" val="26693851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456" y="1081920"/>
            <a:ext cx="8208000" cy="792088"/>
          </a:xfrm>
        </p:spPr>
        <p:txBody>
          <a:bodyPr/>
          <a:lstStyle/>
          <a:p>
            <a:r>
              <a:rPr lang="en-GB" sz="2200" dirty="0" err="1">
                <a:solidFill>
                  <a:schemeClr val="tx1">
                    <a:lumMod val="65000"/>
                    <a:lumOff val="35000"/>
                  </a:schemeClr>
                </a:solidFill>
              </a:rPr>
              <a:t>Rådgivning</a:t>
            </a:r>
            <a:r>
              <a:rPr lang="en-GB" sz="2200" dirty="0">
                <a:solidFill>
                  <a:schemeClr val="tx1">
                    <a:lumMod val="65000"/>
                    <a:lumOff val="35000"/>
                  </a:schemeClr>
                </a:solidFill>
              </a:rPr>
              <a:t> </a:t>
            </a:r>
            <a:r>
              <a:rPr lang="en-GB" sz="2200" dirty="0" err="1">
                <a:solidFill>
                  <a:schemeClr val="tx1">
                    <a:lumMod val="65000"/>
                    <a:lumOff val="35000"/>
                  </a:schemeClr>
                </a:solidFill>
              </a:rPr>
              <a:t>på</a:t>
            </a:r>
            <a:r>
              <a:rPr lang="en-GB" sz="2200" dirty="0">
                <a:solidFill>
                  <a:schemeClr val="tx1">
                    <a:lumMod val="65000"/>
                    <a:lumOff val="35000"/>
                  </a:schemeClr>
                </a:solidFill>
              </a:rPr>
              <a:t> </a:t>
            </a:r>
            <a:r>
              <a:rPr lang="en-GB" sz="2200" dirty="0" err="1">
                <a:solidFill>
                  <a:schemeClr val="tx1">
                    <a:lumMod val="65000"/>
                    <a:lumOff val="35000"/>
                  </a:schemeClr>
                </a:solidFill>
              </a:rPr>
              <a:t>grundval</a:t>
            </a:r>
            <a:r>
              <a:rPr lang="en-GB" sz="2200" dirty="0">
                <a:solidFill>
                  <a:schemeClr val="tx1">
                    <a:lumMod val="65000"/>
                    <a:lumOff val="35000"/>
                  </a:schemeClr>
                </a:solidFill>
              </a:rPr>
              <a:t> </a:t>
            </a:r>
            <a:r>
              <a:rPr lang="en-GB" sz="2200" dirty="0" err="1">
                <a:solidFill>
                  <a:schemeClr val="tx1">
                    <a:lumMod val="65000"/>
                    <a:lumOff val="35000"/>
                  </a:schemeClr>
                </a:solidFill>
              </a:rPr>
              <a:t>av</a:t>
            </a:r>
            <a:r>
              <a:rPr lang="en-GB" sz="2200" dirty="0">
                <a:solidFill>
                  <a:schemeClr val="tx1">
                    <a:lumMod val="65000"/>
                    <a:lumOff val="35000"/>
                  </a:schemeClr>
                </a:solidFill>
              </a:rPr>
              <a:t> </a:t>
            </a:r>
            <a:r>
              <a:rPr lang="en-GB" sz="2200" dirty="0" err="1">
                <a:solidFill>
                  <a:schemeClr val="tx1">
                    <a:lumMod val="65000"/>
                    <a:lumOff val="35000"/>
                  </a:schemeClr>
                </a:solidFill>
              </a:rPr>
              <a:t>opartisk</a:t>
            </a:r>
            <a:r>
              <a:rPr lang="en-GB" sz="2200" dirty="0">
                <a:solidFill>
                  <a:schemeClr val="tx1">
                    <a:lumMod val="65000"/>
                    <a:lumOff val="35000"/>
                  </a:schemeClr>
                </a:solidFill>
              </a:rPr>
              <a:t> </a:t>
            </a:r>
            <a:r>
              <a:rPr lang="en-GB" sz="2200" dirty="0" err="1">
                <a:solidFill>
                  <a:schemeClr val="tx1">
                    <a:lumMod val="65000"/>
                    <a:lumOff val="35000"/>
                  </a:schemeClr>
                </a:solidFill>
              </a:rPr>
              <a:t>analys</a:t>
            </a:r>
            <a:r>
              <a:rPr lang="en-GB" sz="2200" dirty="0">
                <a:solidFill>
                  <a:schemeClr val="tx1">
                    <a:lumMod val="65000"/>
                    <a:lumOff val="35000"/>
                  </a:schemeClr>
                </a:solidFill>
              </a:rPr>
              <a:t/>
            </a:r>
            <a:br>
              <a:rPr lang="en-GB" sz="2200" dirty="0">
                <a:solidFill>
                  <a:schemeClr val="tx1">
                    <a:lumMod val="65000"/>
                    <a:lumOff val="35000"/>
                  </a:schemeClr>
                </a:solidFill>
              </a:rPr>
            </a:br>
            <a:r>
              <a:rPr lang="en-GB" sz="2200" dirty="0">
                <a:solidFill>
                  <a:schemeClr val="tx1">
                    <a:lumMod val="65000"/>
                    <a:lumOff val="35000"/>
                  </a:schemeClr>
                </a:solidFill>
              </a:rPr>
              <a:t>(God </a:t>
            </a:r>
            <a:r>
              <a:rPr lang="en-GB" sz="2200" dirty="0" err="1">
                <a:solidFill>
                  <a:schemeClr val="tx1">
                    <a:lumMod val="65000"/>
                    <a:lumOff val="35000"/>
                  </a:schemeClr>
                </a:solidFill>
              </a:rPr>
              <a:t>försäkringsförmedlingssed</a:t>
            </a:r>
            <a:r>
              <a:rPr lang="en-GB" sz="2200" dirty="0">
                <a:solidFill>
                  <a:schemeClr val="tx1">
                    <a:lumMod val="65000"/>
                    <a:lumOff val="35000"/>
                  </a:schemeClr>
                </a:solidFill>
              </a:rPr>
              <a:t>)</a:t>
            </a:r>
            <a:r>
              <a:rPr lang="en-GB" sz="1800" dirty="0"/>
              <a:t/>
            </a:r>
            <a:br>
              <a:rPr lang="en-GB" sz="1800" dirty="0"/>
            </a:br>
            <a:r>
              <a:rPr lang="en-GB" sz="1800" dirty="0"/>
              <a:t/>
            </a:r>
            <a:br>
              <a:rPr lang="en-GB" sz="1800" dirty="0"/>
            </a:br>
            <a:r>
              <a:rPr lang="en-GB" sz="1800" b="0" dirty="0" err="1">
                <a:solidFill>
                  <a:schemeClr val="tx1">
                    <a:lumMod val="65000"/>
                    <a:lumOff val="35000"/>
                  </a:schemeClr>
                </a:solidFill>
              </a:rPr>
              <a:t>Provisioner</a:t>
            </a:r>
            <a:endParaRPr lang="en-GB" sz="1800" b="0" dirty="0">
              <a:solidFill>
                <a:schemeClr val="tx1">
                  <a:lumMod val="65000"/>
                  <a:lumOff val="35000"/>
                </a:schemeClr>
              </a:solidFill>
            </a:endParaRPr>
          </a:p>
        </p:txBody>
      </p:sp>
      <p:sp>
        <p:nvSpPr>
          <p:cNvPr id="3" name="Content Placeholder 2"/>
          <p:cNvSpPr>
            <a:spLocks noGrp="1"/>
          </p:cNvSpPr>
          <p:nvPr>
            <p:ph sz="quarter" idx="13"/>
          </p:nvPr>
        </p:nvSpPr>
        <p:spPr>
          <a:xfrm>
            <a:off x="1115616" y="2204864"/>
            <a:ext cx="6840760" cy="4176464"/>
          </a:xfrm>
        </p:spPr>
        <p:txBody>
          <a:bodyPr>
            <a:noAutofit/>
          </a:bodyPr>
          <a:lstStyle/>
          <a:p>
            <a:pPr marL="285750" indent="-285750">
              <a:buClr>
                <a:schemeClr val="tx1">
                  <a:lumMod val="65000"/>
                  <a:lumOff val="35000"/>
                </a:schemeClr>
              </a:buClr>
              <a:buFont typeface="Arial" panose="020B0604020202020204" pitchFamily="34" charset="0"/>
              <a:buChar char="•"/>
            </a:pPr>
            <a:r>
              <a:rPr lang="sv-SE" dirty="0"/>
              <a:t>Kundens intressen och behov ska styra förmedlarens eventuella begränsningar i urval, analys, rådgivning eller presentation av förslag till försäkringar eller placeringar </a:t>
            </a:r>
          </a:p>
          <a:p>
            <a:pPr marL="285750" indent="-285750">
              <a:buClr>
                <a:schemeClr val="tx1">
                  <a:lumMod val="65000"/>
                  <a:lumOff val="35000"/>
                </a:schemeClr>
              </a:buClr>
              <a:buFont typeface="Arial" panose="020B0604020202020204" pitchFamily="34" charset="0"/>
              <a:buChar char="•"/>
            </a:pPr>
            <a:r>
              <a:rPr lang="sv-SE" dirty="0"/>
              <a:t>Begränsningar i urval och analyser som har sin grund i storleken på den ersättning förmedlaren får från någon annan än kunden kan i vissa fall vara förenliga med kundens intressen och behov (ersättningen drabbar inte kunden / kunden avstår från erbjudande om arvodes-ersättning / upphandling som ger bättre villkor) </a:t>
            </a:r>
          </a:p>
          <a:p>
            <a:pPr marL="0" indent="0">
              <a:buNone/>
            </a:pPr>
            <a:r>
              <a:rPr lang="en-GB" sz="1200" dirty="0"/>
              <a:t>(</a:t>
            </a:r>
            <a:r>
              <a:rPr lang="en-GB" sz="1200" dirty="0" err="1"/>
              <a:t>Försäkringsförmedlingsmarknadens</a:t>
            </a:r>
            <a:r>
              <a:rPr lang="en-GB" sz="1200" dirty="0"/>
              <a:t> </a:t>
            </a:r>
            <a:r>
              <a:rPr lang="en-GB" sz="1200" dirty="0" err="1"/>
              <a:t>Disciplinnämnd</a:t>
            </a:r>
            <a:r>
              <a:rPr lang="en-GB" sz="1200" dirty="0"/>
              <a:t>, </a:t>
            </a:r>
            <a:r>
              <a:rPr lang="en-GB" sz="1200" dirty="0" err="1"/>
              <a:t>Uttalande</a:t>
            </a:r>
            <a:r>
              <a:rPr lang="en-GB" sz="1200" dirty="0"/>
              <a:t> 2005:1 om </a:t>
            </a:r>
            <a:r>
              <a:rPr lang="en-GB" sz="1200" dirty="0" err="1"/>
              <a:t>opartisk</a:t>
            </a:r>
            <a:r>
              <a:rPr lang="en-GB" sz="1200" dirty="0"/>
              <a:t> </a:t>
            </a:r>
            <a:r>
              <a:rPr lang="en-GB" sz="1200" dirty="0" err="1"/>
              <a:t>analys</a:t>
            </a:r>
            <a:r>
              <a:rPr lang="en-GB" sz="1200" dirty="0"/>
              <a:t>)</a:t>
            </a:r>
          </a:p>
        </p:txBody>
      </p:sp>
      <p:sp>
        <p:nvSpPr>
          <p:cNvPr id="4" name="Slide Number Placeholder 3"/>
          <p:cNvSpPr>
            <a:spLocks noGrp="1"/>
          </p:cNvSpPr>
          <p:nvPr>
            <p:ph type="sldNum" sz="quarter" idx="12"/>
          </p:nvPr>
        </p:nvSpPr>
        <p:spPr/>
        <p:txBody>
          <a:bodyPr/>
          <a:lstStyle/>
          <a:p>
            <a:fld id="{68468C2E-472A-43C3-926E-5A5CF00B7762}" type="slidenum">
              <a:rPr lang="en-GB" smtClean="0">
                <a:solidFill>
                  <a:prstClr val="black"/>
                </a:solidFill>
              </a:rPr>
              <a:pPr/>
              <a:t>11</a:t>
            </a:fld>
            <a:endParaRPr lang="en-GB">
              <a:solidFill>
                <a:prstClr val="black"/>
              </a:solidFill>
            </a:endParaRPr>
          </a:p>
        </p:txBody>
      </p:sp>
      <p:sp>
        <p:nvSpPr>
          <p:cNvPr id="5" name="Date Placeholder 4"/>
          <p:cNvSpPr>
            <a:spLocks noGrp="1"/>
          </p:cNvSpPr>
          <p:nvPr>
            <p:ph type="dt" sz="half" idx="10"/>
          </p:nvPr>
        </p:nvSpPr>
        <p:spPr/>
        <p:txBody>
          <a:bodyPr/>
          <a:lstStyle/>
          <a:p>
            <a:fld id="{25985FFB-AFA8-437B-B911-1B5F1150865E}" type="datetime4">
              <a:rPr lang="en-GB" smtClean="0">
                <a:solidFill>
                  <a:prstClr val="black"/>
                </a:solidFill>
              </a:rPr>
              <a:pPr/>
              <a:t>15 October 2019</a:t>
            </a:fld>
            <a:endParaRPr lang="en-GB">
              <a:solidFill>
                <a:prstClr val="black"/>
              </a:solidFill>
            </a:endParaRPr>
          </a:p>
        </p:txBody>
      </p:sp>
    </p:spTree>
    <p:extLst>
      <p:ext uri="{BB962C8B-B14F-4D97-AF65-F5344CB8AC3E}">
        <p14:creationId xmlns:p14="http://schemas.microsoft.com/office/powerpoint/2010/main" val="26595486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7568"/>
            <a:ext cx="8208000" cy="720080"/>
          </a:xfrm>
        </p:spPr>
        <p:txBody>
          <a:bodyPr/>
          <a:lstStyle/>
          <a:p>
            <a:r>
              <a:rPr lang="en-GB" sz="2200" dirty="0" err="1">
                <a:solidFill>
                  <a:schemeClr val="tx1">
                    <a:lumMod val="65000"/>
                    <a:lumOff val="35000"/>
                  </a:schemeClr>
                </a:solidFill>
              </a:rPr>
              <a:t>Rådgivning</a:t>
            </a:r>
            <a:r>
              <a:rPr lang="en-GB" sz="2200" dirty="0">
                <a:solidFill>
                  <a:schemeClr val="tx1">
                    <a:lumMod val="65000"/>
                    <a:lumOff val="35000"/>
                  </a:schemeClr>
                </a:solidFill>
              </a:rPr>
              <a:t> </a:t>
            </a:r>
            <a:r>
              <a:rPr lang="en-GB" sz="2200" dirty="0" err="1">
                <a:solidFill>
                  <a:schemeClr val="tx1">
                    <a:lumMod val="65000"/>
                    <a:lumOff val="35000"/>
                  </a:schemeClr>
                </a:solidFill>
              </a:rPr>
              <a:t>på</a:t>
            </a:r>
            <a:r>
              <a:rPr lang="en-GB" sz="2200" dirty="0">
                <a:solidFill>
                  <a:schemeClr val="tx1">
                    <a:lumMod val="65000"/>
                    <a:lumOff val="35000"/>
                  </a:schemeClr>
                </a:solidFill>
              </a:rPr>
              <a:t> </a:t>
            </a:r>
            <a:r>
              <a:rPr lang="en-GB" sz="2200" dirty="0" err="1">
                <a:solidFill>
                  <a:schemeClr val="tx1">
                    <a:lumMod val="65000"/>
                    <a:lumOff val="35000"/>
                  </a:schemeClr>
                </a:solidFill>
              </a:rPr>
              <a:t>grundval</a:t>
            </a:r>
            <a:r>
              <a:rPr lang="en-GB" sz="2200" dirty="0">
                <a:solidFill>
                  <a:schemeClr val="tx1">
                    <a:lumMod val="65000"/>
                    <a:lumOff val="35000"/>
                  </a:schemeClr>
                </a:solidFill>
              </a:rPr>
              <a:t> </a:t>
            </a:r>
            <a:r>
              <a:rPr lang="en-GB" sz="2200" dirty="0" err="1">
                <a:solidFill>
                  <a:schemeClr val="tx1">
                    <a:lumMod val="65000"/>
                    <a:lumOff val="35000"/>
                  </a:schemeClr>
                </a:solidFill>
              </a:rPr>
              <a:t>av</a:t>
            </a:r>
            <a:r>
              <a:rPr lang="en-GB" sz="2200" dirty="0">
                <a:solidFill>
                  <a:schemeClr val="tx1">
                    <a:lumMod val="65000"/>
                    <a:lumOff val="35000"/>
                  </a:schemeClr>
                </a:solidFill>
              </a:rPr>
              <a:t> </a:t>
            </a:r>
            <a:r>
              <a:rPr lang="en-GB" sz="2200" dirty="0" err="1">
                <a:solidFill>
                  <a:schemeClr val="tx1">
                    <a:lumMod val="65000"/>
                    <a:lumOff val="35000"/>
                  </a:schemeClr>
                </a:solidFill>
              </a:rPr>
              <a:t>opartisk</a:t>
            </a:r>
            <a:r>
              <a:rPr lang="en-GB" sz="2200" dirty="0">
                <a:solidFill>
                  <a:schemeClr val="tx1">
                    <a:lumMod val="65000"/>
                    <a:lumOff val="35000"/>
                  </a:schemeClr>
                </a:solidFill>
              </a:rPr>
              <a:t> </a:t>
            </a:r>
            <a:r>
              <a:rPr lang="en-GB" sz="2200" dirty="0" err="1">
                <a:solidFill>
                  <a:schemeClr val="tx1">
                    <a:lumMod val="65000"/>
                    <a:lumOff val="35000"/>
                  </a:schemeClr>
                </a:solidFill>
              </a:rPr>
              <a:t>analys</a:t>
            </a:r>
            <a:r>
              <a:rPr lang="en-GB" sz="2200" dirty="0">
                <a:solidFill>
                  <a:schemeClr val="tx1">
                    <a:lumMod val="65000"/>
                    <a:lumOff val="35000"/>
                  </a:schemeClr>
                </a:solidFill>
              </a:rPr>
              <a:t/>
            </a:r>
            <a:br>
              <a:rPr lang="en-GB" sz="2200" dirty="0">
                <a:solidFill>
                  <a:schemeClr val="tx1">
                    <a:lumMod val="65000"/>
                    <a:lumOff val="35000"/>
                  </a:schemeClr>
                </a:solidFill>
              </a:rPr>
            </a:br>
            <a:r>
              <a:rPr lang="en-GB" sz="2200" dirty="0">
                <a:solidFill>
                  <a:schemeClr val="tx1">
                    <a:lumMod val="65000"/>
                    <a:lumOff val="35000"/>
                  </a:schemeClr>
                </a:solidFill>
              </a:rPr>
              <a:t>(God </a:t>
            </a:r>
            <a:r>
              <a:rPr lang="en-GB" sz="2200" dirty="0" err="1">
                <a:solidFill>
                  <a:schemeClr val="tx1">
                    <a:lumMod val="65000"/>
                    <a:lumOff val="35000"/>
                  </a:schemeClr>
                </a:solidFill>
              </a:rPr>
              <a:t>försäkringsförmedlingssed</a:t>
            </a:r>
            <a:r>
              <a:rPr lang="en-GB" sz="2200" dirty="0">
                <a:solidFill>
                  <a:schemeClr val="tx1">
                    <a:lumMod val="65000"/>
                    <a:lumOff val="35000"/>
                  </a:schemeClr>
                </a:solidFill>
              </a:rPr>
              <a:t>)</a:t>
            </a:r>
            <a:r>
              <a:rPr lang="en-GB" sz="1800" dirty="0"/>
              <a:t/>
            </a:r>
            <a:br>
              <a:rPr lang="en-GB" sz="1800" dirty="0"/>
            </a:br>
            <a:r>
              <a:rPr lang="en-GB" sz="1800" dirty="0"/>
              <a:t/>
            </a:r>
            <a:br>
              <a:rPr lang="en-GB" sz="1800" dirty="0"/>
            </a:br>
            <a:r>
              <a:rPr lang="en-GB" sz="1800" b="0" dirty="0" err="1">
                <a:solidFill>
                  <a:schemeClr val="tx1">
                    <a:lumMod val="65000"/>
                    <a:lumOff val="35000"/>
                  </a:schemeClr>
                </a:solidFill>
              </a:rPr>
              <a:t>Förväxlingsbara</a:t>
            </a:r>
            <a:r>
              <a:rPr lang="en-GB" sz="1800" b="0" dirty="0">
                <a:solidFill>
                  <a:schemeClr val="tx1">
                    <a:lumMod val="65000"/>
                    <a:lumOff val="35000"/>
                  </a:schemeClr>
                </a:solidFill>
              </a:rPr>
              <a:t> </a:t>
            </a:r>
            <a:r>
              <a:rPr lang="en-GB" sz="1800" b="0" dirty="0" err="1">
                <a:solidFill>
                  <a:schemeClr val="tx1">
                    <a:lumMod val="65000"/>
                    <a:lumOff val="35000"/>
                  </a:schemeClr>
                </a:solidFill>
              </a:rPr>
              <a:t>begrepp</a:t>
            </a:r>
            <a:endParaRPr lang="en-GB" sz="1800" b="0" dirty="0">
              <a:solidFill>
                <a:schemeClr val="tx1">
                  <a:lumMod val="65000"/>
                  <a:lumOff val="35000"/>
                </a:schemeClr>
              </a:solidFill>
            </a:endParaRPr>
          </a:p>
        </p:txBody>
      </p:sp>
      <p:sp>
        <p:nvSpPr>
          <p:cNvPr id="3" name="Content Placeholder 2"/>
          <p:cNvSpPr>
            <a:spLocks noGrp="1"/>
          </p:cNvSpPr>
          <p:nvPr>
            <p:ph sz="quarter" idx="13"/>
          </p:nvPr>
        </p:nvSpPr>
        <p:spPr>
          <a:xfrm>
            <a:off x="1259632" y="2204864"/>
            <a:ext cx="6696744" cy="4176464"/>
          </a:xfrm>
        </p:spPr>
        <p:txBody>
          <a:bodyPr>
            <a:noAutofit/>
          </a:bodyPr>
          <a:lstStyle/>
          <a:p>
            <a:pPr marL="285750" indent="-285750">
              <a:buClr>
                <a:schemeClr val="tx1">
                  <a:lumMod val="65000"/>
                  <a:lumOff val="35000"/>
                </a:schemeClr>
              </a:buClr>
              <a:buFont typeface="Arial" panose="020B0604020202020204" pitchFamily="34" charset="0"/>
              <a:buChar char="•"/>
            </a:pPr>
            <a:r>
              <a:rPr lang="sv-SE" sz="1400" dirty="0"/>
              <a:t>Tydlig förköpsinformation där förmedlaren ska förklara vad som avses med opartisk analys och hur kunden kan få information om hur förmedlaren genom sin interna styrning och kontroll säkerställer att urval, analyser, råd, förslag och presentationer inte begränsas på ett sätt som är oförenligt med kundens intressen och behov. </a:t>
            </a:r>
          </a:p>
          <a:p>
            <a:pPr marL="285750" indent="-285750">
              <a:buClr>
                <a:schemeClr val="tx1">
                  <a:lumMod val="65000"/>
                  <a:lumOff val="35000"/>
                </a:schemeClr>
              </a:buClr>
              <a:buFont typeface="Arial" panose="020B0604020202020204" pitchFamily="34" charset="0"/>
              <a:buChar char="•"/>
            </a:pPr>
            <a:r>
              <a:rPr lang="sv-SE" sz="1400" dirty="0"/>
              <a:t>Om förväxlingsbara begrepp används ska förmedlaren lämna tydlig förköpsinformation om att verksamheten inte grundas på opartisk analys, om den närmare innebörden av de begrepp som används och hur dessa förhåller sig till begreppet opartisk analys samt hur kunden kan få information om hur förmedlaren genom sin interna styrning och kontroll säkerställer att den beteckning som används inte är vilseledande för kunden.    </a:t>
            </a:r>
          </a:p>
          <a:p>
            <a:pPr marL="0" indent="0">
              <a:buNone/>
            </a:pPr>
            <a:r>
              <a:rPr lang="en-GB" sz="1200" dirty="0"/>
              <a:t>(</a:t>
            </a:r>
            <a:r>
              <a:rPr lang="en-GB" sz="1200" dirty="0" err="1"/>
              <a:t>Försäkringsförmedlingsmarknadens</a:t>
            </a:r>
            <a:r>
              <a:rPr lang="en-GB" sz="1200" dirty="0"/>
              <a:t> </a:t>
            </a:r>
            <a:r>
              <a:rPr lang="en-GB" sz="1200" dirty="0" err="1"/>
              <a:t>Disciplinnämnd</a:t>
            </a:r>
            <a:r>
              <a:rPr lang="en-GB" sz="1200" dirty="0"/>
              <a:t>, </a:t>
            </a:r>
            <a:r>
              <a:rPr lang="en-GB" sz="1200" dirty="0" err="1"/>
              <a:t>Uttalande</a:t>
            </a:r>
            <a:r>
              <a:rPr lang="en-GB" sz="1200" dirty="0"/>
              <a:t> 2005:1 om </a:t>
            </a:r>
            <a:r>
              <a:rPr lang="en-GB" sz="1200" dirty="0" err="1"/>
              <a:t>opartisk</a:t>
            </a:r>
            <a:r>
              <a:rPr lang="en-GB" sz="1200" dirty="0"/>
              <a:t> </a:t>
            </a:r>
            <a:r>
              <a:rPr lang="en-GB" sz="1200" dirty="0" err="1"/>
              <a:t>analys</a:t>
            </a:r>
            <a:r>
              <a:rPr lang="en-GB" sz="1200" dirty="0"/>
              <a:t>)</a:t>
            </a:r>
          </a:p>
        </p:txBody>
      </p:sp>
      <p:sp>
        <p:nvSpPr>
          <p:cNvPr id="4" name="Slide Number Placeholder 3"/>
          <p:cNvSpPr>
            <a:spLocks noGrp="1"/>
          </p:cNvSpPr>
          <p:nvPr>
            <p:ph type="sldNum" sz="quarter" idx="12"/>
          </p:nvPr>
        </p:nvSpPr>
        <p:spPr/>
        <p:txBody>
          <a:bodyPr/>
          <a:lstStyle/>
          <a:p>
            <a:fld id="{68468C2E-472A-43C3-926E-5A5CF00B7762}" type="slidenum">
              <a:rPr lang="en-GB" smtClean="0">
                <a:solidFill>
                  <a:prstClr val="black"/>
                </a:solidFill>
              </a:rPr>
              <a:pPr/>
              <a:t>12</a:t>
            </a:fld>
            <a:endParaRPr lang="en-GB">
              <a:solidFill>
                <a:prstClr val="black"/>
              </a:solidFill>
            </a:endParaRPr>
          </a:p>
        </p:txBody>
      </p:sp>
      <p:sp>
        <p:nvSpPr>
          <p:cNvPr id="5" name="Date Placeholder 4"/>
          <p:cNvSpPr>
            <a:spLocks noGrp="1"/>
          </p:cNvSpPr>
          <p:nvPr>
            <p:ph type="dt" sz="half" idx="10"/>
          </p:nvPr>
        </p:nvSpPr>
        <p:spPr/>
        <p:txBody>
          <a:bodyPr/>
          <a:lstStyle/>
          <a:p>
            <a:fld id="{25985FFB-AFA8-437B-B911-1B5F1150865E}" type="datetime4">
              <a:rPr lang="en-GB" smtClean="0">
                <a:solidFill>
                  <a:prstClr val="black"/>
                </a:solidFill>
              </a:rPr>
              <a:pPr/>
              <a:t>15 October 2019</a:t>
            </a:fld>
            <a:endParaRPr lang="en-GB">
              <a:solidFill>
                <a:prstClr val="black"/>
              </a:solidFill>
            </a:endParaRPr>
          </a:p>
        </p:txBody>
      </p:sp>
    </p:spTree>
    <p:extLst>
      <p:ext uri="{BB962C8B-B14F-4D97-AF65-F5344CB8AC3E}">
        <p14:creationId xmlns:p14="http://schemas.microsoft.com/office/powerpoint/2010/main" val="2854465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86400"/>
            <a:ext cx="8208000" cy="1005968"/>
          </a:xfrm>
        </p:spPr>
        <p:txBody>
          <a:bodyPr/>
          <a:lstStyle/>
          <a:p>
            <a:r>
              <a:rPr lang="en-GB" sz="2200" dirty="0" err="1">
                <a:solidFill>
                  <a:schemeClr val="tx1">
                    <a:lumMod val="65000"/>
                    <a:lumOff val="35000"/>
                  </a:schemeClr>
                </a:solidFill>
              </a:rPr>
              <a:t>Rådgivning</a:t>
            </a:r>
            <a:r>
              <a:rPr lang="en-GB" sz="2200" dirty="0">
                <a:solidFill>
                  <a:schemeClr val="tx1">
                    <a:lumMod val="65000"/>
                    <a:lumOff val="35000"/>
                  </a:schemeClr>
                </a:solidFill>
              </a:rPr>
              <a:t> </a:t>
            </a:r>
            <a:r>
              <a:rPr lang="en-GB" sz="2200" dirty="0" err="1">
                <a:solidFill>
                  <a:schemeClr val="tx1">
                    <a:lumMod val="65000"/>
                    <a:lumOff val="35000"/>
                  </a:schemeClr>
                </a:solidFill>
              </a:rPr>
              <a:t>på</a:t>
            </a:r>
            <a:r>
              <a:rPr lang="en-GB" sz="2200" dirty="0">
                <a:solidFill>
                  <a:schemeClr val="tx1">
                    <a:lumMod val="65000"/>
                    <a:lumOff val="35000"/>
                  </a:schemeClr>
                </a:solidFill>
              </a:rPr>
              <a:t> </a:t>
            </a:r>
            <a:r>
              <a:rPr lang="en-GB" sz="2200" dirty="0" err="1">
                <a:solidFill>
                  <a:schemeClr val="tx1">
                    <a:lumMod val="65000"/>
                    <a:lumOff val="35000"/>
                  </a:schemeClr>
                </a:solidFill>
              </a:rPr>
              <a:t>oberoende</a:t>
            </a:r>
            <a:r>
              <a:rPr lang="en-GB" sz="2200" dirty="0">
                <a:solidFill>
                  <a:schemeClr val="tx1">
                    <a:lumMod val="65000"/>
                    <a:lumOff val="35000"/>
                  </a:schemeClr>
                </a:solidFill>
              </a:rPr>
              <a:t> </a:t>
            </a:r>
            <a:r>
              <a:rPr lang="en-GB" sz="2200" dirty="0" err="1">
                <a:solidFill>
                  <a:schemeClr val="tx1">
                    <a:lumMod val="65000"/>
                    <a:lumOff val="35000"/>
                  </a:schemeClr>
                </a:solidFill>
              </a:rPr>
              <a:t>grund</a:t>
            </a:r>
            <a:r>
              <a:rPr lang="en-GB" dirty="0"/>
              <a:t/>
            </a:r>
            <a:br>
              <a:rPr lang="en-GB" dirty="0"/>
            </a:br>
            <a:r>
              <a:rPr lang="en-GB" dirty="0"/>
              <a:t/>
            </a:r>
            <a:br>
              <a:rPr lang="en-GB" dirty="0"/>
            </a:br>
            <a:r>
              <a:rPr lang="en-GB" sz="1800" b="0" dirty="0">
                <a:solidFill>
                  <a:schemeClr val="tx1">
                    <a:lumMod val="65000"/>
                    <a:lumOff val="35000"/>
                  </a:schemeClr>
                </a:solidFill>
              </a:rPr>
              <a:t>9 </a:t>
            </a:r>
            <a:r>
              <a:rPr lang="en-GB" sz="1800" b="0" dirty="0" err="1">
                <a:solidFill>
                  <a:schemeClr val="tx1">
                    <a:lumMod val="65000"/>
                    <a:lumOff val="35000"/>
                  </a:schemeClr>
                </a:solidFill>
              </a:rPr>
              <a:t>kap</a:t>
            </a:r>
            <a:r>
              <a:rPr lang="en-GB" sz="1800" b="0" dirty="0">
                <a:solidFill>
                  <a:schemeClr val="tx1">
                    <a:lumMod val="65000"/>
                    <a:lumOff val="35000"/>
                  </a:schemeClr>
                </a:solidFill>
              </a:rPr>
              <a:t>. LVM</a:t>
            </a:r>
          </a:p>
        </p:txBody>
      </p:sp>
      <p:sp>
        <p:nvSpPr>
          <p:cNvPr id="3" name="Content Placeholder 2"/>
          <p:cNvSpPr>
            <a:spLocks noGrp="1"/>
          </p:cNvSpPr>
          <p:nvPr>
            <p:ph sz="quarter" idx="13"/>
          </p:nvPr>
        </p:nvSpPr>
        <p:spPr>
          <a:xfrm>
            <a:off x="1259632" y="1844824"/>
            <a:ext cx="5832648" cy="4320480"/>
          </a:xfrm>
        </p:spPr>
        <p:txBody>
          <a:bodyPr>
            <a:noAutofit/>
          </a:bodyPr>
          <a:lstStyle/>
          <a:p>
            <a:pPr marL="0" indent="0">
              <a:buNone/>
            </a:pPr>
            <a:r>
              <a:rPr lang="en-GB" b="1" i="1" dirty="0"/>
              <a:t>17 §</a:t>
            </a:r>
          </a:p>
          <a:p>
            <a:pPr marL="0" indent="0">
              <a:buNone/>
            </a:pPr>
            <a:r>
              <a:rPr lang="en-GB" sz="1400" i="1" dirty="0" err="1">
                <a:latin typeface="Arial" panose="020B0604020202020204" pitchFamily="34" charset="0"/>
                <a:cs typeface="Arial" panose="020B0604020202020204" pitchFamily="34" charset="0"/>
              </a:rPr>
              <a:t>Ett</a:t>
            </a:r>
            <a:r>
              <a:rPr lang="en-GB" sz="1400" i="1" dirty="0">
                <a:latin typeface="Arial" panose="020B0604020202020204" pitchFamily="34" charset="0"/>
                <a:cs typeface="Arial" panose="020B0604020202020204" pitchFamily="34" charset="0"/>
              </a:rPr>
              <a:t> </a:t>
            </a:r>
            <a:r>
              <a:rPr lang="en-GB" sz="1400" i="1" dirty="0" err="1">
                <a:latin typeface="Arial" panose="020B0604020202020204" pitchFamily="34" charset="0"/>
                <a:cs typeface="Arial" panose="020B0604020202020204" pitchFamily="34" charset="0"/>
              </a:rPr>
              <a:t>värdepappersinstitut</a:t>
            </a:r>
            <a:r>
              <a:rPr lang="en-GB" sz="1400" i="1" dirty="0">
                <a:latin typeface="Arial" panose="020B0604020202020204" pitchFamily="34" charset="0"/>
                <a:cs typeface="Arial" panose="020B0604020202020204" pitchFamily="34" charset="0"/>
              </a:rPr>
              <a:t> </a:t>
            </a:r>
            <a:r>
              <a:rPr lang="en-GB" sz="1400" i="1" dirty="0" err="1">
                <a:latin typeface="Arial" panose="020B0604020202020204" pitchFamily="34" charset="0"/>
                <a:cs typeface="Arial" panose="020B0604020202020204" pitchFamily="34" charset="0"/>
              </a:rPr>
              <a:t>som</a:t>
            </a:r>
            <a:r>
              <a:rPr lang="en-GB" sz="1400" i="1" dirty="0">
                <a:latin typeface="Arial" panose="020B0604020202020204" pitchFamily="34" charset="0"/>
                <a:cs typeface="Arial" panose="020B0604020202020204" pitchFamily="34" charset="0"/>
              </a:rPr>
              <a:t> </a:t>
            </a:r>
            <a:r>
              <a:rPr lang="en-GB" sz="1400" i="1" dirty="0" err="1">
                <a:latin typeface="Arial" panose="020B0604020202020204" pitchFamily="34" charset="0"/>
                <a:cs typeface="Arial" panose="020B0604020202020204" pitchFamily="34" charset="0"/>
              </a:rPr>
              <a:t>tillhandahåller</a:t>
            </a:r>
            <a:r>
              <a:rPr lang="en-GB" sz="1400" i="1" dirty="0">
                <a:latin typeface="Arial" panose="020B0604020202020204" pitchFamily="34" charset="0"/>
                <a:cs typeface="Arial" panose="020B0604020202020204" pitchFamily="34" charset="0"/>
              </a:rPr>
              <a:t> </a:t>
            </a:r>
            <a:r>
              <a:rPr lang="en-GB" sz="1400" i="1" dirty="0" err="1">
                <a:latin typeface="Arial" panose="020B0604020202020204" pitchFamily="34" charset="0"/>
                <a:cs typeface="Arial" panose="020B0604020202020204" pitchFamily="34" charset="0"/>
              </a:rPr>
              <a:t>investeringsrådgivning</a:t>
            </a:r>
            <a:r>
              <a:rPr lang="en-GB" sz="1400" i="1" dirty="0">
                <a:latin typeface="Arial" panose="020B0604020202020204" pitchFamily="34" charset="0"/>
                <a:cs typeface="Arial" panose="020B0604020202020204" pitchFamily="34" charset="0"/>
              </a:rPr>
              <a:t> </a:t>
            </a:r>
            <a:r>
              <a:rPr lang="sv-SE" sz="1400" i="1" dirty="0">
                <a:latin typeface="Arial" panose="020B0604020202020204" pitchFamily="34" charset="0"/>
                <a:cs typeface="Arial" panose="020B0604020202020204" pitchFamily="34" charset="0"/>
              </a:rPr>
              <a:t>ska informera kunden om huruvida </a:t>
            </a:r>
          </a:p>
          <a:p>
            <a:pPr marL="0" indent="0">
              <a:buNone/>
            </a:pPr>
            <a:r>
              <a:rPr lang="en-GB" sz="1400" i="1" dirty="0">
                <a:latin typeface="Arial" panose="020B0604020202020204" pitchFamily="34" charset="0"/>
                <a:cs typeface="Arial" panose="020B0604020202020204" pitchFamily="34" charset="0"/>
              </a:rPr>
              <a:t>1. </a:t>
            </a:r>
            <a:r>
              <a:rPr lang="en-GB" sz="1400" i="1" dirty="0" err="1">
                <a:latin typeface="Arial" panose="020B0604020202020204" pitchFamily="34" charset="0"/>
                <a:cs typeface="Arial" panose="020B0604020202020204" pitchFamily="34" charset="0"/>
              </a:rPr>
              <a:t>rådgivningen</a:t>
            </a:r>
            <a:r>
              <a:rPr lang="en-GB" sz="1400" i="1" dirty="0">
                <a:latin typeface="Arial" panose="020B0604020202020204" pitchFamily="34" charset="0"/>
                <a:cs typeface="Arial" panose="020B0604020202020204" pitchFamily="34" charset="0"/>
              </a:rPr>
              <a:t> </a:t>
            </a:r>
            <a:r>
              <a:rPr lang="en-GB" sz="1400" i="1" dirty="0" err="1">
                <a:latin typeface="Arial" panose="020B0604020202020204" pitchFamily="34" charset="0"/>
                <a:cs typeface="Arial" panose="020B0604020202020204" pitchFamily="34" charset="0"/>
              </a:rPr>
              <a:t>tillhandahålls</a:t>
            </a:r>
            <a:r>
              <a:rPr lang="en-GB" sz="1400" i="1" dirty="0">
                <a:latin typeface="Arial" panose="020B0604020202020204" pitchFamily="34" charset="0"/>
                <a:cs typeface="Arial" panose="020B0604020202020204" pitchFamily="34" charset="0"/>
              </a:rPr>
              <a:t> </a:t>
            </a:r>
            <a:r>
              <a:rPr lang="en-GB" sz="1400" i="1" dirty="0" err="1">
                <a:latin typeface="Arial" panose="020B0604020202020204" pitchFamily="34" charset="0"/>
                <a:cs typeface="Arial" panose="020B0604020202020204" pitchFamily="34" charset="0"/>
              </a:rPr>
              <a:t>på</a:t>
            </a:r>
            <a:r>
              <a:rPr lang="en-GB" sz="1400" i="1" dirty="0">
                <a:latin typeface="Arial" panose="020B0604020202020204" pitchFamily="34" charset="0"/>
                <a:cs typeface="Arial" panose="020B0604020202020204" pitchFamily="34" charset="0"/>
              </a:rPr>
              <a:t> </a:t>
            </a:r>
            <a:r>
              <a:rPr lang="en-GB" sz="1400" i="1" dirty="0" err="1">
                <a:latin typeface="Arial" panose="020B0604020202020204" pitchFamily="34" charset="0"/>
                <a:cs typeface="Arial" panose="020B0604020202020204" pitchFamily="34" charset="0"/>
              </a:rPr>
              <a:t>oberoende</a:t>
            </a:r>
            <a:r>
              <a:rPr lang="en-GB" sz="1400" i="1" dirty="0">
                <a:latin typeface="Arial" panose="020B0604020202020204" pitchFamily="34" charset="0"/>
                <a:cs typeface="Arial" panose="020B0604020202020204" pitchFamily="34" charset="0"/>
              </a:rPr>
              <a:t> </a:t>
            </a:r>
            <a:r>
              <a:rPr lang="en-GB" sz="1400" i="1" dirty="0" err="1">
                <a:latin typeface="Arial" panose="020B0604020202020204" pitchFamily="34" charset="0"/>
                <a:cs typeface="Arial" panose="020B0604020202020204" pitchFamily="34" charset="0"/>
              </a:rPr>
              <a:t>grund</a:t>
            </a:r>
            <a:r>
              <a:rPr lang="en-GB" sz="1400" i="1" dirty="0">
                <a:latin typeface="Arial" panose="020B0604020202020204" pitchFamily="34" charset="0"/>
                <a:cs typeface="Arial" panose="020B0604020202020204" pitchFamily="34" charset="0"/>
              </a:rPr>
              <a:t> </a:t>
            </a:r>
            <a:r>
              <a:rPr lang="en-GB" sz="1400" i="1" dirty="0" err="1">
                <a:latin typeface="Arial" panose="020B0604020202020204" pitchFamily="34" charset="0"/>
                <a:cs typeface="Arial" panose="020B0604020202020204" pitchFamily="34" charset="0"/>
              </a:rPr>
              <a:t>eller</a:t>
            </a:r>
            <a:r>
              <a:rPr lang="en-GB" sz="1400" i="1" dirty="0">
                <a:latin typeface="Arial" panose="020B0604020202020204" pitchFamily="34" charset="0"/>
                <a:cs typeface="Arial" panose="020B0604020202020204" pitchFamily="34" charset="0"/>
              </a:rPr>
              <a:t> </a:t>
            </a:r>
            <a:r>
              <a:rPr lang="en-GB" sz="1400" i="1" dirty="0" err="1">
                <a:latin typeface="Arial" panose="020B0604020202020204" pitchFamily="34" charset="0"/>
                <a:cs typeface="Arial" panose="020B0604020202020204" pitchFamily="34" charset="0"/>
              </a:rPr>
              <a:t>inte</a:t>
            </a:r>
            <a:r>
              <a:rPr lang="en-GB" sz="1400" i="1" dirty="0">
                <a:latin typeface="Arial" panose="020B0604020202020204" pitchFamily="34" charset="0"/>
                <a:cs typeface="Arial" panose="020B0604020202020204" pitchFamily="34" charset="0"/>
              </a:rPr>
              <a:t>,…</a:t>
            </a:r>
            <a:endParaRPr lang="en-GB" i="1" dirty="0">
              <a:latin typeface="Arial" panose="020B0604020202020204" pitchFamily="34" charset="0"/>
              <a:cs typeface="Arial" panose="020B0604020202020204" pitchFamily="34" charset="0"/>
            </a:endParaRPr>
          </a:p>
          <a:p>
            <a:pPr marL="0" indent="0">
              <a:buNone/>
            </a:pPr>
            <a:r>
              <a:rPr lang="en-GB" b="1" i="1" dirty="0"/>
              <a:t>20 §</a:t>
            </a:r>
          </a:p>
          <a:p>
            <a:pPr marL="0" indent="0">
              <a:buNone/>
            </a:pPr>
            <a:r>
              <a:rPr lang="en-GB" sz="1400" i="1" dirty="0" err="1">
                <a:latin typeface="Arial" panose="020B0604020202020204" pitchFamily="34" charset="0"/>
                <a:cs typeface="Arial" panose="020B0604020202020204" pitchFamily="34" charset="0"/>
              </a:rPr>
              <a:t>Ett</a:t>
            </a:r>
            <a:r>
              <a:rPr lang="en-GB" sz="1400" i="1" dirty="0">
                <a:latin typeface="Arial" panose="020B0604020202020204" pitchFamily="34" charset="0"/>
                <a:cs typeface="Arial" panose="020B0604020202020204" pitchFamily="34" charset="0"/>
              </a:rPr>
              <a:t> </a:t>
            </a:r>
            <a:r>
              <a:rPr lang="en-GB" sz="1400" i="1" dirty="0" err="1">
                <a:latin typeface="Arial" panose="020B0604020202020204" pitchFamily="34" charset="0"/>
                <a:cs typeface="Arial" panose="020B0604020202020204" pitchFamily="34" charset="0"/>
              </a:rPr>
              <a:t>värdepappersinstitut</a:t>
            </a:r>
            <a:r>
              <a:rPr lang="en-GB" sz="1400" i="1" dirty="0">
                <a:latin typeface="Arial" panose="020B0604020202020204" pitchFamily="34" charset="0"/>
                <a:cs typeface="Arial" panose="020B0604020202020204" pitchFamily="34" charset="0"/>
              </a:rPr>
              <a:t> </a:t>
            </a:r>
            <a:r>
              <a:rPr lang="en-GB" sz="1400" i="1" dirty="0" err="1">
                <a:latin typeface="Arial" panose="020B0604020202020204" pitchFamily="34" charset="0"/>
                <a:cs typeface="Arial" panose="020B0604020202020204" pitchFamily="34" charset="0"/>
              </a:rPr>
              <a:t>som</a:t>
            </a:r>
            <a:r>
              <a:rPr lang="en-GB" sz="1400" i="1" dirty="0">
                <a:latin typeface="Arial" panose="020B0604020202020204" pitchFamily="34" charset="0"/>
                <a:cs typeface="Arial" panose="020B0604020202020204" pitchFamily="34" charset="0"/>
              </a:rPr>
              <a:t> </a:t>
            </a:r>
            <a:r>
              <a:rPr lang="en-GB" sz="1400" i="1" dirty="0" err="1">
                <a:latin typeface="Arial" panose="020B0604020202020204" pitchFamily="34" charset="0"/>
                <a:cs typeface="Arial" panose="020B0604020202020204" pitchFamily="34" charset="0"/>
              </a:rPr>
              <a:t>har</a:t>
            </a:r>
            <a:r>
              <a:rPr lang="en-GB" sz="1400" i="1" dirty="0">
                <a:latin typeface="Arial" panose="020B0604020202020204" pitchFamily="34" charset="0"/>
                <a:cs typeface="Arial" panose="020B0604020202020204" pitchFamily="34" charset="0"/>
              </a:rPr>
              <a:t> </a:t>
            </a:r>
            <a:r>
              <a:rPr lang="sv-SE" sz="1400" i="1" dirty="0">
                <a:latin typeface="Arial" panose="020B0604020202020204" pitchFamily="34" charset="0"/>
                <a:cs typeface="Arial" panose="020B0604020202020204" pitchFamily="34" charset="0"/>
              </a:rPr>
              <a:t>informerat kunden om att institutet </a:t>
            </a:r>
            <a:r>
              <a:rPr lang="en-GB" sz="1400" i="1" dirty="0" err="1">
                <a:latin typeface="Arial" panose="020B0604020202020204" pitchFamily="34" charset="0"/>
                <a:cs typeface="Arial" panose="020B0604020202020204" pitchFamily="34" charset="0"/>
              </a:rPr>
              <a:t>tillhandahåller</a:t>
            </a:r>
            <a:r>
              <a:rPr lang="en-GB" sz="1400" i="1" dirty="0">
                <a:latin typeface="Arial" panose="020B0604020202020204" pitchFamily="34" charset="0"/>
                <a:cs typeface="Arial" panose="020B0604020202020204" pitchFamily="34" charset="0"/>
              </a:rPr>
              <a:t> </a:t>
            </a:r>
            <a:r>
              <a:rPr lang="en-GB" sz="1400" i="1" dirty="0" err="1">
                <a:latin typeface="Arial" panose="020B0604020202020204" pitchFamily="34" charset="0"/>
                <a:cs typeface="Arial" panose="020B0604020202020204" pitchFamily="34" charset="0"/>
              </a:rPr>
              <a:t>investeringsrådgivning</a:t>
            </a:r>
            <a:r>
              <a:rPr lang="en-GB" sz="1400" i="1" dirty="0">
                <a:latin typeface="Arial" panose="020B0604020202020204" pitchFamily="34" charset="0"/>
                <a:cs typeface="Arial" panose="020B0604020202020204" pitchFamily="34" charset="0"/>
              </a:rPr>
              <a:t> </a:t>
            </a:r>
            <a:r>
              <a:rPr lang="sv-SE" sz="1400" i="1" dirty="0">
                <a:latin typeface="Arial" panose="020B0604020202020204" pitchFamily="34" charset="0"/>
                <a:cs typeface="Arial" panose="020B0604020202020204" pitchFamily="34" charset="0"/>
              </a:rPr>
              <a:t>på oberoende grund ska i den </a:t>
            </a:r>
            <a:r>
              <a:rPr lang="en-GB" sz="1400" i="1" dirty="0" err="1">
                <a:latin typeface="Arial" panose="020B0604020202020204" pitchFamily="34" charset="0"/>
                <a:cs typeface="Arial" panose="020B0604020202020204" pitchFamily="34" charset="0"/>
              </a:rPr>
              <a:t>verksamheten</a:t>
            </a:r>
            <a:r>
              <a:rPr lang="en-GB" sz="1400" i="1" dirty="0">
                <a:latin typeface="Arial" panose="020B0604020202020204" pitchFamily="34" charset="0"/>
                <a:cs typeface="Arial" panose="020B0604020202020204" pitchFamily="34" charset="0"/>
              </a:rPr>
              <a:t> </a:t>
            </a:r>
            <a:r>
              <a:rPr lang="en-GB" sz="1400" i="1" dirty="0" err="1">
                <a:latin typeface="Arial" panose="020B0604020202020204" pitchFamily="34" charset="0"/>
                <a:cs typeface="Arial" panose="020B0604020202020204" pitchFamily="34" charset="0"/>
              </a:rPr>
              <a:t>bedöma</a:t>
            </a:r>
            <a:r>
              <a:rPr lang="en-GB" sz="1400" i="1" dirty="0">
                <a:latin typeface="Arial" panose="020B0604020202020204" pitchFamily="34" charset="0"/>
                <a:cs typeface="Arial" panose="020B0604020202020204" pitchFamily="34" charset="0"/>
              </a:rPr>
              <a:t> </a:t>
            </a:r>
            <a:r>
              <a:rPr lang="en-GB" sz="1400" i="1" dirty="0" err="1">
                <a:latin typeface="Arial" panose="020B0604020202020204" pitchFamily="34" charset="0"/>
                <a:cs typeface="Arial" panose="020B0604020202020204" pitchFamily="34" charset="0"/>
              </a:rPr>
              <a:t>ett</a:t>
            </a:r>
            <a:r>
              <a:rPr lang="en-GB" sz="1400" i="1" dirty="0">
                <a:latin typeface="Arial" panose="020B0604020202020204" pitchFamily="34" charset="0"/>
                <a:cs typeface="Arial" panose="020B0604020202020204" pitchFamily="34" charset="0"/>
              </a:rPr>
              <a:t> </a:t>
            </a:r>
            <a:r>
              <a:rPr lang="en-GB" sz="1400" i="1" dirty="0" err="1">
                <a:latin typeface="Arial" panose="020B0604020202020204" pitchFamily="34" charset="0"/>
                <a:cs typeface="Arial" panose="020B0604020202020204" pitchFamily="34" charset="0"/>
              </a:rPr>
              <a:t>tillräckligt</a:t>
            </a:r>
            <a:r>
              <a:rPr lang="en-GB" sz="1400" i="1" dirty="0">
                <a:latin typeface="Arial" panose="020B0604020202020204" pitchFamily="34" charset="0"/>
                <a:cs typeface="Arial" panose="020B0604020202020204" pitchFamily="34" charset="0"/>
              </a:rPr>
              <a:t> </a:t>
            </a:r>
            <a:r>
              <a:rPr lang="sv-SE" sz="1400" i="1" dirty="0">
                <a:latin typeface="Arial" panose="020B0604020202020204" pitchFamily="34" charset="0"/>
                <a:cs typeface="Arial" panose="020B0604020202020204" pitchFamily="34" charset="0"/>
              </a:rPr>
              <a:t>stort och diversifierat urval av finansiella </a:t>
            </a:r>
            <a:r>
              <a:rPr lang="en-GB" sz="1400" i="1" dirty="0">
                <a:latin typeface="Arial" panose="020B0604020202020204" pitchFamily="34" charset="0"/>
                <a:cs typeface="Arial" panose="020B0604020202020204" pitchFamily="34" charset="0"/>
              </a:rPr>
              <a:t>instrument </a:t>
            </a:r>
            <a:r>
              <a:rPr lang="en-GB" sz="1400" i="1" dirty="0" err="1">
                <a:latin typeface="Arial" panose="020B0604020202020204" pitchFamily="34" charset="0"/>
                <a:cs typeface="Arial" panose="020B0604020202020204" pitchFamily="34" charset="0"/>
              </a:rPr>
              <a:t>som</a:t>
            </a:r>
            <a:r>
              <a:rPr lang="en-GB" sz="1400" i="1" dirty="0">
                <a:latin typeface="Arial" panose="020B0604020202020204" pitchFamily="34" charset="0"/>
                <a:cs typeface="Arial" panose="020B0604020202020204" pitchFamily="34" charset="0"/>
              </a:rPr>
              <a:t> </a:t>
            </a:r>
            <a:r>
              <a:rPr lang="en-GB" sz="1400" i="1" dirty="0" err="1">
                <a:latin typeface="Arial" panose="020B0604020202020204" pitchFamily="34" charset="0"/>
                <a:cs typeface="Arial" panose="020B0604020202020204" pitchFamily="34" charset="0"/>
              </a:rPr>
              <a:t>är</a:t>
            </a:r>
            <a:r>
              <a:rPr lang="en-GB" sz="1400" i="1" dirty="0">
                <a:latin typeface="Arial" panose="020B0604020202020204" pitchFamily="34" charset="0"/>
                <a:cs typeface="Arial" panose="020B0604020202020204" pitchFamily="34" charset="0"/>
              </a:rPr>
              <a:t> </a:t>
            </a:r>
            <a:r>
              <a:rPr lang="en-GB" sz="1400" i="1" dirty="0" err="1">
                <a:latin typeface="Arial" panose="020B0604020202020204" pitchFamily="34" charset="0"/>
                <a:cs typeface="Arial" panose="020B0604020202020204" pitchFamily="34" charset="0"/>
              </a:rPr>
              <a:t>tillgängliga</a:t>
            </a:r>
            <a:r>
              <a:rPr lang="en-GB" sz="1400" i="1" dirty="0">
                <a:latin typeface="Arial" panose="020B0604020202020204" pitchFamily="34" charset="0"/>
                <a:cs typeface="Arial" panose="020B0604020202020204" pitchFamily="34" charset="0"/>
              </a:rPr>
              <a:t> </a:t>
            </a:r>
            <a:r>
              <a:rPr lang="sv-SE" sz="1400" i="1" dirty="0">
                <a:latin typeface="Arial" panose="020B0604020202020204" pitchFamily="34" charset="0"/>
                <a:cs typeface="Arial" panose="020B0604020202020204" pitchFamily="34" charset="0"/>
              </a:rPr>
              <a:t>på marknaden för att säkerställa att </a:t>
            </a:r>
            <a:r>
              <a:rPr lang="en-GB" sz="1400" i="1" dirty="0" err="1">
                <a:latin typeface="Arial" panose="020B0604020202020204" pitchFamily="34" charset="0"/>
                <a:cs typeface="Arial" panose="020B0604020202020204" pitchFamily="34" charset="0"/>
              </a:rPr>
              <a:t>kundens</a:t>
            </a:r>
            <a:r>
              <a:rPr lang="en-GB" sz="1400" i="1" dirty="0">
                <a:latin typeface="Arial" panose="020B0604020202020204" pitchFamily="34" charset="0"/>
                <a:cs typeface="Arial" panose="020B0604020202020204" pitchFamily="34" charset="0"/>
              </a:rPr>
              <a:t> </a:t>
            </a:r>
            <a:r>
              <a:rPr lang="en-GB" sz="1400" i="1" dirty="0" err="1">
                <a:latin typeface="Arial" panose="020B0604020202020204" pitchFamily="34" charset="0"/>
                <a:cs typeface="Arial" panose="020B0604020202020204" pitchFamily="34" charset="0"/>
              </a:rPr>
              <a:t>investeringsmål</a:t>
            </a:r>
            <a:r>
              <a:rPr lang="en-GB" sz="1400" i="1" dirty="0">
                <a:latin typeface="Arial" panose="020B0604020202020204" pitchFamily="34" charset="0"/>
                <a:cs typeface="Arial" panose="020B0604020202020204" pitchFamily="34" charset="0"/>
              </a:rPr>
              <a:t> </a:t>
            </a:r>
            <a:r>
              <a:rPr lang="en-GB" sz="1400" i="1" dirty="0" err="1">
                <a:latin typeface="Arial" panose="020B0604020202020204" pitchFamily="34" charset="0"/>
                <a:cs typeface="Arial" panose="020B0604020202020204" pitchFamily="34" charset="0"/>
              </a:rPr>
              <a:t>på</a:t>
            </a:r>
            <a:r>
              <a:rPr lang="en-GB" sz="1400" i="1" dirty="0">
                <a:latin typeface="Arial" panose="020B0604020202020204" pitchFamily="34" charset="0"/>
                <a:cs typeface="Arial" panose="020B0604020202020204" pitchFamily="34" charset="0"/>
              </a:rPr>
              <a:t> </a:t>
            </a:r>
            <a:r>
              <a:rPr lang="en-GB" sz="1400" i="1" dirty="0" err="1">
                <a:latin typeface="Arial" panose="020B0604020202020204" pitchFamily="34" charset="0"/>
                <a:cs typeface="Arial" panose="020B0604020202020204" pitchFamily="34" charset="0"/>
              </a:rPr>
              <a:t>lämpligt</a:t>
            </a:r>
            <a:r>
              <a:rPr lang="en-GB" sz="1400" i="1" dirty="0">
                <a:latin typeface="Arial" panose="020B0604020202020204" pitchFamily="34" charset="0"/>
                <a:cs typeface="Arial" panose="020B0604020202020204" pitchFamily="34" charset="0"/>
              </a:rPr>
              <a:t> </a:t>
            </a:r>
            <a:r>
              <a:rPr lang="sv-SE" sz="1400" i="1" dirty="0">
                <a:latin typeface="Arial" panose="020B0604020202020204" pitchFamily="34" charset="0"/>
                <a:cs typeface="Arial" panose="020B0604020202020204" pitchFamily="34" charset="0"/>
              </a:rPr>
              <a:t>sätt kan tillgodoses. Urvalet får inte </a:t>
            </a:r>
            <a:r>
              <a:rPr lang="en-GB" sz="1400" i="1" dirty="0" err="1">
                <a:latin typeface="Arial" panose="020B0604020202020204" pitchFamily="34" charset="0"/>
                <a:cs typeface="Arial" panose="020B0604020202020204" pitchFamily="34" charset="0"/>
              </a:rPr>
              <a:t>omfatta</a:t>
            </a:r>
            <a:r>
              <a:rPr lang="en-GB" sz="1400" i="1" dirty="0">
                <a:latin typeface="Arial" panose="020B0604020202020204" pitchFamily="34" charset="0"/>
                <a:cs typeface="Arial" panose="020B0604020202020204" pitchFamily="34" charset="0"/>
              </a:rPr>
              <a:t> </a:t>
            </a:r>
            <a:r>
              <a:rPr lang="en-GB" sz="1400" i="1" dirty="0" err="1">
                <a:latin typeface="Arial" panose="020B0604020202020204" pitchFamily="34" charset="0"/>
                <a:cs typeface="Arial" panose="020B0604020202020204" pitchFamily="34" charset="0"/>
              </a:rPr>
              <a:t>finansiella</a:t>
            </a:r>
            <a:r>
              <a:rPr lang="en-GB" sz="1400" i="1" dirty="0">
                <a:latin typeface="Arial" panose="020B0604020202020204" pitchFamily="34" charset="0"/>
                <a:cs typeface="Arial" panose="020B0604020202020204" pitchFamily="34" charset="0"/>
              </a:rPr>
              <a:t> instrument </a:t>
            </a:r>
            <a:r>
              <a:rPr lang="en-GB" sz="1400" i="1" dirty="0" err="1">
                <a:latin typeface="Arial" panose="020B0604020202020204" pitchFamily="34" charset="0"/>
                <a:cs typeface="Arial" panose="020B0604020202020204" pitchFamily="34" charset="0"/>
              </a:rPr>
              <a:t>utgivna</a:t>
            </a:r>
            <a:r>
              <a:rPr lang="en-GB" sz="1400" i="1" dirty="0">
                <a:latin typeface="Arial" panose="020B0604020202020204" pitchFamily="34" charset="0"/>
                <a:cs typeface="Arial" panose="020B0604020202020204" pitchFamily="34" charset="0"/>
              </a:rPr>
              <a:t>, </a:t>
            </a:r>
            <a:r>
              <a:rPr lang="en-GB" sz="1400" i="1" dirty="0" err="1">
                <a:latin typeface="Arial" panose="020B0604020202020204" pitchFamily="34" charset="0"/>
                <a:cs typeface="Arial" panose="020B0604020202020204" pitchFamily="34" charset="0"/>
              </a:rPr>
              <a:t>utfärdade</a:t>
            </a:r>
            <a:r>
              <a:rPr lang="en-GB" sz="1400" i="1" dirty="0">
                <a:latin typeface="Arial" panose="020B0604020202020204" pitchFamily="34" charset="0"/>
                <a:cs typeface="Arial" panose="020B0604020202020204" pitchFamily="34" charset="0"/>
              </a:rPr>
              <a:t> </a:t>
            </a:r>
            <a:r>
              <a:rPr lang="en-GB" sz="1400" i="1" dirty="0" err="1">
                <a:latin typeface="Arial" panose="020B0604020202020204" pitchFamily="34" charset="0"/>
                <a:cs typeface="Arial" panose="020B0604020202020204" pitchFamily="34" charset="0"/>
              </a:rPr>
              <a:t>eller</a:t>
            </a:r>
            <a:r>
              <a:rPr lang="en-GB" sz="1400" i="1" dirty="0">
                <a:latin typeface="Arial" panose="020B0604020202020204" pitchFamily="34" charset="0"/>
                <a:cs typeface="Arial" panose="020B0604020202020204" pitchFamily="34" charset="0"/>
              </a:rPr>
              <a:t> </a:t>
            </a:r>
            <a:r>
              <a:rPr lang="en-GB" sz="1400" i="1" dirty="0" err="1">
                <a:latin typeface="Arial" panose="020B0604020202020204" pitchFamily="34" charset="0"/>
                <a:cs typeface="Arial" panose="020B0604020202020204" pitchFamily="34" charset="0"/>
              </a:rPr>
              <a:t>tillhandahållna</a:t>
            </a:r>
            <a:r>
              <a:rPr lang="en-GB" sz="1400" i="1" dirty="0">
                <a:latin typeface="Arial" panose="020B0604020202020204" pitchFamily="34" charset="0"/>
                <a:cs typeface="Arial" panose="020B0604020202020204" pitchFamily="34" charset="0"/>
              </a:rPr>
              <a:t> </a:t>
            </a:r>
            <a:r>
              <a:rPr lang="sv-SE" sz="1400" i="1" dirty="0">
                <a:latin typeface="Arial" panose="020B0604020202020204" pitchFamily="34" charset="0"/>
                <a:cs typeface="Arial" panose="020B0604020202020204" pitchFamily="34" charset="0"/>
              </a:rPr>
              <a:t>av institutet, företag som institutet har nära förbindelser med eller andra företag till vilka institutet har ett sådant rättsligt eller ekonomiskt förhållande att det kan riskera att </a:t>
            </a:r>
            <a:r>
              <a:rPr lang="en-GB" sz="1400" i="1" dirty="0" err="1">
                <a:latin typeface="Arial" panose="020B0604020202020204" pitchFamily="34" charset="0"/>
                <a:cs typeface="Arial" panose="020B0604020202020204" pitchFamily="34" charset="0"/>
              </a:rPr>
              <a:t>försämra</a:t>
            </a:r>
            <a:r>
              <a:rPr lang="en-GB" sz="1400" i="1" dirty="0">
                <a:latin typeface="Arial" panose="020B0604020202020204" pitchFamily="34" charset="0"/>
                <a:cs typeface="Arial" panose="020B0604020202020204" pitchFamily="34" charset="0"/>
              </a:rPr>
              <a:t> </a:t>
            </a:r>
            <a:r>
              <a:rPr lang="en-GB" sz="1400" i="1" dirty="0" err="1">
                <a:latin typeface="Arial" panose="020B0604020202020204" pitchFamily="34" charset="0"/>
                <a:cs typeface="Arial" panose="020B0604020202020204" pitchFamily="34" charset="0"/>
              </a:rPr>
              <a:t>förutsättningarna</a:t>
            </a:r>
            <a:r>
              <a:rPr lang="en-GB" sz="1400" i="1" dirty="0">
                <a:latin typeface="Arial" panose="020B0604020202020204" pitchFamily="34" charset="0"/>
                <a:cs typeface="Arial" panose="020B0604020202020204" pitchFamily="34" charset="0"/>
              </a:rPr>
              <a:t> </a:t>
            </a:r>
            <a:r>
              <a:rPr lang="en-GB" sz="1400" i="1" dirty="0" err="1">
                <a:latin typeface="Arial" panose="020B0604020202020204" pitchFamily="34" charset="0"/>
                <a:cs typeface="Arial" panose="020B0604020202020204" pitchFamily="34" charset="0"/>
              </a:rPr>
              <a:t>för</a:t>
            </a:r>
            <a:r>
              <a:rPr lang="en-GB" sz="1400" i="1" dirty="0">
                <a:latin typeface="Arial" panose="020B0604020202020204" pitchFamily="34" charset="0"/>
                <a:cs typeface="Arial" panose="020B0604020202020204" pitchFamily="34" charset="0"/>
              </a:rPr>
              <a:t> </a:t>
            </a:r>
            <a:r>
              <a:rPr lang="en-GB" sz="1400" i="1" dirty="0" err="1">
                <a:latin typeface="Arial" panose="020B0604020202020204" pitchFamily="34" charset="0"/>
                <a:cs typeface="Arial" panose="020B0604020202020204" pitchFamily="34" charset="0"/>
              </a:rPr>
              <a:t>institutet</a:t>
            </a:r>
            <a:r>
              <a:rPr lang="en-GB" sz="1400" i="1" dirty="0">
                <a:latin typeface="Arial" panose="020B0604020202020204" pitchFamily="34" charset="0"/>
                <a:cs typeface="Arial" panose="020B0604020202020204" pitchFamily="34" charset="0"/>
              </a:rPr>
              <a:t> </a:t>
            </a:r>
            <a:r>
              <a:rPr lang="en-GB" sz="1400" i="1" dirty="0" err="1">
                <a:latin typeface="Arial" panose="020B0604020202020204" pitchFamily="34" charset="0"/>
                <a:cs typeface="Arial" panose="020B0604020202020204" pitchFamily="34" charset="0"/>
              </a:rPr>
              <a:t>att</a:t>
            </a:r>
            <a:r>
              <a:rPr lang="en-GB" sz="1400" i="1" dirty="0">
                <a:latin typeface="Arial" panose="020B0604020202020204" pitchFamily="34" charset="0"/>
                <a:cs typeface="Arial" panose="020B0604020202020204" pitchFamily="34" charset="0"/>
              </a:rPr>
              <a:t> </a:t>
            </a:r>
            <a:r>
              <a:rPr lang="en-GB" sz="1400" i="1" dirty="0" err="1">
                <a:latin typeface="Arial" panose="020B0604020202020204" pitchFamily="34" charset="0"/>
                <a:cs typeface="Arial" panose="020B0604020202020204" pitchFamily="34" charset="0"/>
              </a:rPr>
              <a:t>lämna</a:t>
            </a:r>
            <a:r>
              <a:rPr lang="en-GB" sz="1400" i="1" dirty="0">
                <a:latin typeface="Arial" panose="020B0604020202020204" pitchFamily="34" charset="0"/>
                <a:cs typeface="Arial" panose="020B0604020202020204" pitchFamily="34" charset="0"/>
              </a:rPr>
              <a:t> </a:t>
            </a:r>
            <a:r>
              <a:rPr lang="en-GB" sz="1400" i="1" dirty="0" err="1">
                <a:latin typeface="Arial" panose="020B0604020202020204" pitchFamily="34" charset="0"/>
                <a:cs typeface="Arial" panose="020B0604020202020204" pitchFamily="34" charset="0"/>
              </a:rPr>
              <a:t>oberoende</a:t>
            </a:r>
            <a:r>
              <a:rPr lang="en-GB" sz="1400" i="1" dirty="0">
                <a:latin typeface="Arial" panose="020B0604020202020204" pitchFamily="34" charset="0"/>
                <a:cs typeface="Arial" panose="020B0604020202020204" pitchFamily="34" charset="0"/>
              </a:rPr>
              <a:t> </a:t>
            </a:r>
            <a:r>
              <a:rPr lang="en-GB" sz="1400" i="1" dirty="0" err="1">
                <a:latin typeface="Arial" panose="020B0604020202020204" pitchFamily="34" charset="0"/>
                <a:cs typeface="Arial" panose="020B0604020202020204" pitchFamily="34" charset="0"/>
              </a:rPr>
              <a:t>investeringsråd</a:t>
            </a:r>
            <a:endParaRPr lang="sv-SE" sz="14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68468C2E-472A-43C3-926E-5A5CF00B7762}" type="slidenum">
              <a:rPr lang="en-GB" smtClean="0">
                <a:solidFill>
                  <a:prstClr val="black"/>
                </a:solidFill>
              </a:rPr>
              <a:pPr/>
              <a:t>13</a:t>
            </a:fld>
            <a:endParaRPr lang="en-GB">
              <a:solidFill>
                <a:prstClr val="black"/>
              </a:solidFill>
            </a:endParaRPr>
          </a:p>
        </p:txBody>
      </p:sp>
      <p:sp>
        <p:nvSpPr>
          <p:cNvPr id="5" name="Date Placeholder 4"/>
          <p:cNvSpPr>
            <a:spLocks noGrp="1"/>
          </p:cNvSpPr>
          <p:nvPr>
            <p:ph type="dt" sz="half" idx="10"/>
          </p:nvPr>
        </p:nvSpPr>
        <p:spPr/>
        <p:txBody>
          <a:bodyPr/>
          <a:lstStyle/>
          <a:p>
            <a:fld id="{25985FFB-AFA8-437B-B911-1B5F1150865E}" type="datetime4">
              <a:rPr lang="en-GB" smtClean="0">
                <a:solidFill>
                  <a:prstClr val="black"/>
                </a:solidFill>
              </a:rPr>
              <a:pPr/>
              <a:t>15 October 2019</a:t>
            </a:fld>
            <a:endParaRPr lang="en-GB">
              <a:solidFill>
                <a:prstClr val="black"/>
              </a:solidFill>
            </a:endParaRPr>
          </a:p>
        </p:txBody>
      </p:sp>
    </p:spTree>
    <p:extLst>
      <p:ext uri="{BB962C8B-B14F-4D97-AF65-F5344CB8AC3E}">
        <p14:creationId xmlns:p14="http://schemas.microsoft.com/office/powerpoint/2010/main" val="26641338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26888"/>
            <a:ext cx="8208000" cy="1005968"/>
          </a:xfrm>
        </p:spPr>
        <p:txBody>
          <a:bodyPr/>
          <a:lstStyle/>
          <a:p>
            <a:r>
              <a:rPr lang="en-GB" sz="2200" dirty="0" err="1">
                <a:solidFill>
                  <a:schemeClr val="tx1">
                    <a:lumMod val="65000"/>
                    <a:lumOff val="35000"/>
                  </a:schemeClr>
                </a:solidFill>
              </a:rPr>
              <a:t>Rådgivning</a:t>
            </a:r>
            <a:r>
              <a:rPr lang="en-GB" sz="2200" dirty="0">
                <a:solidFill>
                  <a:schemeClr val="tx1">
                    <a:lumMod val="65000"/>
                    <a:lumOff val="35000"/>
                  </a:schemeClr>
                </a:solidFill>
              </a:rPr>
              <a:t> </a:t>
            </a:r>
            <a:r>
              <a:rPr lang="en-GB" sz="2200" dirty="0" err="1">
                <a:solidFill>
                  <a:schemeClr val="tx1">
                    <a:lumMod val="65000"/>
                    <a:lumOff val="35000"/>
                  </a:schemeClr>
                </a:solidFill>
              </a:rPr>
              <a:t>på</a:t>
            </a:r>
            <a:r>
              <a:rPr lang="en-GB" sz="2200" dirty="0">
                <a:solidFill>
                  <a:schemeClr val="tx1">
                    <a:lumMod val="65000"/>
                    <a:lumOff val="35000"/>
                  </a:schemeClr>
                </a:solidFill>
              </a:rPr>
              <a:t> </a:t>
            </a:r>
            <a:r>
              <a:rPr lang="en-GB" sz="2200" dirty="0" err="1">
                <a:solidFill>
                  <a:schemeClr val="tx1">
                    <a:lumMod val="65000"/>
                    <a:lumOff val="35000"/>
                  </a:schemeClr>
                </a:solidFill>
              </a:rPr>
              <a:t>oberoende</a:t>
            </a:r>
            <a:r>
              <a:rPr lang="en-GB" sz="2200" dirty="0">
                <a:solidFill>
                  <a:schemeClr val="tx1">
                    <a:lumMod val="65000"/>
                    <a:lumOff val="35000"/>
                  </a:schemeClr>
                </a:solidFill>
              </a:rPr>
              <a:t> </a:t>
            </a:r>
            <a:r>
              <a:rPr lang="en-GB" sz="2200" dirty="0" err="1">
                <a:solidFill>
                  <a:schemeClr val="tx1">
                    <a:lumMod val="65000"/>
                    <a:lumOff val="35000"/>
                  </a:schemeClr>
                </a:solidFill>
              </a:rPr>
              <a:t>grund</a:t>
            </a:r>
            <a:r>
              <a:rPr lang="en-GB" sz="2200" dirty="0">
                <a:solidFill>
                  <a:schemeClr val="tx1">
                    <a:lumMod val="65000"/>
                    <a:lumOff val="35000"/>
                  </a:schemeClr>
                </a:solidFill>
              </a:rPr>
              <a:t> </a:t>
            </a:r>
            <a:r>
              <a:rPr lang="en-GB" dirty="0"/>
              <a:t/>
            </a:r>
            <a:br>
              <a:rPr lang="en-GB" dirty="0"/>
            </a:br>
            <a:r>
              <a:rPr lang="en-GB" dirty="0"/>
              <a:t/>
            </a:r>
            <a:br>
              <a:rPr lang="en-GB" dirty="0"/>
            </a:br>
            <a:r>
              <a:rPr lang="en-GB" dirty="0"/>
              <a:t/>
            </a:r>
            <a:br>
              <a:rPr lang="en-GB" dirty="0"/>
            </a:br>
            <a:r>
              <a:rPr lang="en-GB" sz="1800" b="0" dirty="0" err="1">
                <a:solidFill>
                  <a:schemeClr val="tx1">
                    <a:lumMod val="65000"/>
                    <a:lumOff val="35000"/>
                  </a:schemeClr>
                </a:solidFill>
              </a:rPr>
              <a:t>Artikel</a:t>
            </a:r>
            <a:r>
              <a:rPr lang="en-GB" sz="1800" b="0" dirty="0">
                <a:solidFill>
                  <a:schemeClr val="tx1">
                    <a:lumMod val="65000"/>
                    <a:lumOff val="35000"/>
                  </a:schemeClr>
                </a:solidFill>
              </a:rPr>
              <a:t> 29.3 IDD</a:t>
            </a:r>
            <a:r>
              <a:rPr lang="en-GB" sz="1800" dirty="0">
                <a:solidFill>
                  <a:srgbClr val="CC0000"/>
                </a:solidFill>
              </a:rPr>
              <a:t/>
            </a:r>
            <a:br>
              <a:rPr lang="en-GB" sz="1800" dirty="0">
                <a:solidFill>
                  <a:srgbClr val="CC0000"/>
                </a:solidFill>
              </a:rPr>
            </a:br>
            <a:endParaRPr lang="en-GB" sz="1800" dirty="0">
              <a:solidFill>
                <a:srgbClr val="CC0000"/>
              </a:solidFill>
            </a:endParaRPr>
          </a:p>
        </p:txBody>
      </p:sp>
      <p:sp>
        <p:nvSpPr>
          <p:cNvPr id="3" name="Content Placeholder 2"/>
          <p:cNvSpPr>
            <a:spLocks noGrp="1"/>
          </p:cNvSpPr>
          <p:nvPr>
            <p:ph sz="quarter" idx="13"/>
          </p:nvPr>
        </p:nvSpPr>
        <p:spPr>
          <a:xfrm>
            <a:off x="1691680" y="2060848"/>
            <a:ext cx="5256584" cy="5112568"/>
          </a:xfrm>
        </p:spPr>
        <p:txBody>
          <a:bodyPr>
            <a:noAutofit/>
          </a:bodyPr>
          <a:lstStyle/>
          <a:p>
            <a:endParaRPr lang="en-GB" sz="1400" dirty="0"/>
          </a:p>
          <a:p>
            <a:pPr marL="285750" indent="-285750">
              <a:buClr>
                <a:schemeClr val="tx1">
                  <a:lumMod val="65000"/>
                  <a:lumOff val="35000"/>
                </a:schemeClr>
              </a:buClr>
              <a:buFont typeface="Arial" panose="020B0604020202020204" pitchFamily="34" charset="0"/>
              <a:buChar char="•"/>
            </a:pPr>
            <a:r>
              <a:rPr lang="sv-SE" sz="1400" dirty="0"/>
              <a:t>Medlemsstaterna </a:t>
            </a:r>
            <a:r>
              <a:rPr lang="sv-SE" sz="1400" b="1" dirty="0"/>
              <a:t>får föreskriva </a:t>
            </a:r>
            <a:r>
              <a:rPr lang="sv-SE" sz="1400" dirty="0"/>
              <a:t>att försäkringsförmedlare – om de informerar kunder om att rådgivning tillhandahålls på oberoende grund – ska bedöma ett tillräckligt stort antal av de försäkringsprodukter som är tillgängliga på marknaden, vilka ska vara tillräckligt diversifierade med avseende på typ och produktleverantörer för att säkerställa att kundens mål på lämpligt sätt kan tillgodoses, och ska inte vara begränsade till försäkringsprodukter som utfärdats eller tillhandahållits av enheter som har nära förbindelser med förmedlaren. (nära förbindelser definieras utifrån kontroll/ägarförhållanden)</a:t>
            </a:r>
          </a:p>
        </p:txBody>
      </p:sp>
      <p:sp>
        <p:nvSpPr>
          <p:cNvPr id="4" name="Slide Number Placeholder 3"/>
          <p:cNvSpPr>
            <a:spLocks noGrp="1"/>
          </p:cNvSpPr>
          <p:nvPr>
            <p:ph type="sldNum" sz="quarter" idx="12"/>
          </p:nvPr>
        </p:nvSpPr>
        <p:spPr/>
        <p:txBody>
          <a:bodyPr/>
          <a:lstStyle/>
          <a:p>
            <a:fld id="{68468C2E-472A-43C3-926E-5A5CF00B7762}" type="slidenum">
              <a:rPr lang="en-GB" smtClean="0">
                <a:solidFill>
                  <a:prstClr val="black"/>
                </a:solidFill>
              </a:rPr>
              <a:pPr/>
              <a:t>14</a:t>
            </a:fld>
            <a:endParaRPr lang="en-GB">
              <a:solidFill>
                <a:prstClr val="black"/>
              </a:solidFill>
            </a:endParaRPr>
          </a:p>
        </p:txBody>
      </p:sp>
      <p:sp>
        <p:nvSpPr>
          <p:cNvPr id="5" name="Date Placeholder 4"/>
          <p:cNvSpPr>
            <a:spLocks noGrp="1"/>
          </p:cNvSpPr>
          <p:nvPr>
            <p:ph type="dt" sz="half" idx="10"/>
          </p:nvPr>
        </p:nvSpPr>
        <p:spPr/>
        <p:txBody>
          <a:bodyPr/>
          <a:lstStyle/>
          <a:p>
            <a:fld id="{25985FFB-AFA8-437B-B911-1B5F1150865E}" type="datetime4">
              <a:rPr lang="en-GB" smtClean="0">
                <a:solidFill>
                  <a:prstClr val="black"/>
                </a:solidFill>
              </a:rPr>
              <a:pPr/>
              <a:t>15 October 2019</a:t>
            </a:fld>
            <a:endParaRPr lang="en-GB">
              <a:solidFill>
                <a:prstClr val="black"/>
              </a:solidFill>
            </a:endParaRPr>
          </a:p>
        </p:txBody>
      </p:sp>
    </p:spTree>
    <p:extLst>
      <p:ext uri="{BB962C8B-B14F-4D97-AF65-F5344CB8AC3E}">
        <p14:creationId xmlns:p14="http://schemas.microsoft.com/office/powerpoint/2010/main" val="9383558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969384"/>
            <a:ext cx="8208000" cy="576064"/>
          </a:xfrm>
        </p:spPr>
        <p:txBody>
          <a:bodyPr/>
          <a:lstStyle/>
          <a:p>
            <a:r>
              <a:rPr lang="en-GB" i="1" dirty="0"/>
              <a:t> </a:t>
            </a:r>
            <a:r>
              <a:rPr lang="en-GB" dirty="0"/>
              <a:t/>
            </a:r>
            <a:br>
              <a:rPr lang="en-GB" dirty="0"/>
            </a:br>
            <a:r>
              <a:rPr lang="en-GB" sz="2200" dirty="0" err="1">
                <a:solidFill>
                  <a:schemeClr val="tx1">
                    <a:lumMod val="65000"/>
                    <a:lumOff val="35000"/>
                  </a:schemeClr>
                </a:solidFill>
              </a:rPr>
              <a:t>Rådgivning</a:t>
            </a:r>
            <a:r>
              <a:rPr lang="en-GB" sz="2200" dirty="0">
                <a:solidFill>
                  <a:schemeClr val="tx1">
                    <a:lumMod val="65000"/>
                    <a:lumOff val="35000"/>
                  </a:schemeClr>
                </a:solidFill>
              </a:rPr>
              <a:t> </a:t>
            </a:r>
            <a:r>
              <a:rPr lang="en-GB" sz="2200" dirty="0" err="1">
                <a:solidFill>
                  <a:schemeClr val="tx1">
                    <a:lumMod val="65000"/>
                    <a:lumOff val="35000"/>
                  </a:schemeClr>
                </a:solidFill>
              </a:rPr>
              <a:t>på</a:t>
            </a:r>
            <a:r>
              <a:rPr lang="en-GB" sz="2200" dirty="0">
                <a:solidFill>
                  <a:schemeClr val="tx1">
                    <a:lumMod val="65000"/>
                    <a:lumOff val="35000"/>
                  </a:schemeClr>
                </a:solidFill>
              </a:rPr>
              <a:t> </a:t>
            </a:r>
            <a:r>
              <a:rPr lang="en-GB" sz="2200" dirty="0" err="1">
                <a:solidFill>
                  <a:schemeClr val="tx1">
                    <a:lumMod val="65000"/>
                    <a:lumOff val="35000"/>
                  </a:schemeClr>
                </a:solidFill>
              </a:rPr>
              <a:t>oberoende</a:t>
            </a:r>
            <a:r>
              <a:rPr lang="en-GB" sz="2200" dirty="0">
                <a:solidFill>
                  <a:schemeClr val="tx1">
                    <a:lumMod val="65000"/>
                    <a:lumOff val="35000"/>
                  </a:schemeClr>
                </a:solidFill>
              </a:rPr>
              <a:t> </a:t>
            </a:r>
            <a:r>
              <a:rPr lang="en-GB" sz="2200" dirty="0" err="1">
                <a:solidFill>
                  <a:schemeClr val="tx1">
                    <a:lumMod val="65000"/>
                    <a:lumOff val="35000"/>
                  </a:schemeClr>
                </a:solidFill>
              </a:rPr>
              <a:t>grund</a:t>
            </a:r>
            <a:r>
              <a:rPr lang="en-GB" sz="2200" dirty="0">
                <a:solidFill>
                  <a:schemeClr val="tx1">
                    <a:lumMod val="65000"/>
                    <a:lumOff val="35000"/>
                  </a:schemeClr>
                </a:solidFill>
              </a:rPr>
              <a:t> </a:t>
            </a:r>
            <a:r>
              <a:rPr lang="en-GB" sz="2200" dirty="0" err="1">
                <a:solidFill>
                  <a:schemeClr val="tx1">
                    <a:lumMod val="65000"/>
                    <a:lumOff val="35000"/>
                  </a:schemeClr>
                </a:solidFill>
              </a:rPr>
              <a:t>och</a:t>
            </a:r>
            <a:r>
              <a:rPr lang="en-GB" sz="2200" dirty="0">
                <a:solidFill>
                  <a:schemeClr val="tx1">
                    <a:lumMod val="65000"/>
                    <a:lumOff val="35000"/>
                  </a:schemeClr>
                </a:solidFill>
              </a:rPr>
              <a:t> </a:t>
            </a:r>
            <a:br>
              <a:rPr lang="en-GB" sz="2200" dirty="0">
                <a:solidFill>
                  <a:schemeClr val="tx1">
                    <a:lumMod val="65000"/>
                    <a:lumOff val="35000"/>
                  </a:schemeClr>
                </a:solidFill>
              </a:rPr>
            </a:br>
            <a:r>
              <a:rPr lang="en-GB" sz="2200" dirty="0" err="1">
                <a:solidFill>
                  <a:schemeClr val="tx1">
                    <a:lumMod val="65000"/>
                    <a:lumOff val="35000"/>
                  </a:schemeClr>
                </a:solidFill>
              </a:rPr>
              <a:t>Rådgivning</a:t>
            </a:r>
            <a:r>
              <a:rPr lang="en-GB" sz="2200" dirty="0">
                <a:solidFill>
                  <a:schemeClr val="tx1">
                    <a:lumMod val="65000"/>
                    <a:lumOff val="35000"/>
                  </a:schemeClr>
                </a:solidFill>
              </a:rPr>
              <a:t> </a:t>
            </a:r>
            <a:r>
              <a:rPr lang="en-GB" sz="2200" dirty="0" err="1">
                <a:solidFill>
                  <a:schemeClr val="tx1">
                    <a:lumMod val="65000"/>
                    <a:lumOff val="35000"/>
                  </a:schemeClr>
                </a:solidFill>
              </a:rPr>
              <a:t>på</a:t>
            </a:r>
            <a:r>
              <a:rPr lang="en-GB" sz="2200" dirty="0">
                <a:solidFill>
                  <a:schemeClr val="tx1">
                    <a:lumMod val="65000"/>
                    <a:lumOff val="35000"/>
                  </a:schemeClr>
                </a:solidFill>
              </a:rPr>
              <a:t> </a:t>
            </a:r>
            <a:r>
              <a:rPr lang="en-GB" sz="2200" dirty="0" err="1">
                <a:solidFill>
                  <a:schemeClr val="tx1">
                    <a:lumMod val="65000"/>
                    <a:lumOff val="35000"/>
                  </a:schemeClr>
                </a:solidFill>
              </a:rPr>
              <a:t>grundval</a:t>
            </a:r>
            <a:r>
              <a:rPr lang="en-GB" sz="2200" dirty="0">
                <a:solidFill>
                  <a:schemeClr val="tx1">
                    <a:lumMod val="65000"/>
                    <a:lumOff val="35000"/>
                  </a:schemeClr>
                </a:solidFill>
              </a:rPr>
              <a:t> </a:t>
            </a:r>
            <a:r>
              <a:rPr lang="en-GB" sz="2200" dirty="0" err="1">
                <a:solidFill>
                  <a:schemeClr val="tx1">
                    <a:lumMod val="65000"/>
                    <a:lumOff val="35000"/>
                  </a:schemeClr>
                </a:solidFill>
              </a:rPr>
              <a:t>av</a:t>
            </a:r>
            <a:r>
              <a:rPr lang="en-GB" sz="2200" dirty="0">
                <a:solidFill>
                  <a:schemeClr val="tx1">
                    <a:lumMod val="65000"/>
                    <a:lumOff val="35000"/>
                  </a:schemeClr>
                </a:solidFill>
              </a:rPr>
              <a:t> </a:t>
            </a:r>
            <a:r>
              <a:rPr lang="en-GB" sz="2200" dirty="0" err="1">
                <a:solidFill>
                  <a:schemeClr val="tx1">
                    <a:lumMod val="65000"/>
                    <a:lumOff val="35000"/>
                  </a:schemeClr>
                </a:solidFill>
              </a:rPr>
              <a:t>opartisk</a:t>
            </a:r>
            <a:r>
              <a:rPr lang="en-GB" sz="2200" dirty="0">
                <a:solidFill>
                  <a:schemeClr val="tx1">
                    <a:lumMod val="65000"/>
                    <a:lumOff val="35000"/>
                  </a:schemeClr>
                </a:solidFill>
              </a:rPr>
              <a:t> </a:t>
            </a:r>
            <a:br>
              <a:rPr lang="en-GB" sz="2200" dirty="0">
                <a:solidFill>
                  <a:schemeClr val="tx1">
                    <a:lumMod val="65000"/>
                    <a:lumOff val="35000"/>
                  </a:schemeClr>
                </a:solidFill>
              </a:rPr>
            </a:br>
            <a:r>
              <a:rPr lang="en-GB" sz="2200" dirty="0" err="1">
                <a:solidFill>
                  <a:schemeClr val="tx1">
                    <a:lumMod val="65000"/>
                    <a:lumOff val="35000"/>
                  </a:schemeClr>
                </a:solidFill>
              </a:rPr>
              <a:t>och</a:t>
            </a:r>
            <a:r>
              <a:rPr lang="en-GB" sz="2200" dirty="0">
                <a:solidFill>
                  <a:schemeClr val="tx1">
                    <a:lumMod val="65000"/>
                    <a:lumOff val="35000"/>
                  </a:schemeClr>
                </a:solidFill>
              </a:rPr>
              <a:t> </a:t>
            </a:r>
            <a:r>
              <a:rPr lang="en-GB" sz="2200" dirty="0" err="1">
                <a:solidFill>
                  <a:schemeClr val="tx1">
                    <a:lumMod val="65000"/>
                    <a:lumOff val="35000"/>
                  </a:schemeClr>
                </a:solidFill>
              </a:rPr>
              <a:t>personlig</a:t>
            </a:r>
            <a:r>
              <a:rPr lang="en-GB" sz="2200" dirty="0">
                <a:solidFill>
                  <a:schemeClr val="tx1">
                    <a:lumMod val="65000"/>
                    <a:lumOff val="35000"/>
                  </a:schemeClr>
                </a:solidFill>
              </a:rPr>
              <a:t> </a:t>
            </a:r>
            <a:r>
              <a:rPr lang="en-GB" sz="2200" dirty="0" err="1">
                <a:solidFill>
                  <a:schemeClr val="tx1">
                    <a:lumMod val="65000"/>
                    <a:lumOff val="35000"/>
                  </a:schemeClr>
                </a:solidFill>
              </a:rPr>
              <a:t>analys</a:t>
            </a:r>
            <a:r>
              <a:rPr lang="en-GB" dirty="0"/>
              <a:t/>
            </a:r>
            <a:br>
              <a:rPr lang="en-GB" dirty="0"/>
            </a:br>
            <a:r>
              <a:rPr lang="en-GB" dirty="0"/>
              <a:t/>
            </a:r>
            <a:br>
              <a:rPr lang="en-GB" dirty="0"/>
            </a:br>
            <a:r>
              <a:rPr lang="en-GB" dirty="0"/>
              <a:t/>
            </a:r>
            <a:br>
              <a:rPr lang="en-GB" dirty="0"/>
            </a:br>
            <a:r>
              <a:rPr lang="en-GB" b="0" dirty="0" err="1">
                <a:solidFill>
                  <a:schemeClr val="tx1">
                    <a:lumMod val="65000"/>
                    <a:lumOff val="35000"/>
                  </a:schemeClr>
                </a:solidFill>
              </a:rPr>
              <a:t>Likheterna</a:t>
            </a:r>
            <a:endParaRPr lang="en-GB" b="0" dirty="0">
              <a:solidFill>
                <a:schemeClr val="tx1">
                  <a:lumMod val="65000"/>
                  <a:lumOff val="35000"/>
                </a:schemeClr>
              </a:solidFill>
            </a:endParaRPr>
          </a:p>
        </p:txBody>
      </p:sp>
      <p:sp>
        <p:nvSpPr>
          <p:cNvPr id="3" name="Content Placeholder 2"/>
          <p:cNvSpPr>
            <a:spLocks noGrp="1"/>
          </p:cNvSpPr>
          <p:nvPr>
            <p:ph sz="quarter" idx="13"/>
          </p:nvPr>
        </p:nvSpPr>
        <p:spPr>
          <a:xfrm>
            <a:off x="467544" y="2708920"/>
            <a:ext cx="5040560" cy="4032448"/>
          </a:xfrm>
        </p:spPr>
        <p:txBody>
          <a:bodyPr>
            <a:noAutofit/>
          </a:bodyPr>
          <a:lstStyle/>
          <a:p>
            <a:pPr marL="285750" indent="-285750">
              <a:buClr>
                <a:schemeClr val="tx1">
                  <a:lumMod val="65000"/>
                  <a:lumOff val="35000"/>
                </a:schemeClr>
              </a:buClr>
              <a:buFont typeface="Arial" panose="020B0604020202020204" pitchFamily="34" charset="0"/>
              <a:buChar char="•"/>
            </a:pPr>
            <a:r>
              <a:rPr lang="sv-SE" sz="1400" dirty="0"/>
              <a:t>Urvalet (begränsningen) i båda typerna av rådgivning ska vara tillräckligt stort (tillräckligt diversifierat) med hänsyn till kundens behov/mål.</a:t>
            </a:r>
          </a:p>
        </p:txBody>
      </p:sp>
      <p:sp>
        <p:nvSpPr>
          <p:cNvPr id="4" name="Slide Number Placeholder 3"/>
          <p:cNvSpPr>
            <a:spLocks noGrp="1"/>
          </p:cNvSpPr>
          <p:nvPr>
            <p:ph type="sldNum" sz="quarter" idx="12"/>
          </p:nvPr>
        </p:nvSpPr>
        <p:spPr/>
        <p:txBody>
          <a:bodyPr/>
          <a:lstStyle/>
          <a:p>
            <a:fld id="{68468C2E-472A-43C3-926E-5A5CF00B7762}" type="slidenum">
              <a:rPr lang="en-GB" smtClean="0">
                <a:solidFill>
                  <a:prstClr val="black"/>
                </a:solidFill>
              </a:rPr>
              <a:pPr/>
              <a:t>15</a:t>
            </a:fld>
            <a:endParaRPr lang="en-GB">
              <a:solidFill>
                <a:prstClr val="black"/>
              </a:solidFill>
            </a:endParaRPr>
          </a:p>
        </p:txBody>
      </p:sp>
      <p:sp>
        <p:nvSpPr>
          <p:cNvPr id="5" name="Date Placeholder 4"/>
          <p:cNvSpPr>
            <a:spLocks noGrp="1"/>
          </p:cNvSpPr>
          <p:nvPr>
            <p:ph type="dt" sz="half" idx="10"/>
          </p:nvPr>
        </p:nvSpPr>
        <p:spPr/>
        <p:txBody>
          <a:bodyPr/>
          <a:lstStyle/>
          <a:p>
            <a:fld id="{25985FFB-AFA8-437B-B911-1B5F1150865E}" type="datetime4">
              <a:rPr lang="en-GB" smtClean="0">
                <a:solidFill>
                  <a:prstClr val="black"/>
                </a:solidFill>
              </a:rPr>
              <a:pPr/>
              <a:t>15 October 2019</a:t>
            </a:fld>
            <a:endParaRPr lang="en-GB">
              <a:solidFill>
                <a:prstClr val="black"/>
              </a:solidFill>
            </a:endParaRPr>
          </a:p>
        </p:txBody>
      </p:sp>
    </p:spTree>
    <p:extLst>
      <p:ext uri="{BB962C8B-B14F-4D97-AF65-F5344CB8AC3E}">
        <p14:creationId xmlns:p14="http://schemas.microsoft.com/office/powerpoint/2010/main" val="28172687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6928" y="1872485"/>
            <a:ext cx="8208000" cy="633670"/>
          </a:xfrm>
        </p:spPr>
        <p:txBody>
          <a:bodyPr/>
          <a:lstStyle/>
          <a:p>
            <a:r>
              <a:rPr lang="en-GB" sz="2200" dirty="0" err="1">
                <a:solidFill>
                  <a:schemeClr val="tx1">
                    <a:lumMod val="65000"/>
                    <a:lumOff val="35000"/>
                  </a:schemeClr>
                </a:solidFill>
              </a:rPr>
              <a:t>Rådgivning</a:t>
            </a:r>
            <a:r>
              <a:rPr lang="en-GB" sz="2200" dirty="0">
                <a:solidFill>
                  <a:schemeClr val="tx1">
                    <a:lumMod val="65000"/>
                    <a:lumOff val="35000"/>
                  </a:schemeClr>
                </a:solidFill>
              </a:rPr>
              <a:t> </a:t>
            </a:r>
            <a:r>
              <a:rPr lang="en-GB" sz="2200" dirty="0" err="1">
                <a:solidFill>
                  <a:schemeClr val="tx1">
                    <a:lumMod val="65000"/>
                    <a:lumOff val="35000"/>
                  </a:schemeClr>
                </a:solidFill>
              </a:rPr>
              <a:t>på</a:t>
            </a:r>
            <a:r>
              <a:rPr lang="en-GB" sz="2200" dirty="0">
                <a:solidFill>
                  <a:schemeClr val="tx1">
                    <a:lumMod val="65000"/>
                    <a:lumOff val="35000"/>
                  </a:schemeClr>
                </a:solidFill>
              </a:rPr>
              <a:t> </a:t>
            </a:r>
            <a:r>
              <a:rPr lang="en-GB" sz="2200" dirty="0" err="1">
                <a:solidFill>
                  <a:schemeClr val="tx1">
                    <a:lumMod val="65000"/>
                    <a:lumOff val="35000"/>
                  </a:schemeClr>
                </a:solidFill>
              </a:rPr>
              <a:t>oberoende</a:t>
            </a:r>
            <a:r>
              <a:rPr lang="en-GB" sz="2200" dirty="0">
                <a:solidFill>
                  <a:schemeClr val="tx1">
                    <a:lumMod val="65000"/>
                    <a:lumOff val="35000"/>
                  </a:schemeClr>
                </a:solidFill>
              </a:rPr>
              <a:t> </a:t>
            </a:r>
            <a:r>
              <a:rPr lang="en-GB" sz="2200" dirty="0" err="1">
                <a:solidFill>
                  <a:schemeClr val="tx1">
                    <a:lumMod val="65000"/>
                    <a:lumOff val="35000"/>
                  </a:schemeClr>
                </a:solidFill>
              </a:rPr>
              <a:t>grund</a:t>
            </a:r>
            <a:r>
              <a:rPr lang="en-GB" sz="2200" dirty="0">
                <a:solidFill>
                  <a:schemeClr val="tx1">
                    <a:lumMod val="65000"/>
                    <a:lumOff val="35000"/>
                  </a:schemeClr>
                </a:solidFill>
              </a:rPr>
              <a:t> </a:t>
            </a:r>
            <a:br>
              <a:rPr lang="en-GB" sz="2200" dirty="0">
                <a:solidFill>
                  <a:schemeClr val="tx1">
                    <a:lumMod val="65000"/>
                    <a:lumOff val="35000"/>
                  </a:schemeClr>
                </a:solidFill>
              </a:rPr>
            </a:br>
            <a:r>
              <a:rPr lang="en-GB" sz="2200" dirty="0" err="1">
                <a:solidFill>
                  <a:schemeClr val="tx1">
                    <a:lumMod val="65000"/>
                    <a:lumOff val="35000"/>
                  </a:schemeClr>
                </a:solidFill>
              </a:rPr>
              <a:t>och</a:t>
            </a:r>
            <a:r>
              <a:rPr lang="en-GB" sz="2200" dirty="0">
                <a:solidFill>
                  <a:schemeClr val="tx1">
                    <a:lumMod val="65000"/>
                    <a:lumOff val="35000"/>
                  </a:schemeClr>
                </a:solidFill>
              </a:rPr>
              <a:t> </a:t>
            </a:r>
            <a:r>
              <a:rPr lang="en-GB" sz="2200" dirty="0" err="1">
                <a:solidFill>
                  <a:schemeClr val="tx1">
                    <a:lumMod val="65000"/>
                    <a:lumOff val="35000"/>
                  </a:schemeClr>
                </a:solidFill>
              </a:rPr>
              <a:t>Rådgivning</a:t>
            </a:r>
            <a:r>
              <a:rPr lang="en-GB" sz="2200" dirty="0">
                <a:solidFill>
                  <a:schemeClr val="tx1">
                    <a:lumMod val="65000"/>
                    <a:lumOff val="35000"/>
                  </a:schemeClr>
                </a:solidFill>
              </a:rPr>
              <a:t> </a:t>
            </a:r>
            <a:r>
              <a:rPr lang="en-GB" sz="2200" dirty="0" err="1">
                <a:solidFill>
                  <a:schemeClr val="tx1">
                    <a:lumMod val="65000"/>
                    <a:lumOff val="35000"/>
                  </a:schemeClr>
                </a:solidFill>
              </a:rPr>
              <a:t>på</a:t>
            </a:r>
            <a:r>
              <a:rPr lang="en-GB" sz="2200" dirty="0">
                <a:solidFill>
                  <a:schemeClr val="tx1">
                    <a:lumMod val="65000"/>
                    <a:lumOff val="35000"/>
                  </a:schemeClr>
                </a:solidFill>
              </a:rPr>
              <a:t> </a:t>
            </a:r>
            <a:r>
              <a:rPr lang="en-GB" sz="2200" dirty="0" err="1">
                <a:solidFill>
                  <a:schemeClr val="tx1">
                    <a:lumMod val="65000"/>
                    <a:lumOff val="35000"/>
                  </a:schemeClr>
                </a:solidFill>
              </a:rPr>
              <a:t>grundval</a:t>
            </a:r>
            <a:r>
              <a:rPr lang="en-GB" sz="2200" dirty="0">
                <a:solidFill>
                  <a:schemeClr val="tx1">
                    <a:lumMod val="65000"/>
                    <a:lumOff val="35000"/>
                  </a:schemeClr>
                </a:solidFill>
              </a:rPr>
              <a:t> </a:t>
            </a:r>
            <a:r>
              <a:rPr lang="en-GB" sz="2200" dirty="0" err="1">
                <a:solidFill>
                  <a:schemeClr val="tx1">
                    <a:lumMod val="65000"/>
                    <a:lumOff val="35000"/>
                  </a:schemeClr>
                </a:solidFill>
              </a:rPr>
              <a:t>av</a:t>
            </a:r>
            <a:r>
              <a:rPr lang="en-GB" sz="2200" dirty="0">
                <a:solidFill>
                  <a:schemeClr val="tx1">
                    <a:lumMod val="65000"/>
                    <a:lumOff val="35000"/>
                  </a:schemeClr>
                </a:solidFill>
              </a:rPr>
              <a:t> </a:t>
            </a:r>
            <a:br>
              <a:rPr lang="en-GB" sz="2200" dirty="0">
                <a:solidFill>
                  <a:schemeClr val="tx1">
                    <a:lumMod val="65000"/>
                    <a:lumOff val="35000"/>
                  </a:schemeClr>
                </a:solidFill>
              </a:rPr>
            </a:br>
            <a:r>
              <a:rPr lang="en-GB" sz="2200" dirty="0" err="1">
                <a:solidFill>
                  <a:schemeClr val="tx1">
                    <a:lumMod val="65000"/>
                    <a:lumOff val="35000"/>
                  </a:schemeClr>
                </a:solidFill>
              </a:rPr>
              <a:t>opartisk</a:t>
            </a:r>
            <a:r>
              <a:rPr lang="en-GB" sz="2200" dirty="0">
                <a:solidFill>
                  <a:schemeClr val="tx1">
                    <a:lumMod val="65000"/>
                    <a:lumOff val="35000"/>
                  </a:schemeClr>
                </a:solidFill>
              </a:rPr>
              <a:t> </a:t>
            </a:r>
            <a:r>
              <a:rPr lang="en-GB" sz="2200" dirty="0" err="1">
                <a:solidFill>
                  <a:schemeClr val="tx1">
                    <a:lumMod val="65000"/>
                    <a:lumOff val="35000"/>
                  </a:schemeClr>
                </a:solidFill>
              </a:rPr>
              <a:t>och</a:t>
            </a:r>
            <a:r>
              <a:rPr lang="en-GB" sz="2200" dirty="0">
                <a:solidFill>
                  <a:schemeClr val="tx1">
                    <a:lumMod val="65000"/>
                    <a:lumOff val="35000"/>
                  </a:schemeClr>
                </a:solidFill>
              </a:rPr>
              <a:t> </a:t>
            </a:r>
            <a:r>
              <a:rPr lang="en-GB" sz="2200" dirty="0" err="1">
                <a:solidFill>
                  <a:schemeClr val="tx1">
                    <a:lumMod val="65000"/>
                    <a:lumOff val="35000"/>
                  </a:schemeClr>
                </a:solidFill>
              </a:rPr>
              <a:t>personlig</a:t>
            </a:r>
            <a:r>
              <a:rPr lang="en-GB" sz="2200" dirty="0">
                <a:solidFill>
                  <a:schemeClr val="tx1">
                    <a:lumMod val="65000"/>
                    <a:lumOff val="35000"/>
                  </a:schemeClr>
                </a:solidFill>
              </a:rPr>
              <a:t> </a:t>
            </a:r>
            <a:r>
              <a:rPr lang="en-GB" sz="2200" dirty="0" err="1">
                <a:solidFill>
                  <a:schemeClr val="tx1">
                    <a:lumMod val="65000"/>
                    <a:lumOff val="35000"/>
                  </a:schemeClr>
                </a:solidFill>
              </a:rPr>
              <a:t>analys</a:t>
            </a:r>
            <a:r>
              <a:rPr lang="en-GB" dirty="0"/>
              <a:t/>
            </a:r>
            <a:br>
              <a:rPr lang="en-GB" dirty="0"/>
            </a:br>
            <a:r>
              <a:rPr lang="en-GB" dirty="0"/>
              <a:t/>
            </a:r>
            <a:br>
              <a:rPr lang="en-GB" dirty="0"/>
            </a:br>
            <a:r>
              <a:rPr lang="en-GB" dirty="0"/>
              <a:t/>
            </a:r>
            <a:br>
              <a:rPr lang="en-GB" dirty="0"/>
            </a:br>
            <a:r>
              <a:rPr lang="en-GB" sz="1800" b="0" dirty="0" err="1">
                <a:solidFill>
                  <a:schemeClr val="tx1">
                    <a:lumMod val="65000"/>
                    <a:lumOff val="35000"/>
                  </a:schemeClr>
                </a:solidFill>
              </a:rPr>
              <a:t>Skillnaderna</a:t>
            </a:r>
            <a:endParaRPr lang="en-GB" sz="1800" b="0" dirty="0">
              <a:solidFill>
                <a:schemeClr val="tx1">
                  <a:lumMod val="65000"/>
                  <a:lumOff val="35000"/>
                </a:schemeClr>
              </a:solidFill>
            </a:endParaRPr>
          </a:p>
        </p:txBody>
      </p:sp>
      <p:sp>
        <p:nvSpPr>
          <p:cNvPr id="3" name="Content Placeholder 2"/>
          <p:cNvSpPr>
            <a:spLocks noGrp="1"/>
          </p:cNvSpPr>
          <p:nvPr>
            <p:ph sz="quarter" idx="13"/>
          </p:nvPr>
        </p:nvSpPr>
        <p:spPr>
          <a:xfrm>
            <a:off x="467544" y="2780928"/>
            <a:ext cx="7200800" cy="3744416"/>
          </a:xfrm>
        </p:spPr>
        <p:txBody>
          <a:bodyPr>
            <a:noAutofit/>
          </a:bodyPr>
          <a:lstStyle/>
          <a:p>
            <a:pPr marL="0" indent="0">
              <a:buNone/>
            </a:pPr>
            <a:r>
              <a:rPr lang="sv-SE" b="1" dirty="0"/>
              <a:t>1. Kraven på urvalet (bedömningsgrunden)</a:t>
            </a:r>
          </a:p>
          <a:p>
            <a:pPr marL="0" indent="0">
              <a:buNone/>
            </a:pPr>
            <a:r>
              <a:rPr lang="sv-SE" sz="1400" dirty="0"/>
              <a:t>Kraven på urvalet (bedömningsgrunden) vid rådgivning på oberoende grund är </a:t>
            </a:r>
            <a:r>
              <a:rPr lang="sv-SE" sz="1400" i="1" dirty="0"/>
              <a:t>inte</a:t>
            </a:r>
            <a:r>
              <a:rPr lang="sv-SE" sz="1400" dirty="0"/>
              <a:t> desamma som kraven på urvalet vid rådgivning på grundval av en opartisk och personlig analys: </a:t>
            </a:r>
          </a:p>
          <a:p>
            <a:pPr lvl="1">
              <a:buFont typeface="Arial" panose="020B0604020202020204" pitchFamily="34" charset="0"/>
              <a:buChar char="•"/>
            </a:pPr>
            <a:r>
              <a:rPr lang="sv-SE" dirty="0"/>
              <a:t>Vid </a:t>
            </a:r>
            <a:r>
              <a:rPr lang="sv-SE" b="1" i="1" dirty="0"/>
              <a:t>rådgivning på oberoende grund</a:t>
            </a:r>
            <a:r>
              <a:rPr lang="sv-SE" dirty="0"/>
              <a:t> får urvalet (bedömningen) inte vara begränsat till ”försäkringsprodukter som utfärdats eller tillhandahållits av enheter som har nära förbindelser med förmedlaren”. </a:t>
            </a:r>
          </a:p>
          <a:p>
            <a:pPr lvl="1">
              <a:buFont typeface="Arial" panose="020B0604020202020204" pitchFamily="34" charset="0"/>
              <a:buChar char="•"/>
            </a:pPr>
            <a:r>
              <a:rPr lang="sv-SE" dirty="0"/>
              <a:t>Vid </a:t>
            </a:r>
            <a:r>
              <a:rPr lang="sv-SE" b="1" i="1" dirty="0"/>
              <a:t>rådgivning på grundval av en opartisk och personlig analys</a:t>
            </a:r>
            <a:r>
              <a:rPr lang="sv-SE" dirty="0"/>
              <a:t> finns det inte något uttryckligt hinder – i och för sig – mot att en förmedlare begränsar sitt urval (bedömningen) av försäkringsprodukter till försäkringsprodukter som utfärdats eller tillhandahållits av enheter som har nära förbindelser med förmedlaren.</a:t>
            </a:r>
          </a:p>
          <a:p>
            <a:endParaRPr lang="sv-SE" sz="1400" dirty="0"/>
          </a:p>
        </p:txBody>
      </p:sp>
      <p:sp>
        <p:nvSpPr>
          <p:cNvPr id="4" name="Slide Number Placeholder 3"/>
          <p:cNvSpPr>
            <a:spLocks noGrp="1"/>
          </p:cNvSpPr>
          <p:nvPr>
            <p:ph type="sldNum" sz="quarter" idx="12"/>
          </p:nvPr>
        </p:nvSpPr>
        <p:spPr/>
        <p:txBody>
          <a:bodyPr/>
          <a:lstStyle/>
          <a:p>
            <a:fld id="{68468C2E-472A-43C3-926E-5A5CF00B7762}" type="slidenum">
              <a:rPr lang="en-GB" smtClean="0">
                <a:solidFill>
                  <a:prstClr val="black"/>
                </a:solidFill>
              </a:rPr>
              <a:pPr/>
              <a:t>16</a:t>
            </a:fld>
            <a:endParaRPr lang="en-GB">
              <a:solidFill>
                <a:prstClr val="black"/>
              </a:solidFill>
            </a:endParaRPr>
          </a:p>
        </p:txBody>
      </p:sp>
      <p:sp>
        <p:nvSpPr>
          <p:cNvPr id="5" name="Date Placeholder 4"/>
          <p:cNvSpPr>
            <a:spLocks noGrp="1"/>
          </p:cNvSpPr>
          <p:nvPr>
            <p:ph type="dt" sz="half" idx="10"/>
          </p:nvPr>
        </p:nvSpPr>
        <p:spPr/>
        <p:txBody>
          <a:bodyPr/>
          <a:lstStyle/>
          <a:p>
            <a:fld id="{25985FFB-AFA8-437B-B911-1B5F1150865E}" type="datetime4">
              <a:rPr lang="en-GB" smtClean="0">
                <a:solidFill>
                  <a:prstClr val="black"/>
                </a:solidFill>
              </a:rPr>
              <a:pPr/>
              <a:t>15 October 2019</a:t>
            </a:fld>
            <a:endParaRPr lang="en-GB">
              <a:solidFill>
                <a:prstClr val="black"/>
              </a:solidFill>
            </a:endParaRPr>
          </a:p>
        </p:txBody>
      </p:sp>
    </p:spTree>
    <p:extLst>
      <p:ext uri="{BB962C8B-B14F-4D97-AF65-F5344CB8AC3E}">
        <p14:creationId xmlns:p14="http://schemas.microsoft.com/office/powerpoint/2010/main" val="13166905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916832"/>
            <a:ext cx="8208000" cy="576064"/>
          </a:xfrm>
        </p:spPr>
        <p:txBody>
          <a:bodyPr/>
          <a:lstStyle/>
          <a:p>
            <a:r>
              <a:rPr lang="en-GB" sz="2200" dirty="0" err="1">
                <a:solidFill>
                  <a:schemeClr val="tx1">
                    <a:lumMod val="65000"/>
                    <a:lumOff val="35000"/>
                  </a:schemeClr>
                </a:solidFill>
              </a:rPr>
              <a:t>Rådgivning</a:t>
            </a:r>
            <a:r>
              <a:rPr lang="en-GB" sz="2200" dirty="0">
                <a:solidFill>
                  <a:schemeClr val="tx1">
                    <a:lumMod val="65000"/>
                    <a:lumOff val="35000"/>
                  </a:schemeClr>
                </a:solidFill>
              </a:rPr>
              <a:t> </a:t>
            </a:r>
            <a:r>
              <a:rPr lang="en-GB" sz="2200" dirty="0" err="1">
                <a:solidFill>
                  <a:schemeClr val="tx1">
                    <a:lumMod val="65000"/>
                    <a:lumOff val="35000"/>
                  </a:schemeClr>
                </a:solidFill>
              </a:rPr>
              <a:t>på</a:t>
            </a:r>
            <a:r>
              <a:rPr lang="en-GB" sz="2200" dirty="0">
                <a:solidFill>
                  <a:schemeClr val="tx1">
                    <a:lumMod val="65000"/>
                    <a:lumOff val="35000"/>
                  </a:schemeClr>
                </a:solidFill>
              </a:rPr>
              <a:t> </a:t>
            </a:r>
            <a:r>
              <a:rPr lang="en-GB" sz="2200" dirty="0" err="1">
                <a:solidFill>
                  <a:schemeClr val="tx1">
                    <a:lumMod val="65000"/>
                    <a:lumOff val="35000"/>
                  </a:schemeClr>
                </a:solidFill>
              </a:rPr>
              <a:t>oberoende</a:t>
            </a:r>
            <a:r>
              <a:rPr lang="en-GB" sz="2200" dirty="0">
                <a:solidFill>
                  <a:schemeClr val="tx1">
                    <a:lumMod val="65000"/>
                    <a:lumOff val="35000"/>
                  </a:schemeClr>
                </a:solidFill>
              </a:rPr>
              <a:t> </a:t>
            </a:r>
            <a:r>
              <a:rPr lang="en-GB" sz="2200" dirty="0" err="1">
                <a:solidFill>
                  <a:schemeClr val="tx1">
                    <a:lumMod val="65000"/>
                    <a:lumOff val="35000"/>
                  </a:schemeClr>
                </a:solidFill>
              </a:rPr>
              <a:t>grund</a:t>
            </a:r>
            <a:r>
              <a:rPr lang="en-GB" sz="2200" dirty="0">
                <a:solidFill>
                  <a:schemeClr val="tx1">
                    <a:lumMod val="65000"/>
                    <a:lumOff val="35000"/>
                  </a:schemeClr>
                </a:solidFill>
              </a:rPr>
              <a:t> </a:t>
            </a:r>
            <a:br>
              <a:rPr lang="en-GB" sz="2200" dirty="0">
                <a:solidFill>
                  <a:schemeClr val="tx1">
                    <a:lumMod val="65000"/>
                    <a:lumOff val="35000"/>
                  </a:schemeClr>
                </a:solidFill>
              </a:rPr>
            </a:br>
            <a:r>
              <a:rPr lang="en-GB" sz="2200" dirty="0" err="1">
                <a:solidFill>
                  <a:schemeClr val="tx1">
                    <a:lumMod val="65000"/>
                    <a:lumOff val="35000"/>
                  </a:schemeClr>
                </a:solidFill>
              </a:rPr>
              <a:t>och</a:t>
            </a:r>
            <a:r>
              <a:rPr lang="en-GB" sz="2200" dirty="0">
                <a:solidFill>
                  <a:schemeClr val="tx1">
                    <a:lumMod val="65000"/>
                    <a:lumOff val="35000"/>
                  </a:schemeClr>
                </a:solidFill>
              </a:rPr>
              <a:t> </a:t>
            </a:r>
            <a:r>
              <a:rPr lang="en-GB" sz="2200" dirty="0" err="1">
                <a:solidFill>
                  <a:schemeClr val="tx1">
                    <a:lumMod val="65000"/>
                    <a:lumOff val="35000"/>
                  </a:schemeClr>
                </a:solidFill>
              </a:rPr>
              <a:t>Rådgivning</a:t>
            </a:r>
            <a:r>
              <a:rPr lang="en-GB" sz="2200" dirty="0">
                <a:solidFill>
                  <a:schemeClr val="tx1">
                    <a:lumMod val="65000"/>
                    <a:lumOff val="35000"/>
                  </a:schemeClr>
                </a:solidFill>
              </a:rPr>
              <a:t> </a:t>
            </a:r>
            <a:r>
              <a:rPr lang="en-GB" sz="2200" dirty="0" err="1">
                <a:solidFill>
                  <a:schemeClr val="tx1">
                    <a:lumMod val="65000"/>
                    <a:lumOff val="35000"/>
                  </a:schemeClr>
                </a:solidFill>
              </a:rPr>
              <a:t>på</a:t>
            </a:r>
            <a:r>
              <a:rPr lang="en-GB" sz="2200" dirty="0">
                <a:solidFill>
                  <a:schemeClr val="tx1">
                    <a:lumMod val="65000"/>
                    <a:lumOff val="35000"/>
                  </a:schemeClr>
                </a:solidFill>
              </a:rPr>
              <a:t> </a:t>
            </a:r>
            <a:r>
              <a:rPr lang="en-GB" sz="2200" dirty="0" err="1">
                <a:solidFill>
                  <a:schemeClr val="tx1">
                    <a:lumMod val="65000"/>
                    <a:lumOff val="35000"/>
                  </a:schemeClr>
                </a:solidFill>
              </a:rPr>
              <a:t>grundval</a:t>
            </a:r>
            <a:r>
              <a:rPr lang="en-GB" sz="2200" dirty="0">
                <a:solidFill>
                  <a:schemeClr val="tx1">
                    <a:lumMod val="65000"/>
                    <a:lumOff val="35000"/>
                  </a:schemeClr>
                </a:solidFill>
              </a:rPr>
              <a:t> </a:t>
            </a:r>
            <a:r>
              <a:rPr lang="en-GB" sz="2200" dirty="0" err="1">
                <a:solidFill>
                  <a:schemeClr val="tx1">
                    <a:lumMod val="65000"/>
                    <a:lumOff val="35000"/>
                  </a:schemeClr>
                </a:solidFill>
              </a:rPr>
              <a:t>av</a:t>
            </a:r>
            <a:r>
              <a:rPr lang="en-GB" sz="2200" dirty="0">
                <a:solidFill>
                  <a:schemeClr val="tx1">
                    <a:lumMod val="65000"/>
                    <a:lumOff val="35000"/>
                  </a:schemeClr>
                </a:solidFill>
              </a:rPr>
              <a:t> </a:t>
            </a:r>
            <a:r>
              <a:rPr lang="en-GB" sz="2200" dirty="0" err="1">
                <a:solidFill>
                  <a:schemeClr val="tx1">
                    <a:lumMod val="65000"/>
                    <a:lumOff val="35000"/>
                  </a:schemeClr>
                </a:solidFill>
              </a:rPr>
              <a:t>opartisk</a:t>
            </a:r>
            <a:r>
              <a:rPr lang="en-GB" sz="2200" dirty="0">
                <a:solidFill>
                  <a:schemeClr val="tx1">
                    <a:lumMod val="65000"/>
                    <a:lumOff val="35000"/>
                  </a:schemeClr>
                </a:solidFill>
              </a:rPr>
              <a:t> </a:t>
            </a:r>
            <a:br>
              <a:rPr lang="en-GB" sz="2200" dirty="0">
                <a:solidFill>
                  <a:schemeClr val="tx1">
                    <a:lumMod val="65000"/>
                    <a:lumOff val="35000"/>
                  </a:schemeClr>
                </a:solidFill>
              </a:rPr>
            </a:br>
            <a:r>
              <a:rPr lang="en-GB" sz="2200" dirty="0" err="1">
                <a:solidFill>
                  <a:schemeClr val="tx1">
                    <a:lumMod val="65000"/>
                    <a:lumOff val="35000"/>
                  </a:schemeClr>
                </a:solidFill>
              </a:rPr>
              <a:t>och</a:t>
            </a:r>
            <a:r>
              <a:rPr lang="en-GB" sz="2200" dirty="0">
                <a:solidFill>
                  <a:schemeClr val="tx1">
                    <a:lumMod val="65000"/>
                    <a:lumOff val="35000"/>
                  </a:schemeClr>
                </a:solidFill>
              </a:rPr>
              <a:t> </a:t>
            </a:r>
            <a:r>
              <a:rPr lang="en-GB" sz="2200" dirty="0" err="1">
                <a:solidFill>
                  <a:schemeClr val="tx1">
                    <a:lumMod val="65000"/>
                    <a:lumOff val="35000"/>
                  </a:schemeClr>
                </a:solidFill>
              </a:rPr>
              <a:t>personlig</a:t>
            </a:r>
            <a:r>
              <a:rPr lang="en-GB" sz="2200" dirty="0">
                <a:solidFill>
                  <a:schemeClr val="tx1">
                    <a:lumMod val="65000"/>
                    <a:lumOff val="35000"/>
                  </a:schemeClr>
                </a:solidFill>
              </a:rPr>
              <a:t> </a:t>
            </a:r>
            <a:r>
              <a:rPr lang="en-GB" sz="2200" dirty="0" err="1">
                <a:solidFill>
                  <a:schemeClr val="tx1">
                    <a:lumMod val="65000"/>
                    <a:lumOff val="35000"/>
                  </a:schemeClr>
                </a:solidFill>
              </a:rPr>
              <a:t>analys</a:t>
            </a:r>
            <a:r>
              <a:rPr lang="en-GB" dirty="0"/>
              <a:t/>
            </a:r>
            <a:br>
              <a:rPr lang="en-GB" dirty="0"/>
            </a:br>
            <a:r>
              <a:rPr lang="en-GB" dirty="0"/>
              <a:t/>
            </a:r>
            <a:br>
              <a:rPr lang="en-GB" dirty="0"/>
            </a:br>
            <a:r>
              <a:rPr lang="en-GB" dirty="0"/>
              <a:t/>
            </a:r>
            <a:br>
              <a:rPr lang="en-GB" dirty="0"/>
            </a:br>
            <a:r>
              <a:rPr lang="en-GB" sz="1800" b="0" dirty="0" err="1">
                <a:solidFill>
                  <a:schemeClr val="tx1">
                    <a:lumMod val="65000"/>
                    <a:lumOff val="35000"/>
                  </a:schemeClr>
                </a:solidFill>
              </a:rPr>
              <a:t>Skillnaderna</a:t>
            </a:r>
            <a:endParaRPr lang="en-GB" sz="1800" b="0" dirty="0">
              <a:solidFill>
                <a:schemeClr val="tx1">
                  <a:lumMod val="65000"/>
                  <a:lumOff val="35000"/>
                </a:schemeClr>
              </a:solidFill>
            </a:endParaRPr>
          </a:p>
        </p:txBody>
      </p:sp>
      <p:sp>
        <p:nvSpPr>
          <p:cNvPr id="3" name="Content Placeholder 2"/>
          <p:cNvSpPr>
            <a:spLocks noGrp="1"/>
          </p:cNvSpPr>
          <p:nvPr>
            <p:ph sz="quarter" idx="13"/>
          </p:nvPr>
        </p:nvSpPr>
        <p:spPr>
          <a:xfrm>
            <a:off x="467544" y="2708920"/>
            <a:ext cx="7272808" cy="3456384"/>
          </a:xfrm>
        </p:spPr>
        <p:txBody>
          <a:bodyPr>
            <a:noAutofit/>
          </a:bodyPr>
          <a:lstStyle/>
          <a:p>
            <a:pPr marL="0" indent="0">
              <a:buNone/>
            </a:pPr>
            <a:r>
              <a:rPr lang="sv-SE" b="1" dirty="0"/>
              <a:t>2. Möjligheten till tredjepartsersättningar (provisioner)</a:t>
            </a:r>
          </a:p>
          <a:p>
            <a:pPr marL="285750" indent="-285750">
              <a:buClr>
                <a:schemeClr val="tx1">
                  <a:lumMod val="65000"/>
                  <a:lumOff val="35000"/>
                </a:schemeClr>
              </a:buClr>
              <a:buFont typeface="Arial" panose="020B0604020202020204" pitchFamily="34" charset="0"/>
              <a:buChar char="•"/>
            </a:pPr>
            <a:r>
              <a:rPr lang="sv-SE" sz="1400" b="1" dirty="0"/>
              <a:t>Rådgivning på oberoende grund </a:t>
            </a:r>
            <a:r>
              <a:rPr lang="sv-SE" sz="1400" dirty="0"/>
              <a:t>kan inte förenas med provisioner och andra s.k. tredjepartsersättningar. </a:t>
            </a:r>
          </a:p>
          <a:p>
            <a:pPr marL="285750" indent="-285750">
              <a:buClr>
                <a:schemeClr val="tx1">
                  <a:lumMod val="65000"/>
                  <a:lumOff val="35000"/>
                </a:schemeClr>
              </a:buClr>
              <a:buFont typeface="Arial" panose="020B0604020202020204" pitchFamily="34" charset="0"/>
              <a:buChar char="•"/>
            </a:pPr>
            <a:r>
              <a:rPr lang="sv-SE" sz="1400" dirty="0"/>
              <a:t>Någon sådan motsvarande tvingande reglering finns inte vid </a:t>
            </a:r>
            <a:r>
              <a:rPr lang="sv-SE" sz="1400" b="1" dirty="0"/>
              <a:t>rådgivning på grundval av en opartisk och personlig analys</a:t>
            </a:r>
            <a:r>
              <a:rPr lang="sv-SE" sz="1400" dirty="0"/>
              <a:t> (jfr. artiklarna 19.1e, 29.1c och 29.2 IDD), under förutsättning:</a:t>
            </a:r>
          </a:p>
          <a:p>
            <a:pPr marL="629262" lvl="1" indent="-285750">
              <a:buClr>
                <a:schemeClr val="tx1">
                  <a:lumMod val="65000"/>
                  <a:lumOff val="35000"/>
                </a:schemeClr>
              </a:buClr>
              <a:buFont typeface="Arial" panose="020B0604020202020204" pitchFamily="34" charset="0"/>
              <a:buChar char="•"/>
            </a:pPr>
            <a:r>
              <a:rPr lang="sv-SE" dirty="0"/>
              <a:t>Att provisionerna inte medför en begränsning av urvalet som är till nackdel för kunden och </a:t>
            </a:r>
          </a:p>
          <a:p>
            <a:pPr marL="629262" lvl="1" indent="-285750">
              <a:buClr>
                <a:schemeClr val="tx1">
                  <a:lumMod val="65000"/>
                  <a:lumOff val="35000"/>
                </a:schemeClr>
              </a:buClr>
              <a:buFont typeface="Arial" panose="020B0604020202020204" pitchFamily="34" charset="0"/>
              <a:buChar char="•"/>
            </a:pPr>
            <a:r>
              <a:rPr lang="sv-SE" dirty="0"/>
              <a:t>Att förmedlaren iakttar de olika reglerna om intressekonflikter inklusive kraven på information/transparens.</a:t>
            </a:r>
          </a:p>
          <a:p>
            <a:pPr marL="629262" lvl="1" indent="-285750">
              <a:buClr>
                <a:schemeClr val="tx1">
                  <a:lumMod val="65000"/>
                  <a:lumOff val="35000"/>
                </a:schemeClr>
              </a:buClr>
              <a:buFont typeface="Arial" panose="020B0604020202020204" pitchFamily="34" charset="0"/>
              <a:buChar char="•"/>
            </a:pPr>
            <a:r>
              <a:rPr lang="sv-SE" dirty="0"/>
              <a:t>FI:s möjligheter att (van)tolka reglerna om intressekonflikter begränsas av </a:t>
            </a:r>
            <a:r>
              <a:rPr lang="sv-SE" dirty="0" err="1"/>
              <a:t>Eiopas</a:t>
            </a:r>
            <a:r>
              <a:rPr lang="sv-SE" dirty="0"/>
              <a:t> </a:t>
            </a:r>
            <a:r>
              <a:rPr lang="sv-SE" i="1" dirty="0" err="1"/>
              <a:t>Technical</a:t>
            </a:r>
            <a:r>
              <a:rPr lang="sv-SE" i="1" dirty="0"/>
              <a:t> </a:t>
            </a:r>
            <a:r>
              <a:rPr lang="sv-SE" i="1" dirty="0" err="1"/>
              <a:t>Advice</a:t>
            </a:r>
            <a:r>
              <a:rPr lang="sv-SE" i="1" dirty="0"/>
              <a:t> EIOPA-17/048</a:t>
            </a:r>
            <a:endParaRPr lang="sv-SE" dirty="0"/>
          </a:p>
        </p:txBody>
      </p:sp>
      <p:sp>
        <p:nvSpPr>
          <p:cNvPr id="4" name="Slide Number Placeholder 3"/>
          <p:cNvSpPr>
            <a:spLocks noGrp="1"/>
          </p:cNvSpPr>
          <p:nvPr>
            <p:ph type="sldNum" sz="quarter" idx="12"/>
          </p:nvPr>
        </p:nvSpPr>
        <p:spPr/>
        <p:txBody>
          <a:bodyPr/>
          <a:lstStyle/>
          <a:p>
            <a:fld id="{68468C2E-472A-43C3-926E-5A5CF00B7762}" type="slidenum">
              <a:rPr lang="en-GB" smtClean="0">
                <a:solidFill>
                  <a:prstClr val="black"/>
                </a:solidFill>
              </a:rPr>
              <a:pPr/>
              <a:t>17</a:t>
            </a:fld>
            <a:endParaRPr lang="en-GB">
              <a:solidFill>
                <a:prstClr val="black"/>
              </a:solidFill>
            </a:endParaRPr>
          </a:p>
        </p:txBody>
      </p:sp>
      <p:sp>
        <p:nvSpPr>
          <p:cNvPr id="5" name="Date Placeholder 4"/>
          <p:cNvSpPr>
            <a:spLocks noGrp="1"/>
          </p:cNvSpPr>
          <p:nvPr>
            <p:ph type="dt" sz="half" idx="10"/>
          </p:nvPr>
        </p:nvSpPr>
        <p:spPr/>
        <p:txBody>
          <a:bodyPr/>
          <a:lstStyle/>
          <a:p>
            <a:fld id="{25985FFB-AFA8-437B-B911-1B5F1150865E}" type="datetime4">
              <a:rPr lang="en-GB" smtClean="0">
                <a:solidFill>
                  <a:prstClr val="black"/>
                </a:solidFill>
              </a:rPr>
              <a:pPr/>
              <a:t>15 October 2019</a:t>
            </a:fld>
            <a:endParaRPr lang="en-GB">
              <a:solidFill>
                <a:prstClr val="black"/>
              </a:solidFill>
            </a:endParaRPr>
          </a:p>
        </p:txBody>
      </p:sp>
    </p:spTree>
    <p:extLst>
      <p:ext uri="{BB962C8B-B14F-4D97-AF65-F5344CB8AC3E}">
        <p14:creationId xmlns:p14="http://schemas.microsoft.com/office/powerpoint/2010/main" val="36986404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520311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08000" cy="576064"/>
          </a:xfrm>
        </p:spPr>
        <p:txBody>
          <a:bodyPr/>
          <a:lstStyle/>
          <a:p>
            <a:r>
              <a:rPr lang="en-GB" sz="2200" dirty="0" err="1">
                <a:solidFill>
                  <a:schemeClr val="tx1">
                    <a:lumMod val="65000"/>
                    <a:lumOff val="35000"/>
                  </a:schemeClr>
                </a:solidFill>
              </a:rPr>
              <a:t>Regelverksläget</a:t>
            </a:r>
            <a:r>
              <a:rPr lang="en-GB" sz="2200" dirty="0">
                <a:solidFill>
                  <a:schemeClr val="tx1">
                    <a:lumMod val="65000"/>
                    <a:lumOff val="35000"/>
                  </a:schemeClr>
                </a:solidFill>
              </a:rPr>
              <a:t> </a:t>
            </a:r>
          </a:p>
        </p:txBody>
      </p:sp>
      <p:sp>
        <p:nvSpPr>
          <p:cNvPr id="3" name="Content Placeholder 2"/>
          <p:cNvSpPr>
            <a:spLocks noGrp="1"/>
          </p:cNvSpPr>
          <p:nvPr>
            <p:ph sz="quarter" idx="13"/>
          </p:nvPr>
        </p:nvSpPr>
        <p:spPr>
          <a:xfrm>
            <a:off x="1115617" y="1340768"/>
            <a:ext cx="7704856" cy="2304256"/>
          </a:xfrm>
        </p:spPr>
        <p:txBody>
          <a:bodyPr>
            <a:normAutofit/>
          </a:bodyPr>
          <a:lstStyle/>
          <a:p>
            <a:pPr marL="0" indent="0">
              <a:buNone/>
            </a:pPr>
            <a:r>
              <a:rPr lang="en-GB" sz="1800" dirty="0" err="1">
                <a:solidFill>
                  <a:schemeClr val="tx1">
                    <a:lumMod val="65000"/>
                    <a:lumOff val="35000"/>
                  </a:schemeClr>
                </a:solidFill>
              </a:rPr>
              <a:t>MiFID</a:t>
            </a:r>
            <a:r>
              <a:rPr lang="en-GB" sz="1800" dirty="0">
                <a:solidFill>
                  <a:schemeClr val="tx1">
                    <a:lumMod val="65000"/>
                    <a:lumOff val="35000"/>
                  </a:schemeClr>
                </a:solidFill>
              </a:rPr>
              <a:t>/MIFIR</a:t>
            </a:r>
            <a:endParaRPr lang="sv-SE" sz="1800" dirty="0">
              <a:solidFill>
                <a:schemeClr val="tx1">
                  <a:lumMod val="65000"/>
                  <a:lumOff val="35000"/>
                </a:schemeClr>
              </a:solidFill>
            </a:endParaRPr>
          </a:p>
          <a:p>
            <a:pPr marL="0" indent="0">
              <a:buNone/>
            </a:pPr>
            <a:r>
              <a:rPr lang="sv-SE" sz="1400" b="1" dirty="0" err="1"/>
              <a:t>MiFID</a:t>
            </a:r>
            <a:r>
              <a:rPr lang="sv-SE" i="1" dirty="0"/>
              <a:t>	</a:t>
            </a:r>
            <a:r>
              <a:rPr lang="sv-SE" sz="1400" i="1" dirty="0"/>
              <a:t>Direktiv 2014/65/EU om marknader för finansiella instrument</a:t>
            </a:r>
          </a:p>
          <a:p>
            <a:pPr marL="0" indent="0">
              <a:buNone/>
            </a:pPr>
            <a:r>
              <a:rPr lang="sv-SE" sz="1400" b="1" dirty="0"/>
              <a:t>MIFIR</a:t>
            </a:r>
            <a:r>
              <a:rPr lang="sv-SE" i="1" dirty="0"/>
              <a:t>	</a:t>
            </a:r>
            <a:r>
              <a:rPr lang="sv-SE" sz="1400" i="1" dirty="0"/>
              <a:t>Förordning (EU)600/2014 om marknader för finansiella instrument</a:t>
            </a:r>
          </a:p>
          <a:p>
            <a:pPr marL="0" indent="0">
              <a:buNone/>
            </a:pPr>
            <a:r>
              <a:rPr lang="sv-SE" sz="1400" b="1" dirty="0"/>
              <a:t>LVM</a:t>
            </a:r>
            <a:r>
              <a:rPr lang="sv-SE" i="1" dirty="0"/>
              <a:t>	</a:t>
            </a:r>
            <a:r>
              <a:rPr lang="sv-SE" sz="1400" i="1" dirty="0"/>
              <a:t>lagen (2007:528) om värdepappersmarknaden</a:t>
            </a:r>
          </a:p>
          <a:p>
            <a:pPr marL="1169262" lvl="4" indent="-285750">
              <a:buClr>
                <a:schemeClr val="tx1">
                  <a:lumMod val="65000"/>
                  <a:lumOff val="35000"/>
                </a:schemeClr>
              </a:buClr>
              <a:buFont typeface="Arial" panose="020B0604020202020204" pitchFamily="34" charset="0"/>
              <a:buChar char="•"/>
            </a:pPr>
            <a:r>
              <a:rPr lang="sv-SE" i="1" dirty="0"/>
              <a:t>Prop. 2016/17:162  överlämnad 30 mars 2017</a:t>
            </a:r>
          </a:p>
          <a:p>
            <a:pPr marL="1169262" lvl="4" indent="-285750">
              <a:buClr>
                <a:schemeClr val="tx1">
                  <a:lumMod val="65000"/>
                  <a:lumOff val="35000"/>
                </a:schemeClr>
              </a:buClr>
              <a:buFont typeface="Arial" panose="020B0604020202020204" pitchFamily="34" charset="0"/>
              <a:buChar char="•"/>
            </a:pPr>
            <a:r>
              <a:rPr lang="sv-SE" i="1" dirty="0"/>
              <a:t>Ikraftträdande 3 januari 2018?</a:t>
            </a:r>
          </a:p>
          <a:p>
            <a:pPr marL="0" indent="0">
              <a:buNone/>
            </a:pPr>
            <a:endParaRPr lang="sv-SE" sz="1800" i="1" dirty="0"/>
          </a:p>
        </p:txBody>
      </p:sp>
      <p:sp>
        <p:nvSpPr>
          <p:cNvPr id="4" name="Slide Number Placeholder 3"/>
          <p:cNvSpPr>
            <a:spLocks noGrp="1"/>
          </p:cNvSpPr>
          <p:nvPr>
            <p:ph type="sldNum" sz="quarter" idx="12"/>
          </p:nvPr>
        </p:nvSpPr>
        <p:spPr/>
        <p:txBody>
          <a:bodyPr/>
          <a:lstStyle/>
          <a:p>
            <a:fld id="{68468C2E-472A-43C3-926E-5A5CF00B7762}" type="slidenum">
              <a:rPr lang="en-GB" smtClean="0">
                <a:solidFill>
                  <a:prstClr val="black"/>
                </a:solidFill>
              </a:rPr>
              <a:pPr/>
              <a:t>2</a:t>
            </a:fld>
            <a:endParaRPr lang="en-GB">
              <a:solidFill>
                <a:prstClr val="black"/>
              </a:solidFill>
            </a:endParaRPr>
          </a:p>
        </p:txBody>
      </p:sp>
      <p:sp>
        <p:nvSpPr>
          <p:cNvPr id="5" name="Date Placeholder 4"/>
          <p:cNvSpPr>
            <a:spLocks noGrp="1"/>
          </p:cNvSpPr>
          <p:nvPr>
            <p:ph type="dt" sz="half" idx="10"/>
          </p:nvPr>
        </p:nvSpPr>
        <p:spPr/>
        <p:txBody>
          <a:bodyPr/>
          <a:lstStyle/>
          <a:p>
            <a:fld id="{25985FFB-AFA8-437B-B911-1B5F1150865E}" type="datetime4">
              <a:rPr lang="en-GB" smtClean="0">
                <a:solidFill>
                  <a:prstClr val="black"/>
                </a:solidFill>
              </a:rPr>
              <a:pPr/>
              <a:t>15 October 2019</a:t>
            </a:fld>
            <a:endParaRPr lang="en-GB">
              <a:solidFill>
                <a:prstClr val="black"/>
              </a:solidFill>
            </a:endParaRPr>
          </a:p>
        </p:txBody>
      </p:sp>
      <p:sp>
        <p:nvSpPr>
          <p:cNvPr id="6" name="Content Placeholder 2"/>
          <p:cNvSpPr txBox="1">
            <a:spLocks/>
          </p:cNvSpPr>
          <p:nvPr/>
        </p:nvSpPr>
        <p:spPr>
          <a:xfrm>
            <a:off x="1188393" y="3645024"/>
            <a:ext cx="6767984" cy="2448272"/>
          </a:xfrm>
          <a:prstGeom prst="rect">
            <a:avLst/>
          </a:prstGeom>
        </p:spPr>
        <p:txBody>
          <a:bodyPr vert="horz" lIns="0" tIns="0" rIns="0" bIns="0" rtlCol="0">
            <a:normAutofit lnSpcReduction="10000"/>
          </a:bodyPr>
          <a:lstStyle>
            <a:lvl1pPr marL="360000" indent="-360000" algn="l" defTabSz="914400" rtl="0" eaLnBrk="1" latinLnBrk="0" hangingPunct="1">
              <a:lnSpc>
                <a:spcPct val="95000"/>
              </a:lnSpc>
              <a:spcBef>
                <a:spcPts val="1200"/>
              </a:spcBef>
              <a:spcAft>
                <a:spcPts val="600"/>
              </a:spcAft>
              <a:buClr>
                <a:schemeClr val="accent1"/>
              </a:buClr>
              <a:buFont typeface="+mj-lt"/>
              <a:buAutoNum type="romanUcPeriod"/>
              <a:defRPr sz="1600" kern="1200">
                <a:solidFill>
                  <a:schemeClr val="tx1"/>
                </a:solidFill>
                <a:latin typeface="+mn-lt"/>
                <a:ea typeface="+mn-ea"/>
                <a:cs typeface="+mn-cs"/>
              </a:defRPr>
            </a:lvl1pPr>
            <a:lvl2pPr marL="703512" indent="-342900" algn="l" defTabSz="914400" rtl="0" eaLnBrk="1" latinLnBrk="0" hangingPunct="1">
              <a:lnSpc>
                <a:spcPct val="90000"/>
              </a:lnSpc>
              <a:spcBef>
                <a:spcPts val="300"/>
              </a:spcBef>
              <a:spcAft>
                <a:spcPts val="300"/>
              </a:spcAft>
              <a:buClr>
                <a:schemeClr val="accent1"/>
              </a:buClr>
              <a:buFont typeface="+mj-lt"/>
              <a:buAutoNum type="romanUcPeriod"/>
              <a:defRPr sz="1400" kern="1200">
                <a:solidFill>
                  <a:schemeClr val="tx1"/>
                </a:solidFill>
                <a:latin typeface="+mn-lt"/>
                <a:ea typeface="+mn-ea"/>
                <a:cs typeface="+mn-cs"/>
              </a:defRPr>
            </a:lvl2pPr>
            <a:lvl3pPr marL="883512" indent="-342900" algn="l" defTabSz="914400" rtl="0" eaLnBrk="1" latinLnBrk="0" hangingPunct="1">
              <a:lnSpc>
                <a:spcPct val="90000"/>
              </a:lnSpc>
              <a:spcBef>
                <a:spcPts val="300"/>
              </a:spcBef>
              <a:spcAft>
                <a:spcPts val="300"/>
              </a:spcAft>
              <a:buClr>
                <a:schemeClr val="accent1"/>
              </a:buClr>
              <a:buFont typeface="+mj-lt"/>
              <a:buAutoNum type="romanUcPeriod"/>
              <a:defRPr sz="1200" kern="1200">
                <a:solidFill>
                  <a:schemeClr val="tx1"/>
                </a:solidFill>
                <a:latin typeface="+mn-lt"/>
                <a:ea typeface="+mn-ea"/>
                <a:cs typeface="+mn-cs"/>
              </a:defRPr>
            </a:lvl3pPr>
            <a:lvl4pPr marL="1063512" indent="-342900" algn="l" defTabSz="962025" rtl="0" eaLnBrk="1" latinLnBrk="0" hangingPunct="1">
              <a:lnSpc>
                <a:spcPct val="90000"/>
              </a:lnSpc>
              <a:spcBef>
                <a:spcPts val="300"/>
              </a:spcBef>
              <a:spcAft>
                <a:spcPts val="300"/>
              </a:spcAft>
              <a:buClr>
                <a:schemeClr val="accent1"/>
              </a:buClr>
              <a:buFont typeface="+mj-lt"/>
              <a:buAutoNum type="romanUcPeriod"/>
              <a:defRPr sz="1200" kern="1200">
                <a:solidFill>
                  <a:schemeClr val="tx1"/>
                </a:solidFill>
                <a:latin typeface="+mn-lt"/>
                <a:ea typeface="+mn-ea"/>
                <a:cs typeface="+mn-cs"/>
              </a:defRPr>
            </a:lvl4pPr>
            <a:lvl5pPr marL="1243512" indent="-342900" algn="l" defTabSz="914400" rtl="0" eaLnBrk="1" latinLnBrk="0" hangingPunct="1">
              <a:lnSpc>
                <a:spcPct val="90000"/>
              </a:lnSpc>
              <a:spcBef>
                <a:spcPts val="300"/>
              </a:spcBef>
              <a:spcAft>
                <a:spcPts val="300"/>
              </a:spcAft>
              <a:buClr>
                <a:schemeClr val="accent1"/>
              </a:buClr>
              <a:buFont typeface="+mj-lt"/>
              <a:buAutoNum type="romanUcPeriod"/>
              <a:defRPr sz="1200" kern="1200">
                <a:solidFill>
                  <a:schemeClr val="tx1"/>
                </a:solidFill>
                <a:latin typeface="+mn-lt"/>
                <a:ea typeface="+mn-ea"/>
                <a:cs typeface="+mn-cs"/>
              </a:defRPr>
            </a:lvl5pPr>
            <a:lvl6pPr marL="1257300" indent="-180975" algn="l" defTabSz="914400" rtl="0" eaLnBrk="1" latinLnBrk="0" hangingPunct="1">
              <a:spcBef>
                <a:spcPct val="20000"/>
              </a:spcBef>
              <a:buClr>
                <a:schemeClr val="accent1"/>
              </a:buClr>
              <a:buFont typeface="Arial" pitchFamily="34" charset="0"/>
              <a:buChar char="•"/>
              <a:defRPr sz="12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rgbClr val="9BA064"/>
              </a:buClr>
              <a:buFont typeface="+mj-lt"/>
              <a:buNone/>
            </a:pPr>
            <a:r>
              <a:rPr lang="en-GB" sz="1800" dirty="0">
                <a:solidFill>
                  <a:prstClr val="black">
                    <a:lumMod val="65000"/>
                    <a:lumOff val="35000"/>
                  </a:prstClr>
                </a:solidFill>
              </a:rPr>
              <a:t>IDD</a:t>
            </a:r>
            <a:endParaRPr lang="sv-SE" sz="1800" i="1" dirty="0">
              <a:solidFill>
                <a:prstClr val="black">
                  <a:lumMod val="65000"/>
                  <a:lumOff val="35000"/>
                </a:prstClr>
              </a:solidFill>
            </a:endParaRPr>
          </a:p>
          <a:p>
            <a:pPr marL="0" indent="0">
              <a:buClr>
                <a:srgbClr val="9BA064"/>
              </a:buClr>
              <a:buFont typeface="+mj-lt"/>
              <a:buNone/>
            </a:pPr>
            <a:r>
              <a:rPr lang="sv-SE" sz="1400" b="1" dirty="0">
                <a:solidFill>
                  <a:prstClr val="black"/>
                </a:solidFill>
              </a:rPr>
              <a:t>IDD</a:t>
            </a:r>
            <a:r>
              <a:rPr lang="sv-SE" sz="1700" i="1" dirty="0">
                <a:solidFill>
                  <a:prstClr val="black"/>
                </a:solidFill>
              </a:rPr>
              <a:t>	</a:t>
            </a:r>
            <a:r>
              <a:rPr lang="sv-SE" sz="1400" i="1" dirty="0">
                <a:solidFill>
                  <a:prstClr val="black"/>
                </a:solidFill>
              </a:rPr>
              <a:t>Direktiv 2016/97/EU om försäkringsdistribution</a:t>
            </a:r>
          </a:p>
          <a:p>
            <a:pPr marL="0" indent="0">
              <a:buClr>
                <a:srgbClr val="9BA064"/>
              </a:buClr>
              <a:buFont typeface="+mj-lt"/>
              <a:buNone/>
            </a:pPr>
            <a:r>
              <a:rPr lang="sv-SE" sz="1400" b="1" dirty="0" err="1">
                <a:solidFill>
                  <a:prstClr val="black"/>
                </a:solidFill>
              </a:rPr>
              <a:t>Eiopa</a:t>
            </a:r>
            <a:r>
              <a:rPr lang="sv-SE" sz="1700" i="1" dirty="0">
                <a:solidFill>
                  <a:prstClr val="black"/>
                </a:solidFill>
              </a:rPr>
              <a:t>	</a:t>
            </a:r>
            <a:r>
              <a:rPr lang="sv-SE" sz="1400" i="1" dirty="0" err="1">
                <a:solidFill>
                  <a:prstClr val="black"/>
                </a:solidFill>
              </a:rPr>
              <a:t>Technical</a:t>
            </a:r>
            <a:r>
              <a:rPr lang="sv-SE" sz="1400" i="1" dirty="0">
                <a:solidFill>
                  <a:prstClr val="black"/>
                </a:solidFill>
              </a:rPr>
              <a:t> </a:t>
            </a:r>
            <a:r>
              <a:rPr lang="sv-SE" sz="1400" i="1" dirty="0" err="1">
                <a:solidFill>
                  <a:prstClr val="black"/>
                </a:solidFill>
              </a:rPr>
              <a:t>Advice</a:t>
            </a:r>
            <a:r>
              <a:rPr lang="sv-SE" sz="1400" i="1" dirty="0">
                <a:solidFill>
                  <a:prstClr val="black"/>
                </a:solidFill>
              </a:rPr>
              <a:t> EIOPA-17/048</a:t>
            </a:r>
          </a:p>
          <a:p>
            <a:pPr marL="0" indent="0">
              <a:buClr>
                <a:srgbClr val="9BA064"/>
              </a:buClr>
              <a:buFont typeface="+mj-lt"/>
              <a:buNone/>
            </a:pPr>
            <a:r>
              <a:rPr lang="sv-SE" sz="1400" b="1" dirty="0">
                <a:solidFill>
                  <a:prstClr val="black"/>
                </a:solidFill>
              </a:rPr>
              <a:t>FFL</a:t>
            </a:r>
            <a:r>
              <a:rPr lang="sv-SE" sz="1700" i="1" dirty="0">
                <a:solidFill>
                  <a:prstClr val="black"/>
                </a:solidFill>
              </a:rPr>
              <a:t>	</a:t>
            </a:r>
            <a:r>
              <a:rPr lang="sv-SE" sz="1400" i="1" dirty="0">
                <a:solidFill>
                  <a:prstClr val="black"/>
                </a:solidFill>
              </a:rPr>
              <a:t>lagen (2005:405) om försäkringsförmedling</a:t>
            </a:r>
            <a:endParaRPr lang="sv-SE" sz="1400" b="1" i="1" dirty="0">
              <a:solidFill>
                <a:prstClr val="black"/>
              </a:solidFill>
            </a:endParaRPr>
          </a:p>
          <a:p>
            <a:pPr marL="1169262" lvl="4" indent="-285750">
              <a:buClr>
                <a:prstClr val="black">
                  <a:lumMod val="65000"/>
                  <a:lumOff val="35000"/>
                </a:prstClr>
              </a:buClr>
              <a:buFont typeface="Arial" panose="020B0604020202020204" pitchFamily="34" charset="0"/>
              <a:buChar char="•"/>
            </a:pPr>
            <a:r>
              <a:rPr lang="sv-SE" sz="1300" i="1" dirty="0">
                <a:solidFill>
                  <a:prstClr val="black"/>
                </a:solidFill>
              </a:rPr>
              <a:t>Departementspromemoria maj 2017?</a:t>
            </a:r>
          </a:p>
          <a:p>
            <a:pPr marL="1169262" lvl="4" indent="-285750">
              <a:buClr>
                <a:prstClr val="black">
                  <a:lumMod val="65000"/>
                  <a:lumOff val="35000"/>
                </a:prstClr>
              </a:buClr>
              <a:buFont typeface="Arial" panose="020B0604020202020204" pitchFamily="34" charset="0"/>
              <a:buChar char="•"/>
            </a:pPr>
            <a:r>
              <a:rPr lang="sv-SE" sz="1300" i="1" dirty="0">
                <a:solidFill>
                  <a:prstClr val="black"/>
                </a:solidFill>
              </a:rPr>
              <a:t>Proposition hösten 2017?</a:t>
            </a:r>
          </a:p>
          <a:p>
            <a:pPr marL="1169262" lvl="4" indent="-285750">
              <a:buClr>
                <a:prstClr val="black">
                  <a:lumMod val="65000"/>
                  <a:lumOff val="35000"/>
                </a:prstClr>
              </a:buClr>
              <a:buFont typeface="Arial" panose="020B0604020202020204" pitchFamily="34" charset="0"/>
              <a:buChar char="•"/>
            </a:pPr>
            <a:r>
              <a:rPr lang="sv-SE" sz="1300" i="1" dirty="0">
                <a:solidFill>
                  <a:prstClr val="black"/>
                </a:solidFill>
              </a:rPr>
              <a:t>Ikraftträdande 23 februari 2018?</a:t>
            </a:r>
          </a:p>
          <a:p>
            <a:pPr marL="285750" indent="-285750">
              <a:buClr>
                <a:srgbClr val="9BA064"/>
              </a:buClr>
              <a:buFont typeface="Arial" panose="020B0604020202020204" pitchFamily="34" charset="0"/>
              <a:buChar char="•"/>
            </a:pPr>
            <a:endParaRPr lang="sv-SE" sz="1800" i="1" dirty="0">
              <a:solidFill>
                <a:prstClr val="black"/>
              </a:solidFill>
            </a:endParaRPr>
          </a:p>
        </p:txBody>
      </p:sp>
    </p:spTree>
    <p:extLst>
      <p:ext uri="{BB962C8B-B14F-4D97-AF65-F5344CB8AC3E}">
        <p14:creationId xmlns:p14="http://schemas.microsoft.com/office/powerpoint/2010/main" val="42854333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08000" cy="576064"/>
          </a:xfrm>
        </p:spPr>
        <p:txBody>
          <a:bodyPr/>
          <a:lstStyle/>
          <a:p>
            <a:r>
              <a:rPr lang="en-GB" sz="2200" dirty="0">
                <a:solidFill>
                  <a:schemeClr val="tx1">
                    <a:lumMod val="65000"/>
                    <a:lumOff val="35000"/>
                  </a:schemeClr>
                </a:solidFill>
              </a:rPr>
              <a:t>De </a:t>
            </a:r>
            <a:r>
              <a:rPr lang="en-GB" sz="2200" dirty="0" err="1">
                <a:solidFill>
                  <a:schemeClr val="tx1">
                    <a:lumMod val="65000"/>
                    <a:lumOff val="35000"/>
                  </a:schemeClr>
                </a:solidFill>
              </a:rPr>
              <a:t>stora</a:t>
            </a:r>
            <a:r>
              <a:rPr lang="en-GB" sz="2200" dirty="0">
                <a:solidFill>
                  <a:schemeClr val="tx1">
                    <a:lumMod val="65000"/>
                    <a:lumOff val="35000"/>
                  </a:schemeClr>
                </a:solidFill>
              </a:rPr>
              <a:t> </a:t>
            </a:r>
            <a:r>
              <a:rPr lang="en-GB" sz="2200" dirty="0" err="1">
                <a:solidFill>
                  <a:schemeClr val="tx1">
                    <a:lumMod val="65000"/>
                    <a:lumOff val="35000"/>
                  </a:schemeClr>
                </a:solidFill>
              </a:rPr>
              <a:t>nyheterna</a:t>
            </a:r>
            <a:r>
              <a:rPr lang="en-GB" sz="2200" dirty="0">
                <a:solidFill>
                  <a:schemeClr val="tx1">
                    <a:lumMod val="65000"/>
                    <a:lumOff val="35000"/>
                  </a:schemeClr>
                </a:solidFill>
              </a:rPr>
              <a:t> </a:t>
            </a:r>
            <a:r>
              <a:rPr lang="en-GB" sz="2200" dirty="0" err="1">
                <a:solidFill>
                  <a:schemeClr val="tx1">
                    <a:lumMod val="65000"/>
                    <a:lumOff val="35000"/>
                  </a:schemeClr>
                </a:solidFill>
              </a:rPr>
              <a:t>för</a:t>
            </a:r>
            <a:r>
              <a:rPr lang="en-GB" sz="2200" dirty="0">
                <a:solidFill>
                  <a:schemeClr val="tx1">
                    <a:lumMod val="65000"/>
                    <a:lumOff val="35000"/>
                  </a:schemeClr>
                </a:solidFill>
              </a:rPr>
              <a:t> </a:t>
            </a:r>
            <a:r>
              <a:rPr lang="en-GB" sz="2200" dirty="0" err="1">
                <a:solidFill>
                  <a:schemeClr val="tx1">
                    <a:lumMod val="65000"/>
                    <a:lumOff val="35000"/>
                  </a:schemeClr>
                </a:solidFill>
              </a:rPr>
              <a:t>försäkringsbranschen</a:t>
            </a:r>
            <a:endParaRPr lang="en-GB" sz="2200" dirty="0">
              <a:solidFill>
                <a:schemeClr val="tx1">
                  <a:lumMod val="65000"/>
                  <a:lumOff val="35000"/>
                </a:schemeClr>
              </a:solidFill>
            </a:endParaRPr>
          </a:p>
        </p:txBody>
      </p:sp>
      <p:sp>
        <p:nvSpPr>
          <p:cNvPr id="3" name="Content Placeholder 2"/>
          <p:cNvSpPr>
            <a:spLocks noGrp="1"/>
          </p:cNvSpPr>
          <p:nvPr>
            <p:ph sz="quarter" idx="13"/>
          </p:nvPr>
        </p:nvSpPr>
        <p:spPr>
          <a:xfrm>
            <a:off x="4486350" y="1844824"/>
            <a:ext cx="3240360" cy="3888432"/>
          </a:xfrm>
        </p:spPr>
        <p:txBody>
          <a:bodyPr/>
          <a:lstStyle/>
          <a:p>
            <a:pPr marL="0" indent="0">
              <a:buNone/>
            </a:pPr>
            <a:r>
              <a:rPr lang="en-GB" sz="1800" dirty="0">
                <a:solidFill>
                  <a:schemeClr val="tx1">
                    <a:lumMod val="65000"/>
                    <a:lumOff val="35000"/>
                  </a:schemeClr>
                </a:solidFill>
              </a:rPr>
              <a:t>IDD</a:t>
            </a:r>
            <a:endParaRPr lang="sv-SE" sz="1800" dirty="0">
              <a:solidFill>
                <a:schemeClr val="tx1">
                  <a:lumMod val="65000"/>
                  <a:lumOff val="35000"/>
                </a:schemeClr>
              </a:solidFill>
            </a:endParaRPr>
          </a:p>
          <a:p>
            <a:pPr marL="0" indent="0">
              <a:buNone/>
            </a:pPr>
            <a:r>
              <a:rPr lang="sv-SE" sz="1400" i="1" dirty="0"/>
              <a:t>”Försäkringsdistributör </a:t>
            </a:r>
            <a:r>
              <a:rPr lang="sv-SE" sz="1400" dirty="0"/>
              <a:t>: varje försäkringsförmedlare, försäkringsförmedlare som bedriver förmedling som sidoverksamhet </a:t>
            </a:r>
            <a:r>
              <a:rPr lang="sv-SE" sz="1400" b="1" dirty="0"/>
              <a:t>eller försäkringsföretag”</a:t>
            </a:r>
          </a:p>
          <a:p>
            <a:pPr marL="0" indent="0">
              <a:buNone/>
            </a:pPr>
            <a:r>
              <a:rPr lang="sv-SE" sz="1200" dirty="0"/>
              <a:t>(Artikel 2.8)</a:t>
            </a:r>
          </a:p>
        </p:txBody>
      </p:sp>
      <p:sp>
        <p:nvSpPr>
          <p:cNvPr id="4" name="Slide Number Placeholder 3"/>
          <p:cNvSpPr>
            <a:spLocks noGrp="1"/>
          </p:cNvSpPr>
          <p:nvPr>
            <p:ph type="sldNum" sz="quarter" idx="12"/>
          </p:nvPr>
        </p:nvSpPr>
        <p:spPr/>
        <p:txBody>
          <a:bodyPr/>
          <a:lstStyle/>
          <a:p>
            <a:fld id="{68468C2E-472A-43C3-926E-5A5CF00B7762}" type="slidenum">
              <a:rPr lang="en-GB" smtClean="0">
                <a:solidFill>
                  <a:prstClr val="black"/>
                </a:solidFill>
              </a:rPr>
              <a:pPr/>
              <a:t>3</a:t>
            </a:fld>
            <a:endParaRPr lang="en-GB" dirty="0">
              <a:solidFill>
                <a:prstClr val="black"/>
              </a:solidFill>
            </a:endParaRPr>
          </a:p>
        </p:txBody>
      </p:sp>
      <p:sp>
        <p:nvSpPr>
          <p:cNvPr id="5" name="Date Placeholder 4"/>
          <p:cNvSpPr>
            <a:spLocks noGrp="1"/>
          </p:cNvSpPr>
          <p:nvPr>
            <p:ph type="dt" sz="half" idx="10"/>
          </p:nvPr>
        </p:nvSpPr>
        <p:spPr/>
        <p:txBody>
          <a:bodyPr/>
          <a:lstStyle/>
          <a:p>
            <a:fld id="{25985FFB-AFA8-437B-B911-1B5F1150865E}" type="datetime4">
              <a:rPr lang="en-GB" smtClean="0">
                <a:solidFill>
                  <a:prstClr val="black"/>
                </a:solidFill>
              </a:rPr>
              <a:pPr/>
              <a:t>15 October 2019</a:t>
            </a:fld>
            <a:endParaRPr lang="en-GB">
              <a:solidFill>
                <a:prstClr val="black"/>
              </a:solidFill>
            </a:endParaRPr>
          </a:p>
        </p:txBody>
      </p:sp>
      <p:sp>
        <p:nvSpPr>
          <p:cNvPr id="6" name="Content Placeholder 2"/>
          <p:cNvSpPr txBox="1">
            <a:spLocks/>
          </p:cNvSpPr>
          <p:nvPr/>
        </p:nvSpPr>
        <p:spPr>
          <a:xfrm>
            <a:off x="885950" y="1860280"/>
            <a:ext cx="3300257" cy="3888432"/>
          </a:xfrm>
          <a:prstGeom prst="rect">
            <a:avLst/>
          </a:prstGeom>
        </p:spPr>
        <p:txBody>
          <a:bodyPr vert="horz" lIns="0" tIns="0" rIns="0" bIns="0" rtlCol="0">
            <a:normAutofit/>
          </a:bodyPr>
          <a:lstStyle>
            <a:lvl1pPr marL="360000" indent="-360000" algn="l" defTabSz="914400" rtl="0" eaLnBrk="1" latinLnBrk="0" hangingPunct="1">
              <a:lnSpc>
                <a:spcPct val="95000"/>
              </a:lnSpc>
              <a:spcBef>
                <a:spcPts val="1200"/>
              </a:spcBef>
              <a:spcAft>
                <a:spcPts val="600"/>
              </a:spcAft>
              <a:buClr>
                <a:schemeClr val="accent1"/>
              </a:buClr>
              <a:buFont typeface="+mj-lt"/>
              <a:buAutoNum type="romanUcPeriod"/>
              <a:defRPr sz="1600" kern="1200">
                <a:solidFill>
                  <a:schemeClr val="tx1"/>
                </a:solidFill>
                <a:latin typeface="+mn-lt"/>
                <a:ea typeface="+mn-ea"/>
                <a:cs typeface="+mn-cs"/>
              </a:defRPr>
            </a:lvl1pPr>
            <a:lvl2pPr marL="703512" indent="-342900" algn="l" defTabSz="914400" rtl="0" eaLnBrk="1" latinLnBrk="0" hangingPunct="1">
              <a:lnSpc>
                <a:spcPct val="90000"/>
              </a:lnSpc>
              <a:spcBef>
                <a:spcPts val="300"/>
              </a:spcBef>
              <a:spcAft>
                <a:spcPts val="300"/>
              </a:spcAft>
              <a:buClr>
                <a:schemeClr val="accent1"/>
              </a:buClr>
              <a:buFont typeface="+mj-lt"/>
              <a:buAutoNum type="romanUcPeriod"/>
              <a:defRPr sz="1400" kern="1200">
                <a:solidFill>
                  <a:schemeClr val="tx1"/>
                </a:solidFill>
                <a:latin typeface="+mn-lt"/>
                <a:ea typeface="+mn-ea"/>
                <a:cs typeface="+mn-cs"/>
              </a:defRPr>
            </a:lvl2pPr>
            <a:lvl3pPr marL="883512" indent="-342900" algn="l" defTabSz="914400" rtl="0" eaLnBrk="1" latinLnBrk="0" hangingPunct="1">
              <a:lnSpc>
                <a:spcPct val="90000"/>
              </a:lnSpc>
              <a:spcBef>
                <a:spcPts val="300"/>
              </a:spcBef>
              <a:spcAft>
                <a:spcPts val="300"/>
              </a:spcAft>
              <a:buClr>
                <a:schemeClr val="accent1"/>
              </a:buClr>
              <a:buFont typeface="+mj-lt"/>
              <a:buAutoNum type="romanUcPeriod"/>
              <a:defRPr sz="1200" kern="1200">
                <a:solidFill>
                  <a:schemeClr val="tx1"/>
                </a:solidFill>
                <a:latin typeface="+mn-lt"/>
                <a:ea typeface="+mn-ea"/>
                <a:cs typeface="+mn-cs"/>
              </a:defRPr>
            </a:lvl3pPr>
            <a:lvl4pPr marL="1063512" indent="-342900" algn="l" defTabSz="962025" rtl="0" eaLnBrk="1" latinLnBrk="0" hangingPunct="1">
              <a:lnSpc>
                <a:spcPct val="90000"/>
              </a:lnSpc>
              <a:spcBef>
                <a:spcPts val="300"/>
              </a:spcBef>
              <a:spcAft>
                <a:spcPts val="300"/>
              </a:spcAft>
              <a:buClr>
                <a:schemeClr val="accent1"/>
              </a:buClr>
              <a:buFont typeface="+mj-lt"/>
              <a:buAutoNum type="romanUcPeriod"/>
              <a:defRPr sz="1200" kern="1200">
                <a:solidFill>
                  <a:schemeClr val="tx1"/>
                </a:solidFill>
                <a:latin typeface="+mn-lt"/>
                <a:ea typeface="+mn-ea"/>
                <a:cs typeface="+mn-cs"/>
              </a:defRPr>
            </a:lvl4pPr>
            <a:lvl5pPr marL="1243512" indent="-342900" algn="l" defTabSz="914400" rtl="0" eaLnBrk="1" latinLnBrk="0" hangingPunct="1">
              <a:lnSpc>
                <a:spcPct val="90000"/>
              </a:lnSpc>
              <a:spcBef>
                <a:spcPts val="300"/>
              </a:spcBef>
              <a:spcAft>
                <a:spcPts val="300"/>
              </a:spcAft>
              <a:buClr>
                <a:schemeClr val="accent1"/>
              </a:buClr>
              <a:buFont typeface="+mj-lt"/>
              <a:buAutoNum type="romanUcPeriod"/>
              <a:defRPr sz="1200" kern="1200">
                <a:solidFill>
                  <a:schemeClr val="tx1"/>
                </a:solidFill>
                <a:latin typeface="+mn-lt"/>
                <a:ea typeface="+mn-ea"/>
                <a:cs typeface="+mn-cs"/>
              </a:defRPr>
            </a:lvl5pPr>
            <a:lvl6pPr marL="1257300" indent="-180975" algn="l" defTabSz="914400" rtl="0" eaLnBrk="1" latinLnBrk="0" hangingPunct="1">
              <a:spcBef>
                <a:spcPct val="20000"/>
              </a:spcBef>
              <a:buClr>
                <a:schemeClr val="accent1"/>
              </a:buClr>
              <a:buFont typeface="Arial" pitchFamily="34" charset="0"/>
              <a:buChar char="•"/>
              <a:defRPr sz="12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rgbClr val="9BA064"/>
              </a:buClr>
              <a:buFont typeface="+mj-lt"/>
              <a:buNone/>
            </a:pPr>
            <a:r>
              <a:rPr lang="en-GB" sz="1800" dirty="0" err="1">
                <a:solidFill>
                  <a:prstClr val="black">
                    <a:lumMod val="65000"/>
                    <a:lumOff val="35000"/>
                  </a:prstClr>
                </a:solidFill>
              </a:rPr>
              <a:t>MiFID</a:t>
            </a:r>
            <a:r>
              <a:rPr lang="en-GB" sz="1800" dirty="0">
                <a:solidFill>
                  <a:prstClr val="black">
                    <a:lumMod val="65000"/>
                    <a:lumOff val="35000"/>
                  </a:prstClr>
                </a:solidFill>
              </a:rPr>
              <a:t>/MIFIR/LVM</a:t>
            </a:r>
            <a:endParaRPr lang="sv-SE" sz="1800" dirty="0">
              <a:solidFill>
                <a:prstClr val="black">
                  <a:lumMod val="65000"/>
                  <a:lumOff val="35000"/>
                </a:prstClr>
              </a:solidFill>
            </a:endParaRPr>
          </a:p>
          <a:p>
            <a:pPr marL="0" indent="0">
              <a:buClr>
                <a:srgbClr val="9BA064"/>
              </a:buClr>
              <a:buFont typeface="+mj-lt"/>
              <a:buNone/>
            </a:pPr>
            <a:r>
              <a:rPr lang="sv-SE" sz="1400" dirty="0">
                <a:solidFill>
                  <a:prstClr val="black"/>
                </a:solidFill>
                <a:cs typeface="Arial" panose="020B0604020202020204" pitchFamily="34" charset="0"/>
              </a:rPr>
              <a:t>”När det gäller rådgivning som avser finansiella instrument som ingår i olika försäkringslösningar och i premiepensionssystemet anser regeringen … att även sådan rådgivning bör anses utgöra investeringsrådgivning enligt </a:t>
            </a:r>
            <a:r>
              <a:rPr lang="sv-SE" sz="1400" dirty="0" err="1">
                <a:solidFill>
                  <a:prstClr val="black"/>
                </a:solidFill>
                <a:cs typeface="Arial" panose="020B0604020202020204" pitchFamily="34" charset="0"/>
              </a:rPr>
              <a:t>MiFID</a:t>
            </a:r>
            <a:r>
              <a:rPr lang="sv-SE" sz="1400" dirty="0">
                <a:solidFill>
                  <a:prstClr val="black"/>
                </a:solidFill>
                <a:cs typeface="Arial" panose="020B0604020202020204" pitchFamily="34" charset="0"/>
              </a:rPr>
              <a:t> II. Det innebär en ändring i förhållande till hur sådan rådgivning bedöms enligt Finansinspektionens nuvarande praxis. De konsekvenser som det kan innebära kommer att redovisas närmare i det lagstiftningsärende som behandlar genomförandet i svensk rätt av … </a:t>
            </a:r>
            <a:r>
              <a:rPr lang="en-GB" sz="1400" dirty="0" err="1">
                <a:solidFill>
                  <a:prstClr val="black"/>
                </a:solidFill>
                <a:cs typeface="Arial" panose="020B0604020202020204" pitchFamily="34" charset="0"/>
              </a:rPr>
              <a:t>direktivet</a:t>
            </a:r>
            <a:r>
              <a:rPr lang="en-GB" sz="1400" dirty="0">
                <a:solidFill>
                  <a:prstClr val="black"/>
                </a:solidFill>
                <a:cs typeface="Arial" panose="020B0604020202020204" pitchFamily="34" charset="0"/>
              </a:rPr>
              <a:t> om </a:t>
            </a:r>
            <a:r>
              <a:rPr lang="en-GB" sz="1400" dirty="0" err="1">
                <a:solidFill>
                  <a:prstClr val="black"/>
                </a:solidFill>
                <a:cs typeface="Arial" panose="020B0604020202020204" pitchFamily="34" charset="0"/>
              </a:rPr>
              <a:t>försäkringsdistribution</a:t>
            </a:r>
            <a:r>
              <a:rPr lang="en-GB" sz="1400" dirty="0">
                <a:solidFill>
                  <a:prstClr val="black"/>
                </a:solidFill>
                <a:cs typeface="Arial" panose="020B0604020202020204" pitchFamily="34" charset="0"/>
              </a:rPr>
              <a:t>”</a:t>
            </a:r>
            <a:endParaRPr lang="sv-SE" sz="1400" i="1" dirty="0">
              <a:solidFill>
                <a:prstClr val="black"/>
              </a:solidFill>
              <a:cs typeface="Arial" panose="020B0604020202020204" pitchFamily="34" charset="0"/>
            </a:endParaRPr>
          </a:p>
          <a:p>
            <a:pPr marL="0" indent="0">
              <a:buClr>
                <a:srgbClr val="9BA064"/>
              </a:buClr>
              <a:buFont typeface="+mj-lt"/>
              <a:buNone/>
            </a:pPr>
            <a:r>
              <a:rPr lang="en-GB" sz="1200" dirty="0">
                <a:solidFill>
                  <a:prstClr val="black"/>
                </a:solidFill>
              </a:rPr>
              <a:t>(prop. 2016/17:162 s. 258)</a:t>
            </a:r>
          </a:p>
        </p:txBody>
      </p:sp>
    </p:spTree>
    <p:extLst>
      <p:ext uri="{BB962C8B-B14F-4D97-AF65-F5344CB8AC3E}">
        <p14:creationId xmlns:p14="http://schemas.microsoft.com/office/powerpoint/2010/main" val="25957576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08000" cy="576064"/>
          </a:xfrm>
        </p:spPr>
        <p:txBody>
          <a:bodyPr/>
          <a:lstStyle/>
          <a:p>
            <a:r>
              <a:rPr lang="en-GB" sz="2200" dirty="0" err="1">
                <a:solidFill>
                  <a:schemeClr val="tx1">
                    <a:lumMod val="65000"/>
                    <a:lumOff val="35000"/>
                  </a:schemeClr>
                </a:solidFill>
              </a:rPr>
              <a:t>Begreppen</a:t>
            </a:r>
            <a:endParaRPr lang="en-GB" sz="2200" dirty="0">
              <a:solidFill>
                <a:schemeClr val="tx1">
                  <a:lumMod val="65000"/>
                  <a:lumOff val="35000"/>
                </a:schemeClr>
              </a:solidFill>
            </a:endParaRPr>
          </a:p>
        </p:txBody>
      </p:sp>
      <p:sp>
        <p:nvSpPr>
          <p:cNvPr id="3" name="Content Placeholder 2"/>
          <p:cNvSpPr>
            <a:spLocks noGrp="1"/>
          </p:cNvSpPr>
          <p:nvPr>
            <p:ph sz="quarter" idx="13"/>
          </p:nvPr>
        </p:nvSpPr>
        <p:spPr>
          <a:xfrm>
            <a:off x="4572000" y="2205651"/>
            <a:ext cx="3240360" cy="2735517"/>
          </a:xfrm>
        </p:spPr>
        <p:txBody>
          <a:bodyPr/>
          <a:lstStyle/>
          <a:p>
            <a:pPr marL="0" indent="0">
              <a:buNone/>
            </a:pPr>
            <a:r>
              <a:rPr lang="en-GB" sz="1800" dirty="0">
                <a:solidFill>
                  <a:schemeClr val="tx1">
                    <a:lumMod val="65000"/>
                    <a:lumOff val="35000"/>
                  </a:schemeClr>
                </a:solidFill>
              </a:rPr>
              <a:t>IDD</a:t>
            </a:r>
            <a:endParaRPr lang="sv-SE" sz="1800" dirty="0">
              <a:solidFill>
                <a:schemeClr val="tx1">
                  <a:lumMod val="65000"/>
                  <a:lumOff val="35000"/>
                </a:schemeClr>
              </a:solidFill>
            </a:endParaRPr>
          </a:p>
          <a:p>
            <a:pPr marL="285750" indent="-285750">
              <a:buClr>
                <a:schemeClr val="tx1">
                  <a:lumMod val="65000"/>
                  <a:lumOff val="35000"/>
                </a:schemeClr>
              </a:buClr>
              <a:buFont typeface="Arial" panose="020B0604020202020204" pitchFamily="34" charset="0"/>
              <a:buChar char="•"/>
            </a:pPr>
            <a:r>
              <a:rPr lang="sv-SE" i="1" dirty="0"/>
              <a:t>Rådgivning </a:t>
            </a:r>
          </a:p>
          <a:p>
            <a:pPr marL="285750" indent="-285750">
              <a:buClr>
                <a:schemeClr val="tx1">
                  <a:lumMod val="65000"/>
                  <a:lumOff val="35000"/>
                </a:schemeClr>
              </a:buClr>
              <a:buFont typeface="Arial" panose="020B0604020202020204" pitchFamily="34" charset="0"/>
              <a:buChar char="•"/>
            </a:pPr>
            <a:r>
              <a:rPr lang="sv-SE" i="1" dirty="0"/>
              <a:t>Försäljning (utan rådgivning)</a:t>
            </a:r>
          </a:p>
          <a:p>
            <a:pPr marL="285750" indent="-285750">
              <a:buClr>
                <a:schemeClr val="tx1">
                  <a:lumMod val="65000"/>
                  <a:lumOff val="35000"/>
                </a:schemeClr>
              </a:buClr>
              <a:buFont typeface="Arial" panose="020B0604020202020204" pitchFamily="34" charset="0"/>
              <a:buChar char="•"/>
            </a:pPr>
            <a:r>
              <a:rPr lang="sv-SE" i="1" dirty="0"/>
              <a:t>Rådgivning på grundval av en opartisk och personlig analys</a:t>
            </a:r>
          </a:p>
        </p:txBody>
      </p:sp>
      <p:sp>
        <p:nvSpPr>
          <p:cNvPr id="4" name="Slide Number Placeholder 3"/>
          <p:cNvSpPr>
            <a:spLocks noGrp="1"/>
          </p:cNvSpPr>
          <p:nvPr>
            <p:ph type="sldNum" sz="quarter" idx="12"/>
          </p:nvPr>
        </p:nvSpPr>
        <p:spPr/>
        <p:txBody>
          <a:bodyPr/>
          <a:lstStyle/>
          <a:p>
            <a:fld id="{68468C2E-472A-43C3-926E-5A5CF00B7762}" type="slidenum">
              <a:rPr lang="en-GB" smtClean="0">
                <a:solidFill>
                  <a:prstClr val="black"/>
                </a:solidFill>
              </a:rPr>
              <a:pPr/>
              <a:t>4</a:t>
            </a:fld>
            <a:endParaRPr lang="en-GB">
              <a:solidFill>
                <a:prstClr val="black"/>
              </a:solidFill>
            </a:endParaRPr>
          </a:p>
        </p:txBody>
      </p:sp>
      <p:sp>
        <p:nvSpPr>
          <p:cNvPr id="5" name="Date Placeholder 4"/>
          <p:cNvSpPr>
            <a:spLocks noGrp="1"/>
          </p:cNvSpPr>
          <p:nvPr>
            <p:ph type="dt" sz="half" idx="10"/>
          </p:nvPr>
        </p:nvSpPr>
        <p:spPr/>
        <p:txBody>
          <a:bodyPr/>
          <a:lstStyle/>
          <a:p>
            <a:fld id="{25985FFB-AFA8-437B-B911-1B5F1150865E}" type="datetime4">
              <a:rPr lang="en-GB" smtClean="0">
                <a:solidFill>
                  <a:prstClr val="black"/>
                </a:solidFill>
              </a:rPr>
              <a:pPr/>
              <a:t>15 October 2019</a:t>
            </a:fld>
            <a:endParaRPr lang="en-GB">
              <a:solidFill>
                <a:prstClr val="black"/>
              </a:solidFill>
            </a:endParaRPr>
          </a:p>
        </p:txBody>
      </p:sp>
      <p:sp>
        <p:nvSpPr>
          <p:cNvPr id="6" name="Content Placeholder 2"/>
          <p:cNvSpPr txBox="1">
            <a:spLocks/>
          </p:cNvSpPr>
          <p:nvPr/>
        </p:nvSpPr>
        <p:spPr>
          <a:xfrm>
            <a:off x="899592" y="2205651"/>
            <a:ext cx="3672408" cy="2735517"/>
          </a:xfrm>
          <a:prstGeom prst="rect">
            <a:avLst/>
          </a:prstGeom>
        </p:spPr>
        <p:txBody>
          <a:bodyPr vert="horz" lIns="0" tIns="0" rIns="0" bIns="0" rtlCol="0">
            <a:normAutofit/>
          </a:bodyPr>
          <a:lstStyle>
            <a:lvl1pPr marL="360000" indent="-360000" algn="l" defTabSz="914400" rtl="0" eaLnBrk="1" latinLnBrk="0" hangingPunct="1">
              <a:lnSpc>
                <a:spcPct val="95000"/>
              </a:lnSpc>
              <a:spcBef>
                <a:spcPts val="1200"/>
              </a:spcBef>
              <a:spcAft>
                <a:spcPts val="600"/>
              </a:spcAft>
              <a:buClr>
                <a:schemeClr val="accent1"/>
              </a:buClr>
              <a:buFont typeface="+mj-lt"/>
              <a:buAutoNum type="romanUcPeriod"/>
              <a:defRPr sz="1600" kern="1200">
                <a:solidFill>
                  <a:schemeClr val="tx1"/>
                </a:solidFill>
                <a:latin typeface="+mn-lt"/>
                <a:ea typeface="+mn-ea"/>
                <a:cs typeface="+mn-cs"/>
              </a:defRPr>
            </a:lvl1pPr>
            <a:lvl2pPr marL="703512" indent="-342900" algn="l" defTabSz="914400" rtl="0" eaLnBrk="1" latinLnBrk="0" hangingPunct="1">
              <a:lnSpc>
                <a:spcPct val="90000"/>
              </a:lnSpc>
              <a:spcBef>
                <a:spcPts val="300"/>
              </a:spcBef>
              <a:spcAft>
                <a:spcPts val="300"/>
              </a:spcAft>
              <a:buClr>
                <a:schemeClr val="accent1"/>
              </a:buClr>
              <a:buFont typeface="+mj-lt"/>
              <a:buAutoNum type="romanUcPeriod"/>
              <a:defRPr sz="1400" kern="1200">
                <a:solidFill>
                  <a:schemeClr val="tx1"/>
                </a:solidFill>
                <a:latin typeface="+mn-lt"/>
                <a:ea typeface="+mn-ea"/>
                <a:cs typeface="+mn-cs"/>
              </a:defRPr>
            </a:lvl2pPr>
            <a:lvl3pPr marL="883512" indent="-342900" algn="l" defTabSz="914400" rtl="0" eaLnBrk="1" latinLnBrk="0" hangingPunct="1">
              <a:lnSpc>
                <a:spcPct val="90000"/>
              </a:lnSpc>
              <a:spcBef>
                <a:spcPts val="300"/>
              </a:spcBef>
              <a:spcAft>
                <a:spcPts val="300"/>
              </a:spcAft>
              <a:buClr>
                <a:schemeClr val="accent1"/>
              </a:buClr>
              <a:buFont typeface="+mj-lt"/>
              <a:buAutoNum type="romanUcPeriod"/>
              <a:defRPr sz="1200" kern="1200">
                <a:solidFill>
                  <a:schemeClr val="tx1"/>
                </a:solidFill>
                <a:latin typeface="+mn-lt"/>
                <a:ea typeface="+mn-ea"/>
                <a:cs typeface="+mn-cs"/>
              </a:defRPr>
            </a:lvl3pPr>
            <a:lvl4pPr marL="1063512" indent="-342900" algn="l" defTabSz="962025" rtl="0" eaLnBrk="1" latinLnBrk="0" hangingPunct="1">
              <a:lnSpc>
                <a:spcPct val="90000"/>
              </a:lnSpc>
              <a:spcBef>
                <a:spcPts val="300"/>
              </a:spcBef>
              <a:spcAft>
                <a:spcPts val="300"/>
              </a:spcAft>
              <a:buClr>
                <a:schemeClr val="accent1"/>
              </a:buClr>
              <a:buFont typeface="+mj-lt"/>
              <a:buAutoNum type="romanUcPeriod"/>
              <a:defRPr sz="1200" kern="1200">
                <a:solidFill>
                  <a:schemeClr val="tx1"/>
                </a:solidFill>
                <a:latin typeface="+mn-lt"/>
                <a:ea typeface="+mn-ea"/>
                <a:cs typeface="+mn-cs"/>
              </a:defRPr>
            </a:lvl4pPr>
            <a:lvl5pPr marL="1243512" indent="-342900" algn="l" defTabSz="914400" rtl="0" eaLnBrk="1" latinLnBrk="0" hangingPunct="1">
              <a:lnSpc>
                <a:spcPct val="90000"/>
              </a:lnSpc>
              <a:spcBef>
                <a:spcPts val="300"/>
              </a:spcBef>
              <a:spcAft>
                <a:spcPts val="300"/>
              </a:spcAft>
              <a:buClr>
                <a:schemeClr val="accent1"/>
              </a:buClr>
              <a:buFont typeface="+mj-lt"/>
              <a:buAutoNum type="romanUcPeriod"/>
              <a:defRPr sz="1200" kern="1200">
                <a:solidFill>
                  <a:schemeClr val="tx1"/>
                </a:solidFill>
                <a:latin typeface="+mn-lt"/>
                <a:ea typeface="+mn-ea"/>
                <a:cs typeface="+mn-cs"/>
              </a:defRPr>
            </a:lvl5pPr>
            <a:lvl6pPr marL="1257300" indent="-180975" algn="l" defTabSz="914400" rtl="0" eaLnBrk="1" latinLnBrk="0" hangingPunct="1">
              <a:spcBef>
                <a:spcPct val="20000"/>
              </a:spcBef>
              <a:buClr>
                <a:schemeClr val="accent1"/>
              </a:buClr>
              <a:buFont typeface="Arial" pitchFamily="34" charset="0"/>
              <a:buChar char="•"/>
              <a:defRPr sz="12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rgbClr val="9BA064"/>
              </a:buClr>
              <a:buFont typeface="+mj-lt"/>
              <a:buNone/>
            </a:pPr>
            <a:r>
              <a:rPr lang="en-GB" sz="1800" dirty="0" err="1">
                <a:solidFill>
                  <a:prstClr val="black">
                    <a:lumMod val="65000"/>
                    <a:lumOff val="35000"/>
                  </a:prstClr>
                </a:solidFill>
              </a:rPr>
              <a:t>MiFID</a:t>
            </a:r>
            <a:r>
              <a:rPr lang="en-GB" sz="1800" dirty="0">
                <a:solidFill>
                  <a:prstClr val="black">
                    <a:lumMod val="65000"/>
                    <a:lumOff val="35000"/>
                  </a:prstClr>
                </a:solidFill>
              </a:rPr>
              <a:t>/MIFIR/LVM</a:t>
            </a:r>
            <a:endParaRPr lang="sv-SE" sz="1800" dirty="0">
              <a:solidFill>
                <a:prstClr val="black">
                  <a:lumMod val="65000"/>
                  <a:lumOff val="35000"/>
                </a:prstClr>
              </a:solidFill>
            </a:endParaRPr>
          </a:p>
          <a:p>
            <a:pPr marL="285750" indent="-285750">
              <a:buClr>
                <a:prstClr val="black">
                  <a:lumMod val="65000"/>
                  <a:lumOff val="35000"/>
                </a:prstClr>
              </a:buClr>
              <a:buFont typeface="Arial" panose="020B0604020202020204" pitchFamily="34" charset="0"/>
              <a:buChar char="•"/>
            </a:pPr>
            <a:r>
              <a:rPr lang="sv-SE" i="1" dirty="0">
                <a:solidFill>
                  <a:prstClr val="black"/>
                </a:solidFill>
              </a:rPr>
              <a:t>Investeringsrådgivning</a:t>
            </a:r>
          </a:p>
          <a:p>
            <a:pPr marL="285750" indent="-285750">
              <a:buClr>
                <a:prstClr val="black">
                  <a:lumMod val="65000"/>
                  <a:lumOff val="35000"/>
                </a:prstClr>
              </a:buClr>
              <a:buFont typeface="Arial" panose="020B0604020202020204" pitchFamily="34" charset="0"/>
              <a:buChar char="•"/>
            </a:pPr>
            <a:r>
              <a:rPr lang="sv-SE" i="1" dirty="0">
                <a:solidFill>
                  <a:prstClr val="black"/>
                </a:solidFill>
              </a:rPr>
              <a:t>Marknadsföring (försäljning)</a:t>
            </a:r>
          </a:p>
          <a:p>
            <a:pPr marL="285750" indent="-285750">
              <a:buClr>
                <a:prstClr val="black">
                  <a:lumMod val="65000"/>
                  <a:lumOff val="35000"/>
                </a:prstClr>
              </a:buClr>
              <a:buFont typeface="Arial" panose="020B0604020202020204" pitchFamily="34" charset="0"/>
              <a:buChar char="•"/>
            </a:pPr>
            <a:r>
              <a:rPr lang="sv-SE" i="1" dirty="0">
                <a:solidFill>
                  <a:prstClr val="black"/>
                </a:solidFill>
              </a:rPr>
              <a:t>Rådgivning på oberoende grund</a:t>
            </a:r>
          </a:p>
          <a:p>
            <a:pPr marL="285750" indent="-285750">
              <a:buClr>
                <a:srgbClr val="9BA064"/>
              </a:buClr>
              <a:buFont typeface="Arial" panose="020B0604020202020204" pitchFamily="34" charset="0"/>
              <a:buChar char="•"/>
            </a:pPr>
            <a:endParaRPr lang="sv-SE" sz="1800" i="1" dirty="0">
              <a:solidFill>
                <a:prstClr val="black"/>
              </a:solidFill>
            </a:endParaRPr>
          </a:p>
          <a:p>
            <a:pPr marL="0" indent="0">
              <a:buClr>
                <a:srgbClr val="9BA064"/>
              </a:buClr>
              <a:buFont typeface="+mj-lt"/>
              <a:buNone/>
            </a:pPr>
            <a:endParaRPr lang="en-GB" sz="1800" b="1" dirty="0">
              <a:solidFill>
                <a:srgbClr val="999900"/>
              </a:solidFill>
            </a:endParaRPr>
          </a:p>
        </p:txBody>
      </p:sp>
    </p:spTree>
    <p:extLst>
      <p:ext uri="{BB962C8B-B14F-4D97-AF65-F5344CB8AC3E}">
        <p14:creationId xmlns:p14="http://schemas.microsoft.com/office/powerpoint/2010/main" val="31873774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4800"/>
            <a:ext cx="8208000" cy="1005968"/>
          </a:xfrm>
        </p:spPr>
        <p:txBody>
          <a:bodyPr/>
          <a:lstStyle/>
          <a:p>
            <a:r>
              <a:rPr lang="en-GB" sz="2200" dirty="0" err="1">
                <a:solidFill>
                  <a:schemeClr val="tx1">
                    <a:lumMod val="65000"/>
                    <a:lumOff val="35000"/>
                  </a:schemeClr>
                </a:solidFill>
              </a:rPr>
              <a:t>Investeringsrådgivning</a:t>
            </a:r>
            <a:r>
              <a:rPr lang="en-GB" sz="2200" dirty="0">
                <a:solidFill>
                  <a:schemeClr val="tx1">
                    <a:lumMod val="65000"/>
                    <a:lumOff val="35000"/>
                  </a:schemeClr>
                </a:solidFill>
              </a:rPr>
              <a:t> </a:t>
            </a:r>
            <a:r>
              <a:rPr lang="en-GB" sz="2200" dirty="0" err="1">
                <a:solidFill>
                  <a:schemeClr val="tx1">
                    <a:lumMod val="65000"/>
                    <a:lumOff val="35000"/>
                  </a:schemeClr>
                </a:solidFill>
              </a:rPr>
              <a:t>och</a:t>
            </a:r>
            <a:r>
              <a:rPr lang="en-GB" sz="2200" dirty="0">
                <a:solidFill>
                  <a:schemeClr val="tx1">
                    <a:lumMod val="65000"/>
                    <a:lumOff val="35000"/>
                  </a:schemeClr>
                </a:solidFill>
              </a:rPr>
              <a:t> </a:t>
            </a:r>
            <a:r>
              <a:rPr lang="en-GB" sz="2200" dirty="0" err="1">
                <a:solidFill>
                  <a:schemeClr val="tx1">
                    <a:lumMod val="65000"/>
                    <a:lumOff val="35000"/>
                  </a:schemeClr>
                </a:solidFill>
              </a:rPr>
              <a:t>rådgivning</a:t>
            </a:r>
            <a:r>
              <a:rPr lang="en-GB" i="1" dirty="0"/>
              <a:t/>
            </a:r>
            <a:br>
              <a:rPr lang="en-GB" i="1" dirty="0"/>
            </a:br>
            <a:r>
              <a:rPr lang="en-GB" dirty="0"/>
              <a:t/>
            </a:r>
            <a:br>
              <a:rPr lang="en-GB" dirty="0"/>
            </a:br>
            <a:r>
              <a:rPr lang="en-GB" sz="1600" i="1" dirty="0" err="1">
                <a:solidFill>
                  <a:schemeClr val="tx1">
                    <a:lumMod val="65000"/>
                    <a:lumOff val="35000"/>
                  </a:schemeClr>
                </a:solidFill>
              </a:rPr>
              <a:t>Rättsläget</a:t>
            </a:r>
            <a:endParaRPr lang="en-GB" sz="1600" i="1" dirty="0">
              <a:solidFill>
                <a:schemeClr val="tx1">
                  <a:lumMod val="65000"/>
                  <a:lumOff val="35000"/>
                </a:schemeClr>
              </a:solidFill>
            </a:endParaRPr>
          </a:p>
        </p:txBody>
      </p:sp>
      <p:sp>
        <p:nvSpPr>
          <p:cNvPr id="3" name="Content Placeholder 2"/>
          <p:cNvSpPr>
            <a:spLocks noGrp="1"/>
          </p:cNvSpPr>
          <p:nvPr>
            <p:ph sz="quarter" idx="13"/>
          </p:nvPr>
        </p:nvSpPr>
        <p:spPr>
          <a:xfrm>
            <a:off x="467544" y="1700808"/>
            <a:ext cx="7344816" cy="5040560"/>
          </a:xfrm>
        </p:spPr>
        <p:txBody>
          <a:bodyPr>
            <a:normAutofit/>
          </a:bodyPr>
          <a:lstStyle/>
          <a:p>
            <a:pPr marL="0" indent="0">
              <a:buNone/>
            </a:pPr>
            <a:r>
              <a:rPr lang="en-GB" sz="1800" dirty="0" err="1">
                <a:solidFill>
                  <a:schemeClr val="tx1">
                    <a:lumMod val="65000"/>
                    <a:lumOff val="35000"/>
                  </a:schemeClr>
                </a:solidFill>
              </a:rPr>
              <a:t>Investeringsrådgivning</a:t>
            </a:r>
            <a:r>
              <a:rPr lang="en-GB" sz="1800" dirty="0">
                <a:solidFill>
                  <a:schemeClr val="tx1">
                    <a:lumMod val="65000"/>
                    <a:lumOff val="35000"/>
                  </a:schemeClr>
                </a:solidFill>
              </a:rPr>
              <a:t>  (LVM)</a:t>
            </a:r>
          </a:p>
          <a:p>
            <a:pPr marL="285750" indent="-285750">
              <a:buClr>
                <a:schemeClr val="tx1">
                  <a:lumMod val="65000"/>
                  <a:lumOff val="35000"/>
                </a:schemeClr>
              </a:buClr>
              <a:buFont typeface="Arial" panose="020B0604020202020204" pitchFamily="34" charset="0"/>
              <a:buChar char="•"/>
            </a:pPr>
            <a:r>
              <a:rPr lang="en-GB" sz="1400" i="1" dirty="0" err="1"/>
              <a:t>Tillhandahållande</a:t>
            </a:r>
            <a:r>
              <a:rPr lang="en-GB" sz="1400" i="1" dirty="0"/>
              <a:t> </a:t>
            </a:r>
            <a:r>
              <a:rPr lang="en-GB" sz="1400" i="1" dirty="0" err="1"/>
              <a:t>av</a:t>
            </a:r>
            <a:r>
              <a:rPr lang="en-GB" sz="1400" i="1" dirty="0"/>
              <a:t> </a:t>
            </a:r>
            <a:r>
              <a:rPr lang="en-GB" sz="1400" i="1" dirty="0" err="1"/>
              <a:t>personliga</a:t>
            </a:r>
            <a:r>
              <a:rPr lang="en-GB" sz="1400" i="1" dirty="0"/>
              <a:t> </a:t>
            </a:r>
            <a:r>
              <a:rPr lang="sv-SE" sz="1400" i="1" dirty="0"/>
              <a:t>rekommendationer till en kund i fråga om en eller flera transaktioner </a:t>
            </a:r>
            <a:r>
              <a:rPr lang="en-GB" sz="1400" i="1" dirty="0" err="1"/>
              <a:t>som</a:t>
            </a:r>
            <a:r>
              <a:rPr lang="en-GB" sz="1400" i="1" dirty="0"/>
              <a:t> </a:t>
            </a:r>
            <a:r>
              <a:rPr lang="en-GB" sz="1400" i="1" dirty="0" err="1"/>
              <a:t>avser</a:t>
            </a:r>
            <a:r>
              <a:rPr lang="en-GB" sz="1400" i="1" dirty="0"/>
              <a:t> </a:t>
            </a:r>
            <a:r>
              <a:rPr lang="en-GB" sz="1400" i="1" dirty="0" err="1"/>
              <a:t>finansiella</a:t>
            </a:r>
            <a:r>
              <a:rPr lang="en-GB" sz="1400" i="1" dirty="0"/>
              <a:t> instrument”  </a:t>
            </a:r>
            <a:r>
              <a:rPr lang="en-GB" sz="1400" dirty="0"/>
              <a:t>(1 </a:t>
            </a:r>
            <a:r>
              <a:rPr lang="en-GB" sz="1400" dirty="0" err="1"/>
              <a:t>kap</a:t>
            </a:r>
            <a:r>
              <a:rPr lang="en-GB" sz="1400" dirty="0"/>
              <a:t>. 4c § LVM)</a:t>
            </a:r>
            <a:endParaRPr lang="en-GB" sz="1400" dirty="0">
              <a:solidFill>
                <a:schemeClr val="tx1">
                  <a:lumMod val="65000"/>
                  <a:lumOff val="35000"/>
                </a:schemeClr>
              </a:solidFill>
            </a:endParaRPr>
          </a:p>
          <a:p>
            <a:pPr marL="0" indent="0">
              <a:buNone/>
            </a:pPr>
            <a:r>
              <a:rPr lang="en-GB" sz="1800" dirty="0" err="1">
                <a:solidFill>
                  <a:schemeClr val="tx1">
                    <a:lumMod val="65000"/>
                    <a:lumOff val="35000"/>
                  </a:schemeClr>
                </a:solidFill>
              </a:rPr>
              <a:t>Rådgivning</a:t>
            </a:r>
            <a:r>
              <a:rPr lang="en-GB" sz="1800" dirty="0">
                <a:solidFill>
                  <a:schemeClr val="tx1">
                    <a:lumMod val="65000"/>
                    <a:lumOff val="35000"/>
                  </a:schemeClr>
                </a:solidFill>
              </a:rPr>
              <a:t>  (IDD)</a:t>
            </a:r>
          </a:p>
          <a:p>
            <a:pPr marL="285750" indent="-285750">
              <a:buClr>
                <a:schemeClr val="tx1">
                  <a:lumMod val="65000"/>
                  <a:lumOff val="35000"/>
                </a:schemeClr>
              </a:buClr>
              <a:buFont typeface="Arial" panose="020B0604020202020204" pitchFamily="34" charset="0"/>
              <a:buChar char="•"/>
            </a:pPr>
            <a:r>
              <a:rPr lang="sv-SE" sz="1400" i="1" dirty="0"/>
              <a:t>Tillhandahållande av en personlig rekommendation till en kund, antingen på dennes begäran eller på initiativ av försäkringsdistributören, i fråga om ett eller flera </a:t>
            </a:r>
            <a:r>
              <a:rPr lang="en-GB" sz="1400" i="1" dirty="0" err="1"/>
              <a:t>försäkringsavtal</a:t>
            </a:r>
            <a:r>
              <a:rPr lang="en-GB" sz="1400" i="1" dirty="0"/>
              <a:t>   </a:t>
            </a:r>
            <a:r>
              <a:rPr lang="en-GB" sz="1400" dirty="0"/>
              <a:t>(</a:t>
            </a:r>
            <a:r>
              <a:rPr lang="en-GB" sz="1400" dirty="0" err="1"/>
              <a:t>artikel</a:t>
            </a:r>
            <a:r>
              <a:rPr lang="en-GB" sz="1400" dirty="0"/>
              <a:t> 2.15 IDD)</a:t>
            </a:r>
          </a:p>
          <a:p>
            <a:pPr marL="285750" indent="-285750">
              <a:buClr>
                <a:schemeClr val="tx1">
                  <a:lumMod val="65000"/>
                  <a:lumOff val="35000"/>
                </a:schemeClr>
              </a:buClr>
              <a:buFont typeface="Arial" panose="020B0604020202020204" pitchFamily="34" charset="0"/>
              <a:buChar char="•"/>
            </a:pPr>
            <a:r>
              <a:rPr lang="sv-SE" sz="1400" b="1" dirty="0">
                <a:solidFill>
                  <a:schemeClr val="accent6">
                    <a:lumMod val="75000"/>
                    <a:lumOff val="25000"/>
                  </a:schemeClr>
                </a:solidFill>
              </a:rPr>
              <a:t>OBS! </a:t>
            </a:r>
            <a:r>
              <a:rPr lang="sv-SE" sz="1400" i="1" dirty="0"/>
              <a:t>Medlemsstaten får göra rådgivning obligatorisk för försäljning av försäkringsprodukter eller för vissa försäkringsprodukter </a:t>
            </a:r>
            <a:r>
              <a:rPr lang="sv-SE" sz="1400" dirty="0"/>
              <a:t>(artikel 22.2 tredje stycket IDD)</a:t>
            </a:r>
          </a:p>
          <a:p>
            <a:pPr marL="0" indent="0">
              <a:buNone/>
            </a:pPr>
            <a:r>
              <a:rPr lang="sv-SE" sz="1400" i="1" dirty="0"/>
              <a:t>	”Regeringen konstaterar att förslagen i denna proposition inte innebär några 	ändringar när det gäller gränsdragning mellan rådgivning, marknadsföring och 	försäljning som sker på finansmarknadsområdet. Nuvarande praxis bör därför 	vara tillämplig även i fortsättningen. Frågor om den närmare gränsdragningen 	mellan rådgivning, marknadsföring och försäljning bör således överlämnas till 	rättstillämpningen att avgöra”                                                                           	</a:t>
            </a:r>
            <a:r>
              <a:rPr lang="en-GB" sz="1200" dirty="0"/>
              <a:t>(</a:t>
            </a:r>
            <a:r>
              <a:rPr lang="en-GB" sz="1200" dirty="0" err="1"/>
              <a:t>Genomförande</a:t>
            </a:r>
            <a:r>
              <a:rPr lang="en-GB" sz="1200" dirty="0"/>
              <a:t> </a:t>
            </a:r>
            <a:r>
              <a:rPr lang="en-GB" sz="1200" dirty="0" err="1"/>
              <a:t>av</a:t>
            </a:r>
            <a:r>
              <a:rPr lang="en-GB" sz="1200" dirty="0"/>
              <a:t> </a:t>
            </a:r>
            <a:r>
              <a:rPr lang="en-GB" sz="1200" dirty="0" err="1"/>
              <a:t>MiFID</a:t>
            </a:r>
            <a:r>
              <a:rPr lang="en-GB" sz="1200" dirty="0"/>
              <a:t> II </a:t>
            </a:r>
            <a:r>
              <a:rPr lang="en-GB" sz="1200" dirty="0" err="1"/>
              <a:t>och</a:t>
            </a:r>
            <a:r>
              <a:rPr lang="en-GB" sz="1200" dirty="0"/>
              <a:t> MIFIR, prop. 2016/17:162 s. 459)</a:t>
            </a:r>
          </a:p>
        </p:txBody>
      </p:sp>
      <p:sp>
        <p:nvSpPr>
          <p:cNvPr id="4" name="Slide Number Placeholder 3"/>
          <p:cNvSpPr>
            <a:spLocks noGrp="1"/>
          </p:cNvSpPr>
          <p:nvPr>
            <p:ph type="sldNum" sz="quarter" idx="12"/>
          </p:nvPr>
        </p:nvSpPr>
        <p:spPr/>
        <p:txBody>
          <a:bodyPr/>
          <a:lstStyle/>
          <a:p>
            <a:fld id="{68468C2E-472A-43C3-926E-5A5CF00B7762}" type="slidenum">
              <a:rPr lang="en-GB" smtClean="0">
                <a:solidFill>
                  <a:prstClr val="black"/>
                </a:solidFill>
              </a:rPr>
              <a:pPr/>
              <a:t>5</a:t>
            </a:fld>
            <a:endParaRPr lang="en-GB" dirty="0">
              <a:solidFill>
                <a:prstClr val="black"/>
              </a:solidFill>
            </a:endParaRPr>
          </a:p>
        </p:txBody>
      </p:sp>
      <p:sp>
        <p:nvSpPr>
          <p:cNvPr id="5" name="Date Placeholder 4"/>
          <p:cNvSpPr>
            <a:spLocks noGrp="1"/>
          </p:cNvSpPr>
          <p:nvPr>
            <p:ph type="dt" sz="half" idx="10"/>
          </p:nvPr>
        </p:nvSpPr>
        <p:spPr/>
        <p:txBody>
          <a:bodyPr/>
          <a:lstStyle/>
          <a:p>
            <a:fld id="{25985FFB-AFA8-437B-B911-1B5F1150865E}" type="datetime4">
              <a:rPr lang="en-GB" smtClean="0">
                <a:solidFill>
                  <a:prstClr val="black"/>
                </a:solidFill>
              </a:rPr>
              <a:pPr/>
              <a:t>15 October 2019</a:t>
            </a:fld>
            <a:endParaRPr lang="en-GB">
              <a:solidFill>
                <a:prstClr val="black"/>
              </a:solidFill>
            </a:endParaRPr>
          </a:p>
        </p:txBody>
      </p:sp>
    </p:spTree>
    <p:extLst>
      <p:ext uri="{BB962C8B-B14F-4D97-AF65-F5344CB8AC3E}">
        <p14:creationId xmlns:p14="http://schemas.microsoft.com/office/powerpoint/2010/main" val="1285084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456" y="116632"/>
            <a:ext cx="8208000" cy="1106565"/>
          </a:xfrm>
        </p:spPr>
        <p:txBody>
          <a:bodyPr/>
          <a:lstStyle/>
          <a:p>
            <a:r>
              <a:rPr lang="en-GB" sz="2200" dirty="0" err="1">
                <a:solidFill>
                  <a:schemeClr val="tx1">
                    <a:lumMod val="65000"/>
                    <a:lumOff val="35000"/>
                  </a:schemeClr>
                </a:solidFill>
              </a:rPr>
              <a:t>Gränsdragningen</a:t>
            </a:r>
            <a:r>
              <a:rPr lang="en-GB" sz="2200" dirty="0">
                <a:solidFill>
                  <a:schemeClr val="tx1">
                    <a:lumMod val="65000"/>
                    <a:lumOff val="35000"/>
                  </a:schemeClr>
                </a:solidFill>
              </a:rPr>
              <a:t> </a:t>
            </a:r>
            <a:r>
              <a:rPr lang="en-GB" sz="2200" dirty="0" err="1">
                <a:solidFill>
                  <a:schemeClr val="tx1">
                    <a:lumMod val="65000"/>
                    <a:lumOff val="35000"/>
                  </a:schemeClr>
                </a:solidFill>
              </a:rPr>
              <a:t>mellan</a:t>
            </a:r>
            <a:r>
              <a:rPr lang="en-GB" sz="2200" dirty="0">
                <a:solidFill>
                  <a:schemeClr val="tx1">
                    <a:lumMod val="65000"/>
                    <a:lumOff val="35000"/>
                  </a:schemeClr>
                </a:solidFill>
              </a:rPr>
              <a:t> </a:t>
            </a:r>
            <a:r>
              <a:rPr lang="en-GB" sz="2200" dirty="0" err="1">
                <a:solidFill>
                  <a:schemeClr val="tx1">
                    <a:lumMod val="65000"/>
                    <a:lumOff val="35000"/>
                  </a:schemeClr>
                </a:solidFill>
              </a:rPr>
              <a:t>rådgivning</a:t>
            </a:r>
            <a:r>
              <a:rPr lang="en-GB" sz="2200" dirty="0">
                <a:solidFill>
                  <a:schemeClr val="tx1">
                    <a:lumMod val="65000"/>
                    <a:lumOff val="35000"/>
                  </a:schemeClr>
                </a:solidFill>
              </a:rPr>
              <a:t> </a:t>
            </a:r>
            <a:r>
              <a:rPr lang="en-GB" sz="2200" dirty="0" err="1">
                <a:solidFill>
                  <a:schemeClr val="tx1">
                    <a:lumMod val="65000"/>
                    <a:lumOff val="35000"/>
                  </a:schemeClr>
                </a:solidFill>
              </a:rPr>
              <a:t>och</a:t>
            </a:r>
            <a:r>
              <a:rPr lang="en-GB" sz="2200" dirty="0">
                <a:solidFill>
                  <a:schemeClr val="tx1">
                    <a:lumMod val="65000"/>
                    <a:lumOff val="35000"/>
                  </a:schemeClr>
                </a:solidFill>
              </a:rPr>
              <a:t> </a:t>
            </a:r>
            <a:r>
              <a:rPr lang="en-GB" sz="2200" dirty="0" err="1">
                <a:solidFill>
                  <a:schemeClr val="tx1">
                    <a:lumMod val="65000"/>
                    <a:lumOff val="35000"/>
                  </a:schemeClr>
                </a:solidFill>
              </a:rPr>
              <a:t>marknadsföring</a:t>
            </a:r>
            <a:endParaRPr lang="en-GB" sz="2200" b="0" dirty="0">
              <a:solidFill>
                <a:schemeClr val="tx2"/>
              </a:solidFill>
            </a:endParaRPr>
          </a:p>
        </p:txBody>
      </p:sp>
      <p:sp>
        <p:nvSpPr>
          <p:cNvPr id="3" name="Content Placeholder 2"/>
          <p:cNvSpPr>
            <a:spLocks noGrp="1"/>
          </p:cNvSpPr>
          <p:nvPr>
            <p:ph sz="quarter" idx="13"/>
          </p:nvPr>
        </p:nvSpPr>
        <p:spPr>
          <a:xfrm>
            <a:off x="468313" y="2061368"/>
            <a:ext cx="7272040" cy="4680000"/>
          </a:xfrm>
        </p:spPr>
        <p:txBody>
          <a:bodyPr>
            <a:normAutofit/>
          </a:bodyPr>
          <a:lstStyle/>
          <a:p>
            <a:pPr marL="285750" indent="-285750">
              <a:buClr>
                <a:schemeClr val="tx1">
                  <a:lumMod val="65000"/>
                  <a:lumOff val="35000"/>
                </a:schemeClr>
              </a:buClr>
              <a:buFont typeface="Arial" panose="020B0604020202020204" pitchFamily="34" charset="0"/>
              <a:buChar char="•"/>
            </a:pPr>
            <a:r>
              <a:rPr lang="sv-SE" sz="1400" dirty="0">
                <a:latin typeface="Arial" panose="020B0604020202020204" pitchFamily="34" charset="0"/>
                <a:cs typeface="Arial" panose="020B0604020202020204" pitchFamily="34" charset="0"/>
              </a:rPr>
              <a:t>Marknadsföring och rådgivning är inte separata företeelser och marknadsföring utesluter inte rådgivning och vice versa. </a:t>
            </a:r>
          </a:p>
          <a:p>
            <a:pPr marL="285750" indent="-285750">
              <a:buClr>
                <a:schemeClr val="tx1">
                  <a:lumMod val="65000"/>
                  <a:lumOff val="35000"/>
                </a:schemeClr>
              </a:buClr>
              <a:buFont typeface="Arial" panose="020B0604020202020204" pitchFamily="34" charset="0"/>
              <a:buChar char="•"/>
            </a:pPr>
            <a:r>
              <a:rPr lang="sv-SE" sz="1400" dirty="0">
                <a:latin typeface="Arial" panose="020B0604020202020204" pitchFamily="34" charset="0"/>
                <a:cs typeface="Arial" panose="020B0604020202020204" pitchFamily="34" charset="0"/>
              </a:rPr>
              <a:t>Huruvida viss – skriftlig eller muntlig – information är att bedöma som marknadsföring eller rådgivning beror på om den individuelle investeraren har haft fog för att uppfatta att informationen utgjorde rådgivning eller inte. Avgörande för bedömningen är vad som sammantaget har kommunicerats till investeraren vid den aktuella situationen. </a:t>
            </a:r>
          </a:p>
          <a:p>
            <a:pPr marL="285750" indent="-285750">
              <a:buClr>
                <a:schemeClr val="tx1">
                  <a:lumMod val="65000"/>
                  <a:lumOff val="35000"/>
                </a:schemeClr>
              </a:buClr>
              <a:buFont typeface="Arial" panose="020B0604020202020204" pitchFamily="34" charset="0"/>
              <a:buChar char="•"/>
            </a:pPr>
            <a:r>
              <a:rPr lang="sv-SE" sz="1400" dirty="0">
                <a:latin typeface="Arial" panose="020B0604020202020204" pitchFamily="34" charset="0"/>
                <a:cs typeface="Arial" panose="020B0604020202020204" pitchFamily="34" charset="0"/>
              </a:rPr>
              <a:t>Även om ett visst marknadsföringsmaterial är befriat från rekommendationer kan rådgivning ändå anses föreligga om materialet överlämnas till investeraren under sådana omständigheter att denne har fog att uppfatta att han eller hon har fått en rekommendation att investera i det instrument som marknadsförs i materialet. </a:t>
            </a:r>
          </a:p>
          <a:p>
            <a:pPr marL="285750" indent="-285750">
              <a:buClr>
                <a:schemeClr val="tx1">
                  <a:lumMod val="65000"/>
                  <a:lumOff val="35000"/>
                </a:schemeClr>
              </a:buClr>
              <a:buFont typeface="Arial" panose="020B0604020202020204" pitchFamily="34" charset="0"/>
              <a:buChar char="•"/>
            </a:pPr>
            <a:r>
              <a:rPr lang="sv-SE" sz="1400" dirty="0">
                <a:latin typeface="Arial" panose="020B0604020202020204" pitchFamily="34" charset="0"/>
                <a:cs typeface="Arial" panose="020B0604020202020204" pitchFamily="34" charset="0"/>
              </a:rPr>
              <a:t>Det är inte ägnat att upprätthålla allmänhetens förtroende för försäkringsförmedlingsbranschen att förmå en kund att intyga att förmedlarens informationsgivning till kunden inte är att anse som rådgivning. </a:t>
            </a:r>
          </a:p>
          <a:p>
            <a:pPr marL="0" indent="0">
              <a:buNone/>
            </a:pPr>
            <a:r>
              <a:rPr lang="en-GB" sz="1200" dirty="0">
                <a:latin typeface="Arial" panose="020B0604020202020204" pitchFamily="34" charset="0"/>
                <a:cs typeface="Arial" panose="020B0604020202020204" pitchFamily="34" charset="0"/>
              </a:rPr>
              <a:t>(</a:t>
            </a:r>
            <a:r>
              <a:rPr lang="en-GB" sz="1200" dirty="0" err="1">
                <a:latin typeface="Arial" panose="020B0604020202020204" pitchFamily="34" charset="0"/>
                <a:cs typeface="Arial" panose="020B0604020202020204" pitchFamily="34" charset="0"/>
              </a:rPr>
              <a:t>Försäkringsförmedlingsmarknadens</a:t>
            </a:r>
            <a:r>
              <a:rPr lang="en-GB" sz="1200" dirty="0">
                <a:latin typeface="Arial" panose="020B0604020202020204" pitchFamily="34" charset="0"/>
                <a:cs typeface="Arial" panose="020B0604020202020204" pitchFamily="34" charset="0"/>
              </a:rPr>
              <a:t> </a:t>
            </a:r>
            <a:r>
              <a:rPr lang="en-GB" sz="1200" dirty="0" err="1">
                <a:latin typeface="Arial" panose="020B0604020202020204" pitchFamily="34" charset="0"/>
                <a:cs typeface="Arial" panose="020B0604020202020204" pitchFamily="34" charset="0"/>
              </a:rPr>
              <a:t>Disciplinnämnd</a:t>
            </a:r>
            <a:r>
              <a:rPr lang="en-GB" sz="1200" dirty="0">
                <a:latin typeface="Arial" panose="020B0604020202020204" pitchFamily="34" charset="0"/>
                <a:cs typeface="Arial" panose="020B0604020202020204" pitchFamily="34" charset="0"/>
              </a:rPr>
              <a:t>, </a:t>
            </a:r>
            <a:r>
              <a:rPr lang="en-GB" sz="1200" dirty="0" err="1">
                <a:latin typeface="Arial" panose="020B0604020202020204" pitchFamily="34" charset="0"/>
                <a:cs typeface="Arial" panose="020B0604020202020204" pitchFamily="34" charset="0"/>
              </a:rPr>
              <a:t>Uttalande</a:t>
            </a:r>
            <a:r>
              <a:rPr lang="en-GB" sz="1200" dirty="0">
                <a:latin typeface="Arial" panose="020B0604020202020204" pitchFamily="34" charset="0"/>
                <a:cs typeface="Arial" panose="020B0604020202020204" pitchFamily="34" charset="0"/>
              </a:rPr>
              <a:t> 2004:1 om </a:t>
            </a:r>
            <a:r>
              <a:rPr lang="en-GB" sz="1200" dirty="0" err="1">
                <a:latin typeface="Arial" panose="020B0604020202020204" pitchFamily="34" charset="0"/>
                <a:cs typeface="Arial" panose="020B0604020202020204" pitchFamily="34" charset="0"/>
              </a:rPr>
              <a:t>rådgivning</a:t>
            </a:r>
            <a:r>
              <a:rPr lang="en-GB" sz="1200" dirty="0">
                <a:latin typeface="Arial" panose="020B0604020202020204" pitchFamily="34" charset="0"/>
                <a:cs typeface="Arial" panose="020B0604020202020204" pitchFamily="34" charset="0"/>
              </a:rPr>
              <a:t> </a:t>
            </a:r>
            <a:r>
              <a:rPr lang="en-GB" sz="1200" dirty="0" err="1">
                <a:latin typeface="Arial" panose="020B0604020202020204" pitchFamily="34" charset="0"/>
                <a:cs typeface="Arial" panose="020B0604020202020204" pitchFamily="34" charset="0"/>
              </a:rPr>
              <a:t>och</a:t>
            </a:r>
            <a:r>
              <a:rPr lang="en-GB" sz="1200" dirty="0">
                <a:latin typeface="Arial" panose="020B0604020202020204" pitchFamily="34" charset="0"/>
                <a:cs typeface="Arial" panose="020B0604020202020204" pitchFamily="34" charset="0"/>
              </a:rPr>
              <a:t> </a:t>
            </a:r>
            <a:r>
              <a:rPr lang="en-GB" sz="1200" dirty="0" err="1">
                <a:latin typeface="Arial" panose="020B0604020202020204" pitchFamily="34" charset="0"/>
                <a:cs typeface="Arial" panose="020B0604020202020204" pitchFamily="34" charset="0"/>
              </a:rPr>
              <a:t>marknadsföring</a:t>
            </a:r>
            <a:r>
              <a:rPr lang="en-GB" sz="1200" dirty="0">
                <a:latin typeface="Arial" panose="020B0604020202020204" pitchFamily="34" charset="0"/>
                <a:cs typeface="Arial" panose="020B0604020202020204" pitchFamily="34" charset="0"/>
              </a:rPr>
              <a:t>)</a:t>
            </a:r>
          </a:p>
        </p:txBody>
      </p:sp>
      <p:sp>
        <p:nvSpPr>
          <p:cNvPr id="4" name="Slide Number Placeholder 3"/>
          <p:cNvSpPr>
            <a:spLocks noGrp="1"/>
          </p:cNvSpPr>
          <p:nvPr>
            <p:ph type="sldNum" sz="quarter" idx="12"/>
          </p:nvPr>
        </p:nvSpPr>
        <p:spPr/>
        <p:txBody>
          <a:bodyPr/>
          <a:lstStyle/>
          <a:p>
            <a:fld id="{68468C2E-472A-43C3-926E-5A5CF00B7762}" type="slidenum">
              <a:rPr lang="en-GB" smtClean="0">
                <a:solidFill>
                  <a:prstClr val="black"/>
                </a:solidFill>
              </a:rPr>
              <a:pPr/>
              <a:t>6</a:t>
            </a:fld>
            <a:endParaRPr lang="en-GB">
              <a:solidFill>
                <a:prstClr val="black"/>
              </a:solidFill>
            </a:endParaRPr>
          </a:p>
        </p:txBody>
      </p:sp>
      <p:sp>
        <p:nvSpPr>
          <p:cNvPr id="5" name="Date Placeholder 4"/>
          <p:cNvSpPr>
            <a:spLocks noGrp="1"/>
          </p:cNvSpPr>
          <p:nvPr>
            <p:ph type="dt" sz="half" idx="10"/>
          </p:nvPr>
        </p:nvSpPr>
        <p:spPr/>
        <p:txBody>
          <a:bodyPr/>
          <a:lstStyle/>
          <a:p>
            <a:fld id="{25985FFB-AFA8-437B-B911-1B5F1150865E}" type="datetime4">
              <a:rPr lang="en-GB" smtClean="0">
                <a:solidFill>
                  <a:prstClr val="black"/>
                </a:solidFill>
              </a:rPr>
              <a:pPr/>
              <a:t>15 October 2019</a:t>
            </a:fld>
            <a:endParaRPr lang="en-GB">
              <a:solidFill>
                <a:prstClr val="black"/>
              </a:solidFill>
            </a:endParaRPr>
          </a:p>
        </p:txBody>
      </p:sp>
      <p:sp>
        <p:nvSpPr>
          <p:cNvPr id="6" name="Rectangle 5"/>
          <p:cNvSpPr/>
          <p:nvPr/>
        </p:nvSpPr>
        <p:spPr>
          <a:xfrm>
            <a:off x="467544" y="1557784"/>
            <a:ext cx="3456384" cy="369332"/>
          </a:xfrm>
          <a:prstGeom prst="rect">
            <a:avLst/>
          </a:prstGeom>
        </p:spPr>
        <p:txBody>
          <a:bodyPr wrap="square">
            <a:spAutoFit/>
          </a:bodyPr>
          <a:lstStyle/>
          <a:p>
            <a:r>
              <a:rPr lang="en-GB" dirty="0">
                <a:solidFill>
                  <a:prstClr val="black">
                    <a:lumMod val="65000"/>
                    <a:lumOff val="35000"/>
                  </a:prstClr>
                </a:solidFill>
              </a:rPr>
              <a:t>God </a:t>
            </a:r>
            <a:r>
              <a:rPr lang="en-GB" dirty="0" err="1">
                <a:solidFill>
                  <a:prstClr val="black">
                    <a:lumMod val="65000"/>
                    <a:lumOff val="35000"/>
                  </a:prstClr>
                </a:solidFill>
              </a:rPr>
              <a:t>försäkringsförmedlingssed</a:t>
            </a:r>
            <a:r>
              <a:rPr lang="en-GB" dirty="0">
                <a:solidFill>
                  <a:prstClr val="black">
                    <a:lumMod val="65000"/>
                    <a:lumOff val="35000"/>
                  </a:prstClr>
                </a:solidFill>
              </a:rPr>
              <a:t> </a:t>
            </a:r>
            <a:endParaRPr lang="sv-SE" dirty="0">
              <a:solidFill>
                <a:prstClr val="black">
                  <a:lumMod val="65000"/>
                  <a:lumOff val="35000"/>
                </a:prstClr>
              </a:solidFill>
            </a:endParaRPr>
          </a:p>
        </p:txBody>
      </p:sp>
    </p:spTree>
    <p:extLst>
      <p:ext uri="{BB962C8B-B14F-4D97-AF65-F5344CB8AC3E}">
        <p14:creationId xmlns:p14="http://schemas.microsoft.com/office/powerpoint/2010/main" val="39286801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208000" cy="720080"/>
          </a:xfrm>
        </p:spPr>
        <p:txBody>
          <a:bodyPr/>
          <a:lstStyle/>
          <a:p>
            <a:r>
              <a:rPr lang="en-GB" sz="2200" dirty="0" err="1">
                <a:solidFill>
                  <a:schemeClr val="tx1">
                    <a:lumMod val="65000"/>
                    <a:lumOff val="35000"/>
                  </a:schemeClr>
                </a:solidFill>
              </a:rPr>
              <a:t>Investeringsrådgivning</a:t>
            </a:r>
            <a:r>
              <a:rPr lang="en-GB" sz="2200" dirty="0">
                <a:solidFill>
                  <a:schemeClr val="tx1">
                    <a:lumMod val="65000"/>
                    <a:lumOff val="35000"/>
                  </a:schemeClr>
                </a:solidFill>
              </a:rPr>
              <a:t> </a:t>
            </a:r>
            <a:r>
              <a:rPr lang="en-GB" sz="2200" dirty="0" err="1">
                <a:solidFill>
                  <a:schemeClr val="tx1">
                    <a:lumMod val="65000"/>
                    <a:lumOff val="35000"/>
                  </a:schemeClr>
                </a:solidFill>
              </a:rPr>
              <a:t>och</a:t>
            </a:r>
            <a:r>
              <a:rPr lang="en-GB" sz="2200" dirty="0">
                <a:solidFill>
                  <a:schemeClr val="tx1">
                    <a:lumMod val="65000"/>
                    <a:lumOff val="35000"/>
                  </a:schemeClr>
                </a:solidFill>
              </a:rPr>
              <a:t> </a:t>
            </a:r>
            <a:r>
              <a:rPr lang="en-GB" sz="2200" dirty="0" err="1">
                <a:solidFill>
                  <a:schemeClr val="tx1">
                    <a:lumMod val="65000"/>
                    <a:lumOff val="35000"/>
                  </a:schemeClr>
                </a:solidFill>
              </a:rPr>
              <a:t>Marknadsföring</a:t>
            </a:r>
            <a:r>
              <a:rPr lang="en-GB" sz="2200" dirty="0">
                <a:solidFill>
                  <a:schemeClr val="tx1">
                    <a:lumMod val="65000"/>
                    <a:lumOff val="35000"/>
                  </a:schemeClr>
                </a:solidFill>
              </a:rPr>
              <a:t> – </a:t>
            </a:r>
            <a:r>
              <a:rPr lang="en-GB" sz="2200" dirty="0" err="1">
                <a:solidFill>
                  <a:schemeClr val="tx1">
                    <a:lumMod val="65000"/>
                    <a:lumOff val="35000"/>
                  </a:schemeClr>
                </a:solidFill>
              </a:rPr>
              <a:t>jämförelse</a:t>
            </a:r>
            <a:r>
              <a:rPr lang="en-GB" sz="2200" dirty="0">
                <a:solidFill>
                  <a:schemeClr val="tx1">
                    <a:lumMod val="65000"/>
                    <a:lumOff val="35000"/>
                  </a:schemeClr>
                </a:solidFill>
              </a:rPr>
              <a:t>  (9 </a:t>
            </a:r>
            <a:r>
              <a:rPr lang="en-GB" sz="2200" dirty="0" err="1">
                <a:solidFill>
                  <a:schemeClr val="tx1">
                    <a:lumMod val="65000"/>
                    <a:lumOff val="35000"/>
                  </a:schemeClr>
                </a:solidFill>
              </a:rPr>
              <a:t>kap</a:t>
            </a:r>
            <a:r>
              <a:rPr lang="en-GB" sz="2200" dirty="0">
                <a:solidFill>
                  <a:schemeClr val="tx1">
                    <a:lumMod val="65000"/>
                    <a:lumOff val="35000"/>
                  </a:schemeClr>
                </a:solidFill>
              </a:rPr>
              <a:t>. LVM)</a:t>
            </a:r>
          </a:p>
        </p:txBody>
      </p:sp>
      <p:sp>
        <p:nvSpPr>
          <p:cNvPr id="3" name="Content Placeholder 2"/>
          <p:cNvSpPr>
            <a:spLocks noGrp="1"/>
          </p:cNvSpPr>
          <p:nvPr>
            <p:ph sz="quarter" idx="13"/>
          </p:nvPr>
        </p:nvSpPr>
        <p:spPr>
          <a:xfrm>
            <a:off x="468313" y="1918631"/>
            <a:ext cx="3599631" cy="4680000"/>
          </a:xfrm>
        </p:spPr>
        <p:txBody>
          <a:bodyPr>
            <a:normAutofit/>
          </a:bodyPr>
          <a:lstStyle/>
          <a:p>
            <a:pPr marL="0" indent="0">
              <a:buNone/>
            </a:pPr>
            <a:r>
              <a:rPr lang="en-GB" sz="1800" dirty="0" err="1">
                <a:solidFill>
                  <a:schemeClr val="tx1">
                    <a:lumMod val="65000"/>
                    <a:lumOff val="35000"/>
                  </a:schemeClr>
                </a:solidFill>
              </a:rPr>
              <a:t>Investeringsrådgivning</a:t>
            </a:r>
            <a:endParaRPr lang="en-GB" sz="1800" dirty="0">
              <a:solidFill>
                <a:schemeClr val="tx1">
                  <a:lumMod val="65000"/>
                  <a:lumOff val="35000"/>
                </a:schemeClr>
              </a:solidFill>
            </a:endParaRPr>
          </a:p>
          <a:p>
            <a:pPr marL="285750" indent="-285750">
              <a:buClr>
                <a:schemeClr val="tx1">
                  <a:lumMod val="65000"/>
                  <a:lumOff val="35000"/>
                </a:schemeClr>
              </a:buClr>
              <a:buFont typeface="Arial" panose="020B0604020202020204" pitchFamily="34" charset="0"/>
              <a:buChar char="•"/>
            </a:pPr>
            <a:r>
              <a:rPr lang="en-GB" sz="1400" dirty="0" err="1"/>
              <a:t>Kompetenskrav</a:t>
            </a:r>
            <a:endParaRPr lang="en-GB" sz="1400" dirty="0"/>
          </a:p>
          <a:p>
            <a:pPr marL="285750" indent="-285750">
              <a:buClr>
                <a:schemeClr val="tx1">
                  <a:lumMod val="65000"/>
                  <a:lumOff val="35000"/>
                </a:schemeClr>
              </a:buClr>
              <a:buFont typeface="Arial" panose="020B0604020202020204" pitchFamily="34" charset="0"/>
              <a:buChar char="•"/>
            </a:pPr>
            <a:r>
              <a:rPr lang="en-GB" sz="1400" dirty="0" err="1"/>
              <a:t>Inhämtning</a:t>
            </a:r>
            <a:r>
              <a:rPr lang="en-GB" sz="1400" dirty="0"/>
              <a:t> </a:t>
            </a:r>
            <a:r>
              <a:rPr lang="en-GB" sz="1400" dirty="0" err="1"/>
              <a:t>av</a:t>
            </a:r>
            <a:r>
              <a:rPr lang="en-GB" sz="1400" dirty="0"/>
              <a:t> </a:t>
            </a:r>
            <a:r>
              <a:rPr lang="en-GB" sz="1400" dirty="0" err="1"/>
              <a:t>uppgifter</a:t>
            </a:r>
            <a:r>
              <a:rPr lang="en-GB" sz="1400" dirty="0"/>
              <a:t> om </a:t>
            </a:r>
            <a:r>
              <a:rPr lang="en-GB" sz="1400" dirty="0" err="1"/>
              <a:t>kundens</a:t>
            </a:r>
            <a:endParaRPr lang="en-GB" sz="1400" dirty="0"/>
          </a:p>
          <a:p>
            <a:pPr marL="629262" lvl="1" indent="-285750">
              <a:buClr>
                <a:schemeClr val="tx1">
                  <a:lumMod val="65000"/>
                  <a:lumOff val="35000"/>
                </a:schemeClr>
              </a:buClr>
              <a:buFont typeface="Arial" panose="020B0604020202020204" pitchFamily="34" charset="0"/>
              <a:buChar char="•"/>
            </a:pPr>
            <a:r>
              <a:rPr lang="en-GB" dirty="0" err="1"/>
              <a:t>Kunskap</a:t>
            </a:r>
            <a:r>
              <a:rPr lang="en-GB" dirty="0"/>
              <a:t> </a:t>
            </a:r>
            <a:r>
              <a:rPr lang="en-GB" dirty="0" err="1"/>
              <a:t>och</a:t>
            </a:r>
            <a:r>
              <a:rPr lang="en-GB" dirty="0"/>
              <a:t> </a:t>
            </a:r>
            <a:r>
              <a:rPr lang="en-GB" dirty="0" err="1"/>
              <a:t>erfarenheter</a:t>
            </a:r>
            <a:endParaRPr lang="en-GB" dirty="0"/>
          </a:p>
          <a:p>
            <a:pPr marL="629262" lvl="1" indent="-285750">
              <a:buClr>
                <a:schemeClr val="tx1">
                  <a:lumMod val="65000"/>
                  <a:lumOff val="35000"/>
                </a:schemeClr>
              </a:buClr>
              <a:buFont typeface="Arial" panose="020B0604020202020204" pitchFamily="34" charset="0"/>
              <a:buChar char="•"/>
            </a:pPr>
            <a:r>
              <a:rPr lang="en-GB" dirty="0" err="1"/>
              <a:t>Ekonomiska</a:t>
            </a:r>
            <a:r>
              <a:rPr lang="en-GB" dirty="0"/>
              <a:t> situation</a:t>
            </a:r>
          </a:p>
          <a:p>
            <a:pPr marL="629262" lvl="1" indent="-285750">
              <a:buClr>
                <a:schemeClr val="tx1">
                  <a:lumMod val="65000"/>
                  <a:lumOff val="35000"/>
                </a:schemeClr>
              </a:buClr>
              <a:buFont typeface="Arial" panose="020B0604020202020204" pitchFamily="34" charset="0"/>
              <a:buChar char="•"/>
            </a:pPr>
            <a:r>
              <a:rPr lang="en-GB" dirty="0" err="1"/>
              <a:t>Målsättning</a:t>
            </a:r>
            <a:r>
              <a:rPr lang="en-GB" dirty="0"/>
              <a:t> (23 §)</a:t>
            </a:r>
          </a:p>
          <a:p>
            <a:pPr marL="285750" indent="-285750">
              <a:buClr>
                <a:schemeClr val="tx1">
                  <a:lumMod val="65000"/>
                  <a:lumOff val="35000"/>
                </a:schemeClr>
              </a:buClr>
              <a:buFont typeface="Arial" panose="020B0604020202020204" pitchFamily="34" charset="0"/>
              <a:buChar char="•"/>
            </a:pPr>
            <a:r>
              <a:rPr lang="en-GB" sz="1400" dirty="0" err="1"/>
              <a:t>Bedöma</a:t>
            </a:r>
            <a:r>
              <a:rPr lang="en-GB" sz="1400" dirty="0"/>
              <a:t> </a:t>
            </a:r>
            <a:r>
              <a:rPr lang="en-GB" sz="1400" dirty="0" err="1"/>
              <a:t>och</a:t>
            </a:r>
            <a:r>
              <a:rPr lang="en-GB" sz="1400" dirty="0"/>
              <a:t> </a:t>
            </a:r>
            <a:r>
              <a:rPr lang="en-GB" sz="1400" dirty="0" err="1"/>
              <a:t>beakta</a:t>
            </a:r>
            <a:r>
              <a:rPr lang="en-GB" sz="1400" dirty="0"/>
              <a:t> </a:t>
            </a:r>
            <a:r>
              <a:rPr lang="en-GB" sz="1400" dirty="0" err="1"/>
              <a:t>kundens</a:t>
            </a:r>
            <a:r>
              <a:rPr lang="en-GB" sz="1400" dirty="0"/>
              <a:t> </a:t>
            </a:r>
            <a:r>
              <a:rPr lang="en-GB" sz="1400" dirty="0" err="1"/>
              <a:t>risktolerans</a:t>
            </a:r>
            <a:r>
              <a:rPr lang="en-GB" sz="1400" dirty="0"/>
              <a:t> mm (23 §)</a:t>
            </a:r>
          </a:p>
          <a:p>
            <a:pPr marL="285750" indent="-285750">
              <a:buClr>
                <a:schemeClr val="tx1">
                  <a:lumMod val="65000"/>
                  <a:lumOff val="35000"/>
                </a:schemeClr>
              </a:buClr>
              <a:buFont typeface="Arial" panose="020B0604020202020204" pitchFamily="34" charset="0"/>
              <a:buChar char="•"/>
            </a:pPr>
            <a:r>
              <a:rPr lang="en-GB" sz="1400" dirty="0" err="1"/>
              <a:t>Tillhandahålla</a:t>
            </a:r>
            <a:r>
              <a:rPr lang="en-GB" sz="1400" dirty="0"/>
              <a:t> </a:t>
            </a:r>
            <a:r>
              <a:rPr lang="en-GB" sz="1400" dirty="0" err="1"/>
              <a:t>på</a:t>
            </a:r>
            <a:r>
              <a:rPr lang="en-GB" sz="1400" dirty="0"/>
              <a:t> </a:t>
            </a:r>
            <a:r>
              <a:rPr lang="en-GB" sz="1400" dirty="0" err="1"/>
              <a:t>varaktigt</a:t>
            </a:r>
            <a:r>
              <a:rPr lang="en-GB" sz="1400" dirty="0"/>
              <a:t> medium:</a:t>
            </a:r>
          </a:p>
          <a:p>
            <a:pPr marL="629262" lvl="1" indent="-285750">
              <a:buClr>
                <a:schemeClr val="tx1">
                  <a:lumMod val="65000"/>
                  <a:lumOff val="35000"/>
                </a:schemeClr>
              </a:buClr>
              <a:buFont typeface="Arial" panose="020B0604020202020204" pitchFamily="34" charset="0"/>
              <a:buChar char="•"/>
            </a:pPr>
            <a:r>
              <a:rPr lang="en-GB" dirty="0" err="1"/>
              <a:t>Rådet</a:t>
            </a:r>
            <a:endParaRPr lang="en-GB" dirty="0"/>
          </a:p>
          <a:p>
            <a:pPr marL="629262" lvl="1" indent="-285750">
              <a:buClr>
                <a:schemeClr val="tx1">
                  <a:lumMod val="65000"/>
                  <a:lumOff val="35000"/>
                </a:schemeClr>
              </a:buClr>
              <a:buFont typeface="Arial" panose="020B0604020202020204" pitchFamily="34" charset="0"/>
              <a:buChar char="•"/>
            </a:pPr>
            <a:r>
              <a:rPr lang="en-GB" dirty="0" err="1"/>
              <a:t>Lämplighetsförklaring</a:t>
            </a:r>
            <a:r>
              <a:rPr lang="en-GB" dirty="0"/>
              <a:t> (28 §)</a:t>
            </a:r>
          </a:p>
          <a:p>
            <a:endParaRPr lang="en-GB" sz="1800" dirty="0"/>
          </a:p>
        </p:txBody>
      </p:sp>
      <p:sp>
        <p:nvSpPr>
          <p:cNvPr id="4" name="Slide Number Placeholder 3"/>
          <p:cNvSpPr>
            <a:spLocks noGrp="1"/>
          </p:cNvSpPr>
          <p:nvPr>
            <p:ph type="sldNum" sz="quarter" idx="12"/>
          </p:nvPr>
        </p:nvSpPr>
        <p:spPr/>
        <p:txBody>
          <a:bodyPr/>
          <a:lstStyle/>
          <a:p>
            <a:fld id="{68468C2E-472A-43C3-926E-5A5CF00B7762}" type="slidenum">
              <a:rPr lang="en-GB" smtClean="0">
                <a:solidFill>
                  <a:prstClr val="black"/>
                </a:solidFill>
              </a:rPr>
              <a:pPr/>
              <a:t>7</a:t>
            </a:fld>
            <a:endParaRPr lang="en-GB">
              <a:solidFill>
                <a:prstClr val="black"/>
              </a:solidFill>
            </a:endParaRPr>
          </a:p>
        </p:txBody>
      </p:sp>
      <p:sp>
        <p:nvSpPr>
          <p:cNvPr id="5" name="Date Placeholder 4"/>
          <p:cNvSpPr>
            <a:spLocks noGrp="1"/>
          </p:cNvSpPr>
          <p:nvPr>
            <p:ph type="dt" sz="half" idx="10"/>
          </p:nvPr>
        </p:nvSpPr>
        <p:spPr/>
        <p:txBody>
          <a:bodyPr/>
          <a:lstStyle/>
          <a:p>
            <a:fld id="{25985FFB-AFA8-437B-B911-1B5F1150865E}" type="datetime4">
              <a:rPr lang="en-GB" smtClean="0">
                <a:solidFill>
                  <a:prstClr val="black"/>
                </a:solidFill>
              </a:rPr>
              <a:pPr/>
              <a:t>15 October 2019</a:t>
            </a:fld>
            <a:endParaRPr lang="en-GB">
              <a:solidFill>
                <a:prstClr val="black"/>
              </a:solidFill>
            </a:endParaRPr>
          </a:p>
        </p:txBody>
      </p:sp>
      <p:sp>
        <p:nvSpPr>
          <p:cNvPr id="6" name="Content Placeholder 2"/>
          <p:cNvSpPr txBox="1">
            <a:spLocks/>
          </p:cNvSpPr>
          <p:nvPr/>
        </p:nvSpPr>
        <p:spPr>
          <a:xfrm>
            <a:off x="4211960" y="1916832"/>
            <a:ext cx="3528392" cy="4680000"/>
          </a:xfrm>
          <a:prstGeom prst="rect">
            <a:avLst/>
          </a:prstGeom>
        </p:spPr>
        <p:txBody>
          <a:bodyPr vert="horz" lIns="0" tIns="0" rIns="0" bIns="0" rtlCol="0">
            <a:normAutofit/>
          </a:bodyPr>
          <a:lstStyle>
            <a:lvl1pPr marL="360000" indent="-360000" algn="l" defTabSz="914400" rtl="0" eaLnBrk="1" latinLnBrk="0" hangingPunct="1">
              <a:lnSpc>
                <a:spcPct val="95000"/>
              </a:lnSpc>
              <a:spcBef>
                <a:spcPts val="1200"/>
              </a:spcBef>
              <a:spcAft>
                <a:spcPts val="600"/>
              </a:spcAft>
              <a:buClr>
                <a:schemeClr val="accent1"/>
              </a:buClr>
              <a:buFont typeface="+mj-lt"/>
              <a:buAutoNum type="romanUcPeriod"/>
              <a:defRPr sz="1600" kern="1200">
                <a:solidFill>
                  <a:schemeClr val="tx1"/>
                </a:solidFill>
                <a:latin typeface="+mn-lt"/>
                <a:ea typeface="+mn-ea"/>
                <a:cs typeface="+mn-cs"/>
              </a:defRPr>
            </a:lvl1pPr>
            <a:lvl2pPr marL="703512" indent="-342900" algn="l" defTabSz="914400" rtl="0" eaLnBrk="1" latinLnBrk="0" hangingPunct="1">
              <a:lnSpc>
                <a:spcPct val="90000"/>
              </a:lnSpc>
              <a:spcBef>
                <a:spcPts val="300"/>
              </a:spcBef>
              <a:spcAft>
                <a:spcPts val="300"/>
              </a:spcAft>
              <a:buClr>
                <a:schemeClr val="accent1"/>
              </a:buClr>
              <a:buFont typeface="+mj-lt"/>
              <a:buAutoNum type="romanUcPeriod"/>
              <a:defRPr sz="1400" kern="1200">
                <a:solidFill>
                  <a:schemeClr val="tx1"/>
                </a:solidFill>
                <a:latin typeface="+mn-lt"/>
                <a:ea typeface="+mn-ea"/>
                <a:cs typeface="+mn-cs"/>
              </a:defRPr>
            </a:lvl2pPr>
            <a:lvl3pPr marL="883512" indent="-342900" algn="l" defTabSz="914400" rtl="0" eaLnBrk="1" latinLnBrk="0" hangingPunct="1">
              <a:lnSpc>
                <a:spcPct val="90000"/>
              </a:lnSpc>
              <a:spcBef>
                <a:spcPts val="300"/>
              </a:spcBef>
              <a:spcAft>
                <a:spcPts val="300"/>
              </a:spcAft>
              <a:buClr>
                <a:schemeClr val="accent1"/>
              </a:buClr>
              <a:buFont typeface="+mj-lt"/>
              <a:buAutoNum type="romanUcPeriod"/>
              <a:defRPr sz="1200" kern="1200">
                <a:solidFill>
                  <a:schemeClr val="tx1"/>
                </a:solidFill>
                <a:latin typeface="+mn-lt"/>
                <a:ea typeface="+mn-ea"/>
                <a:cs typeface="+mn-cs"/>
              </a:defRPr>
            </a:lvl3pPr>
            <a:lvl4pPr marL="1063512" indent="-342900" algn="l" defTabSz="962025" rtl="0" eaLnBrk="1" latinLnBrk="0" hangingPunct="1">
              <a:lnSpc>
                <a:spcPct val="90000"/>
              </a:lnSpc>
              <a:spcBef>
                <a:spcPts val="300"/>
              </a:spcBef>
              <a:spcAft>
                <a:spcPts val="300"/>
              </a:spcAft>
              <a:buClr>
                <a:schemeClr val="accent1"/>
              </a:buClr>
              <a:buFont typeface="+mj-lt"/>
              <a:buAutoNum type="romanUcPeriod"/>
              <a:defRPr sz="1200" kern="1200">
                <a:solidFill>
                  <a:schemeClr val="tx1"/>
                </a:solidFill>
                <a:latin typeface="+mn-lt"/>
                <a:ea typeface="+mn-ea"/>
                <a:cs typeface="+mn-cs"/>
              </a:defRPr>
            </a:lvl4pPr>
            <a:lvl5pPr marL="1243512" indent="-342900" algn="l" defTabSz="914400" rtl="0" eaLnBrk="1" latinLnBrk="0" hangingPunct="1">
              <a:lnSpc>
                <a:spcPct val="90000"/>
              </a:lnSpc>
              <a:spcBef>
                <a:spcPts val="300"/>
              </a:spcBef>
              <a:spcAft>
                <a:spcPts val="300"/>
              </a:spcAft>
              <a:buClr>
                <a:schemeClr val="accent1"/>
              </a:buClr>
              <a:buFont typeface="+mj-lt"/>
              <a:buAutoNum type="romanUcPeriod"/>
              <a:defRPr sz="1200" kern="1200">
                <a:solidFill>
                  <a:schemeClr val="tx1"/>
                </a:solidFill>
                <a:latin typeface="+mn-lt"/>
                <a:ea typeface="+mn-ea"/>
                <a:cs typeface="+mn-cs"/>
              </a:defRPr>
            </a:lvl5pPr>
            <a:lvl6pPr marL="1257300" indent="-180975" algn="l" defTabSz="914400" rtl="0" eaLnBrk="1" latinLnBrk="0" hangingPunct="1">
              <a:spcBef>
                <a:spcPct val="20000"/>
              </a:spcBef>
              <a:buClr>
                <a:schemeClr val="accent1"/>
              </a:buClr>
              <a:buFont typeface="Arial" pitchFamily="34" charset="0"/>
              <a:buChar char="•"/>
              <a:defRPr sz="12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rgbClr val="9BA064"/>
              </a:buClr>
              <a:buFont typeface="+mj-lt"/>
              <a:buNone/>
            </a:pPr>
            <a:r>
              <a:rPr lang="en-GB" sz="1800" dirty="0" err="1">
                <a:solidFill>
                  <a:prstClr val="black">
                    <a:lumMod val="65000"/>
                    <a:lumOff val="35000"/>
                  </a:prstClr>
                </a:solidFill>
              </a:rPr>
              <a:t>Marknadsföring</a:t>
            </a:r>
            <a:r>
              <a:rPr lang="en-GB" sz="1800" dirty="0">
                <a:solidFill>
                  <a:prstClr val="black">
                    <a:lumMod val="65000"/>
                    <a:lumOff val="35000"/>
                  </a:prstClr>
                </a:solidFill>
              </a:rPr>
              <a:t> </a:t>
            </a:r>
          </a:p>
          <a:p>
            <a:pPr marL="0" indent="0">
              <a:buClr>
                <a:srgbClr val="9BA064"/>
              </a:buClr>
              <a:buFont typeface="+mj-lt"/>
              <a:buNone/>
            </a:pPr>
            <a:endParaRPr lang="en-GB" sz="1800" dirty="0">
              <a:solidFill>
                <a:prstClr val="black"/>
              </a:solidFill>
            </a:endParaRPr>
          </a:p>
          <a:p>
            <a:pPr marL="285750" indent="-285750">
              <a:buClr>
                <a:prstClr val="black">
                  <a:lumMod val="65000"/>
                  <a:lumOff val="35000"/>
                </a:prstClr>
              </a:buClr>
              <a:buFont typeface="Arial" panose="020B0604020202020204" pitchFamily="34" charset="0"/>
              <a:buChar char="•"/>
            </a:pPr>
            <a:r>
              <a:rPr lang="en-GB" sz="1400" dirty="0" err="1">
                <a:solidFill>
                  <a:prstClr val="black"/>
                </a:solidFill>
              </a:rPr>
              <a:t>Inhämtning</a:t>
            </a:r>
            <a:r>
              <a:rPr lang="en-GB" sz="1400" dirty="0">
                <a:solidFill>
                  <a:prstClr val="black"/>
                </a:solidFill>
              </a:rPr>
              <a:t> </a:t>
            </a:r>
            <a:r>
              <a:rPr lang="en-GB" sz="1400" dirty="0" err="1">
                <a:solidFill>
                  <a:prstClr val="black"/>
                </a:solidFill>
              </a:rPr>
              <a:t>av</a:t>
            </a:r>
            <a:r>
              <a:rPr lang="en-GB" sz="1400" dirty="0">
                <a:solidFill>
                  <a:prstClr val="black"/>
                </a:solidFill>
              </a:rPr>
              <a:t> </a:t>
            </a:r>
            <a:r>
              <a:rPr lang="en-GB" sz="1400" dirty="0" err="1">
                <a:solidFill>
                  <a:prstClr val="black"/>
                </a:solidFill>
              </a:rPr>
              <a:t>uppgift</a:t>
            </a:r>
            <a:r>
              <a:rPr lang="en-GB" sz="1400" dirty="0">
                <a:solidFill>
                  <a:prstClr val="black"/>
                </a:solidFill>
              </a:rPr>
              <a:t> </a:t>
            </a:r>
            <a:r>
              <a:rPr lang="en-GB" sz="1400" dirty="0" err="1">
                <a:solidFill>
                  <a:prstClr val="black"/>
                </a:solidFill>
              </a:rPr>
              <a:t>om</a:t>
            </a:r>
            <a:r>
              <a:rPr lang="en-GB" sz="1400" dirty="0">
                <a:solidFill>
                  <a:prstClr val="black"/>
                </a:solidFill>
              </a:rPr>
              <a:t> </a:t>
            </a:r>
            <a:r>
              <a:rPr lang="en-GB" sz="1400" dirty="0" err="1">
                <a:solidFill>
                  <a:prstClr val="black"/>
                </a:solidFill>
              </a:rPr>
              <a:t>kundens</a:t>
            </a:r>
            <a:endParaRPr lang="en-GB" sz="1400" dirty="0">
              <a:solidFill>
                <a:prstClr val="black"/>
              </a:solidFill>
            </a:endParaRPr>
          </a:p>
          <a:p>
            <a:pPr marL="629262" lvl="1" indent="-285750">
              <a:buClr>
                <a:prstClr val="black">
                  <a:lumMod val="65000"/>
                  <a:lumOff val="35000"/>
                </a:prstClr>
              </a:buClr>
              <a:buFont typeface="Arial" panose="020B0604020202020204" pitchFamily="34" charset="0"/>
              <a:buChar char="•"/>
            </a:pPr>
            <a:r>
              <a:rPr lang="en-GB" dirty="0" err="1">
                <a:solidFill>
                  <a:prstClr val="black"/>
                </a:solidFill>
              </a:rPr>
              <a:t>kunskap</a:t>
            </a:r>
            <a:r>
              <a:rPr lang="en-GB" dirty="0">
                <a:solidFill>
                  <a:prstClr val="black"/>
                </a:solidFill>
              </a:rPr>
              <a:t> </a:t>
            </a:r>
            <a:r>
              <a:rPr lang="en-GB" dirty="0" err="1">
                <a:solidFill>
                  <a:prstClr val="black"/>
                </a:solidFill>
              </a:rPr>
              <a:t>och</a:t>
            </a:r>
            <a:r>
              <a:rPr lang="en-GB" dirty="0">
                <a:solidFill>
                  <a:prstClr val="black"/>
                </a:solidFill>
              </a:rPr>
              <a:t> </a:t>
            </a:r>
            <a:r>
              <a:rPr lang="en-GB" dirty="0" err="1">
                <a:solidFill>
                  <a:prstClr val="black"/>
                </a:solidFill>
              </a:rPr>
              <a:t>erfarenheter</a:t>
            </a:r>
            <a:r>
              <a:rPr lang="en-GB" dirty="0">
                <a:solidFill>
                  <a:prstClr val="black"/>
                </a:solidFill>
              </a:rPr>
              <a:t> </a:t>
            </a:r>
            <a:br>
              <a:rPr lang="en-GB" dirty="0">
                <a:solidFill>
                  <a:prstClr val="black"/>
                </a:solidFill>
              </a:rPr>
            </a:br>
            <a:r>
              <a:rPr lang="en-GB" dirty="0">
                <a:solidFill>
                  <a:prstClr val="black"/>
                </a:solidFill>
              </a:rPr>
              <a:t>(24 § </a:t>
            </a:r>
            <a:r>
              <a:rPr lang="en-GB" dirty="0" err="1">
                <a:solidFill>
                  <a:prstClr val="black"/>
                </a:solidFill>
              </a:rPr>
              <a:t>första</a:t>
            </a:r>
            <a:r>
              <a:rPr lang="en-GB" dirty="0">
                <a:solidFill>
                  <a:prstClr val="black"/>
                </a:solidFill>
              </a:rPr>
              <a:t> </a:t>
            </a:r>
            <a:r>
              <a:rPr lang="en-GB" dirty="0" err="1">
                <a:solidFill>
                  <a:prstClr val="black"/>
                </a:solidFill>
              </a:rPr>
              <a:t>stycket</a:t>
            </a:r>
            <a:r>
              <a:rPr lang="en-GB" dirty="0">
                <a:solidFill>
                  <a:prstClr val="black"/>
                </a:solidFill>
              </a:rPr>
              <a:t>)</a:t>
            </a:r>
          </a:p>
          <a:p>
            <a:pPr marL="285750" indent="-285750">
              <a:buClr>
                <a:prstClr val="black">
                  <a:lumMod val="65000"/>
                  <a:lumOff val="35000"/>
                </a:prstClr>
              </a:buClr>
              <a:buFont typeface="Arial" panose="020B0604020202020204" pitchFamily="34" charset="0"/>
              <a:buChar char="•"/>
            </a:pPr>
            <a:r>
              <a:rPr lang="en-GB" sz="1400" dirty="0" err="1">
                <a:solidFill>
                  <a:prstClr val="black"/>
                </a:solidFill>
              </a:rPr>
              <a:t>Passandebedömning</a:t>
            </a:r>
            <a:r>
              <a:rPr lang="en-GB" sz="1400" dirty="0">
                <a:solidFill>
                  <a:prstClr val="black"/>
                </a:solidFill>
              </a:rPr>
              <a:t> </a:t>
            </a:r>
            <a:br>
              <a:rPr lang="en-GB" sz="1400" dirty="0">
                <a:solidFill>
                  <a:prstClr val="black"/>
                </a:solidFill>
              </a:rPr>
            </a:br>
            <a:r>
              <a:rPr lang="en-GB" sz="1400" dirty="0">
                <a:solidFill>
                  <a:prstClr val="black"/>
                </a:solidFill>
              </a:rPr>
              <a:t>(24 § </a:t>
            </a:r>
            <a:r>
              <a:rPr lang="en-GB" sz="1400" dirty="0" err="1">
                <a:solidFill>
                  <a:prstClr val="black"/>
                </a:solidFill>
              </a:rPr>
              <a:t>första</a:t>
            </a:r>
            <a:r>
              <a:rPr lang="en-GB" sz="1400" dirty="0">
                <a:solidFill>
                  <a:prstClr val="black"/>
                </a:solidFill>
              </a:rPr>
              <a:t> </a:t>
            </a:r>
            <a:r>
              <a:rPr lang="en-GB" sz="1400" dirty="0" err="1">
                <a:solidFill>
                  <a:prstClr val="black"/>
                </a:solidFill>
              </a:rPr>
              <a:t>stycket</a:t>
            </a:r>
            <a:r>
              <a:rPr lang="en-GB" sz="1400" dirty="0">
                <a:solidFill>
                  <a:prstClr val="black"/>
                </a:solidFill>
              </a:rPr>
              <a:t>)</a:t>
            </a:r>
          </a:p>
          <a:p>
            <a:pPr marL="285750" indent="-285750">
              <a:buClr>
                <a:prstClr val="black">
                  <a:lumMod val="65000"/>
                  <a:lumOff val="35000"/>
                </a:prstClr>
              </a:buClr>
              <a:buFont typeface="Arial" panose="020B0604020202020204" pitchFamily="34" charset="0"/>
              <a:buChar char="•"/>
            </a:pPr>
            <a:r>
              <a:rPr lang="en-GB" sz="1400" dirty="0" err="1">
                <a:solidFill>
                  <a:prstClr val="black"/>
                </a:solidFill>
              </a:rPr>
              <a:t>Avrådandeplikt</a:t>
            </a:r>
            <a:r>
              <a:rPr lang="en-GB" sz="1400" dirty="0">
                <a:solidFill>
                  <a:prstClr val="black"/>
                </a:solidFill>
              </a:rPr>
              <a:t> </a:t>
            </a:r>
            <a:br>
              <a:rPr lang="en-GB" sz="1400" dirty="0">
                <a:solidFill>
                  <a:prstClr val="black"/>
                </a:solidFill>
              </a:rPr>
            </a:br>
            <a:r>
              <a:rPr lang="en-GB" sz="1400" dirty="0">
                <a:solidFill>
                  <a:prstClr val="black"/>
                </a:solidFill>
              </a:rPr>
              <a:t>(24 § </a:t>
            </a:r>
            <a:r>
              <a:rPr lang="en-GB" sz="1400" dirty="0" err="1">
                <a:solidFill>
                  <a:prstClr val="black"/>
                </a:solidFill>
              </a:rPr>
              <a:t>andra</a:t>
            </a:r>
            <a:r>
              <a:rPr lang="en-GB" sz="1400" dirty="0">
                <a:solidFill>
                  <a:prstClr val="black"/>
                </a:solidFill>
              </a:rPr>
              <a:t> </a:t>
            </a:r>
            <a:r>
              <a:rPr lang="en-GB" sz="1400" dirty="0" err="1">
                <a:solidFill>
                  <a:prstClr val="black"/>
                </a:solidFill>
              </a:rPr>
              <a:t>stycket</a:t>
            </a:r>
            <a:r>
              <a:rPr lang="en-GB" sz="1400" dirty="0">
                <a:solidFill>
                  <a:prstClr val="black"/>
                </a:solidFill>
              </a:rPr>
              <a:t>)</a:t>
            </a:r>
          </a:p>
        </p:txBody>
      </p:sp>
    </p:spTree>
    <p:extLst>
      <p:ext uri="{BB962C8B-B14F-4D97-AF65-F5344CB8AC3E}">
        <p14:creationId xmlns:p14="http://schemas.microsoft.com/office/powerpoint/2010/main" val="6253571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208000" cy="720080"/>
          </a:xfrm>
        </p:spPr>
        <p:txBody>
          <a:bodyPr/>
          <a:lstStyle/>
          <a:p>
            <a:r>
              <a:rPr lang="en-GB" sz="2200" dirty="0" err="1">
                <a:solidFill>
                  <a:schemeClr val="tx1">
                    <a:lumMod val="65000"/>
                    <a:lumOff val="35000"/>
                  </a:schemeClr>
                </a:solidFill>
              </a:rPr>
              <a:t>Rådgivning</a:t>
            </a:r>
            <a:r>
              <a:rPr lang="en-GB" sz="2200" dirty="0">
                <a:solidFill>
                  <a:schemeClr val="tx1">
                    <a:lumMod val="65000"/>
                    <a:lumOff val="35000"/>
                  </a:schemeClr>
                </a:solidFill>
              </a:rPr>
              <a:t>, Distribution </a:t>
            </a:r>
            <a:r>
              <a:rPr lang="en-GB" sz="2200" dirty="0" err="1">
                <a:solidFill>
                  <a:schemeClr val="tx1">
                    <a:lumMod val="65000"/>
                    <a:lumOff val="35000"/>
                  </a:schemeClr>
                </a:solidFill>
              </a:rPr>
              <a:t>och</a:t>
            </a:r>
            <a:r>
              <a:rPr lang="en-GB" sz="2200" dirty="0">
                <a:solidFill>
                  <a:schemeClr val="tx1">
                    <a:lumMod val="65000"/>
                    <a:lumOff val="35000"/>
                  </a:schemeClr>
                </a:solidFill>
              </a:rPr>
              <a:t> </a:t>
            </a:r>
            <a:r>
              <a:rPr lang="en-GB" sz="2200" dirty="0" err="1">
                <a:solidFill>
                  <a:schemeClr val="tx1">
                    <a:lumMod val="65000"/>
                    <a:lumOff val="35000"/>
                  </a:schemeClr>
                </a:solidFill>
              </a:rPr>
              <a:t>Försäljning</a:t>
            </a:r>
            <a:r>
              <a:rPr lang="en-GB" sz="2200" dirty="0">
                <a:solidFill>
                  <a:schemeClr val="tx1">
                    <a:lumMod val="65000"/>
                    <a:lumOff val="35000"/>
                  </a:schemeClr>
                </a:solidFill>
              </a:rPr>
              <a:t> – </a:t>
            </a:r>
            <a:r>
              <a:rPr lang="en-GB" sz="2200" dirty="0" err="1">
                <a:solidFill>
                  <a:schemeClr val="tx1">
                    <a:lumMod val="65000"/>
                    <a:lumOff val="35000"/>
                  </a:schemeClr>
                </a:solidFill>
              </a:rPr>
              <a:t>jämförelse</a:t>
            </a:r>
            <a:r>
              <a:rPr lang="en-GB" sz="2200" dirty="0">
                <a:solidFill>
                  <a:schemeClr val="tx1">
                    <a:lumMod val="65000"/>
                    <a:lumOff val="35000"/>
                  </a:schemeClr>
                </a:solidFill>
              </a:rPr>
              <a:t>  (IDD)</a:t>
            </a:r>
          </a:p>
        </p:txBody>
      </p:sp>
      <p:sp>
        <p:nvSpPr>
          <p:cNvPr id="3" name="Content Placeholder 2"/>
          <p:cNvSpPr>
            <a:spLocks noGrp="1"/>
          </p:cNvSpPr>
          <p:nvPr>
            <p:ph sz="quarter" idx="13"/>
          </p:nvPr>
        </p:nvSpPr>
        <p:spPr>
          <a:xfrm>
            <a:off x="468313" y="1988840"/>
            <a:ext cx="2447503" cy="4680000"/>
          </a:xfrm>
        </p:spPr>
        <p:txBody>
          <a:bodyPr>
            <a:normAutofit/>
          </a:bodyPr>
          <a:lstStyle/>
          <a:p>
            <a:pPr marL="0" indent="0">
              <a:buNone/>
            </a:pPr>
            <a:r>
              <a:rPr lang="en-GB" sz="1800" dirty="0" err="1">
                <a:solidFill>
                  <a:schemeClr val="tx1">
                    <a:lumMod val="65000"/>
                    <a:lumOff val="35000"/>
                  </a:schemeClr>
                </a:solidFill>
              </a:rPr>
              <a:t>Rådgivning</a:t>
            </a:r>
            <a:endParaRPr lang="en-GB" sz="1800" dirty="0">
              <a:solidFill>
                <a:schemeClr val="tx1">
                  <a:lumMod val="65000"/>
                  <a:lumOff val="35000"/>
                </a:schemeClr>
              </a:solidFill>
            </a:endParaRPr>
          </a:p>
          <a:p>
            <a:pPr marL="285750" indent="-285750">
              <a:buClr>
                <a:schemeClr val="tx1">
                  <a:lumMod val="65000"/>
                  <a:lumOff val="35000"/>
                </a:schemeClr>
              </a:buClr>
              <a:buFont typeface="Arial" panose="020B0604020202020204" pitchFamily="34" charset="0"/>
              <a:buChar char="•"/>
            </a:pPr>
            <a:r>
              <a:rPr lang="sv-SE" sz="1400" dirty="0"/>
              <a:t>Inhämtning av uppgifter ska omfatta kundens kunskap och erfarenhet, finansiell ställning inkl. förmåga att bära förluster, investeringsmål, risktolerans (artikel 30.1)</a:t>
            </a:r>
          </a:p>
          <a:p>
            <a:pPr marL="285750" indent="-285750">
              <a:buClr>
                <a:schemeClr val="tx1">
                  <a:lumMod val="65000"/>
                  <a:lumOff val="35000"/>
                </a:schemeClr>
              </a:buClr>
              <a:buFont typeface="Arial" panose="020B0604020202020204" pitchFamily="34" charset="0"/>
              <a:buChar char="•"/>
            </a:pPr>
            <a:r>
              <a:rPr lang="sv-SE" sz="1400" dirty="0"/>
              <a:t>Personlig rekommendation med en förklaring av varför en viss produkt bäst motsvarar kundens krav och behov    (artikel 20.1)</a:t>
            </a:r>
          </a:p>
          <a:p>
            <a:pPr marL="285750" indent="-285750">
              <a:buFont typeface="Arial" panose="020B0604020202020204" pitchFamily="34" charset="0"/>
              <a:buChar char="•"/>
            </a:pPr>
            <a:endParaRPr lang="en-GB" sz="1800" dirty="0"/>
          </a:p>
        </p:txBody>
      </p:sp>
      <p:sp>
        <p:nvSpPr>
          <p:cNvPr id="4" name="Slide Number Placeholder 3"/>
          <p:cNvSpPr>
            <a:spLocks noGrp="1"/>
          </p:cNvSpPr>
          <p:nvPr>
            <p:ph type="sldNum" sz="quarter" idx="12"/>
          </p:nvPr>
        </p:nvSpPr>
        <p:spPr/>
        <p:txBody>
          <a:bodyPr/>
          <a:lstStyle/>
          <a:p>
            <a:fld id="{68468C2E-472A-43C3-926E-5A5CF00B7762}" type="slidenum">
              <a:rPr lang="en-GB" smtClean="0">
                <a:solidFill>
                  <a:prstClr val="black"/>
                </a:solidFill>
              </a:rPr>
              <a:pPr/>
              <a:t>8</a:t>
            </a:fld>
            <a:endParaRPr lang="en-GB">
              <a:solidFill>
                <a:prstClr val="black"/>
              </a:solidFill>
            </a:endParaRPr>
          </a:p>
        </p:txBody>
      </p:sp>
      <p:sp>
        <p:nvSpPr>
          <p:cNvPr id="5" name="Date Placeholder 4"/>
          <p:cNvSpPr>
            <a:spLocks noGrp="1"/>
          </p:cNvSpPr>
          <p:nvPr>
            <p:ph type="dt" sz="half" idx="10"/>
          </p:nvPr>
        </p:nvSpPr>
        <p:spPr/>
        <p:txBody>
          <a:bodyPr/>
          <a:lstStyle/>
          <a:p>
            <a:fld id="{25985FFB-AFA8-437B-B911-1B5F1150865E}" type="datetime4">
              <a:rPr lang="en-GB" smtClean="0">
                <a:solidFill>
                  <a:prstClr val="black"/>
                </a:solidFill>
              </a:rPr>
              <a:pPr/>
              <a:t>15 October 2019</a:t>
            </a:fld>
            <a:endParaRPr lang="en-GB">
              <a:solidFill>
                <a:prstClr val="black"/>
              </a:solidFill>
            </a:endParaRPr>
          </a:p>
        </p:txBody>
      </p:sp>
      <p:sp>
        <p:nvSpPr>
          <p:cNvPr id="6" name="Content Placeholder 2"/>
          <p:cNvSpPr txBox="1">
            <a:spLocks/>
          </p:cNvSpPr>
          <p:nvPr/>
        </p:nvSpPr>
        <p:spPr>
          <a:xfrm>
            <a:off x="5580112" y="1988840"/>
            <a:ext cx="2160240" cy="4680000"/>
          </a:xfrm>
          <a:prstGeom prst="rect">
            <a:avLst/>
          </a:prstGeom>
        </p:spPr>
        <p:txBody>
          <a:bodyPr vert="horz" lIns="0" tIns="0" rIns="0" bIns="0" rtlCol="0">
            <a:normAutofit/>
          </a:bodyPr>
          <a:lstStyle>
            <a:lvl1pPr marL="360000" indent="-360000" algn="l" defTabSz="914400" rtl="0" eaLnBrk="1" latinLnBrk="0" hangingPunct="1">
              <a:lnSpc>
                <a:spcPct val="95000"/>
              </a:lnSpc>
              <a:spcBef>
                <a:spcPts val="1200"/>
              </a:spcBef>
              <a:spcAft>
                <a:spcPts val="600"/>
              </a:spcAft>
              <a:buClr>
                <a:schemeClr val="accent1"/>
              </a:buClr>
              <a:buFont typeface="+mj-lt"/>
              <a:buAutoNum type="romanUcPeriod"/>
              <a:defRPr sz="1600" kern="1200">
                <a:solidFill>
                  <a:schemeClr val="tx1"/>
                </a:solidFill>
                <a:latin typeface="+mn-lt"/>
                <a:ea typeface="+mn-ea"/>
                <a:cs typeface="+mn-cs"/>
              </a:defRPr>
            </a:lvl1pPr>
            <a:lvl2pPr marL="703512" indent="-342900" algn="l" defTabSz="914400" rtl="0" eaLnBrk="1" latinLnBrk="0" hangingPunct="1">
              <a:lnSpc>
                <a:spcPct val="90000"/>
              </a:lnSpc>
              <a:spcBef>
                <a:spcPts val="300"/>
              </a:spcBef>
              <a:spcAft>
                <a:spcPts val="300"/>
              </a:spcAft>
              <a:buClr>
                <a:schemeClr val="accent1"/>
              </a:buClr>
              <a:buFont typeface="+mj-lt"/>
              <a:buAutoNum type="romanUcPeriod"/>
              <a:defRPr sz="1400" kern="1200">
                <a:solidFill>
                  <a:schemeClr val="tx1"/>
                </a:solidFill>
                <a:latin typeface="+mn-lt"/>
                <a:ea typeface="+mn-ea"/>
                <a:cs typeface="+mn-cs"/>
              </a:defRPr>
            </a:lvl2pPr>
            <a:lvl3pPr marL="883512" indent="-342900" algn="l" defTabSz="914400" rtl="0" eaLnBrk="1" latinLnBrk="0" hangingPunct="1">
              <a:lnSpc>
                <a:spcPct val="90000"/>
              </a:lnSpc>
              <a:spcBef>
                <a:spcPts val="300"/>
              </a:spcBef>
              <a:spcAft>
                <a:spcPts val="300"/>
              </a:spcAft>
              <a:buClr>
                <a:schemeClr val="accent1"/>
              </a:buClr>
              <a:buFont typeface="+mj-lt"/>
              <a:buAutoNum type="romanUcPeriod"/>
              <a:defRPr sz="1200" kern="1200">
                <a:solidFill>
                  <a:schemeClr val="tx1"/>
                </a:solidFill>
                <a:latin typeface="+mn-lt"/>
                <a:ea typeface="+mn-ea"/>
                <a:cs typeface="+mn-cs"/>
              </a:defRPr>
            </a:lvl3pPr>
            <a:lvl4pPr marL="1063512" indent="-342900" algn="l" defTabSz="962025" rtl="0" eaLnBrk="1" latinLnBrk="0" hangingPunct="1">
              <a:lnSpc>
                <a:spcPct val="90000"/>
              </a:lnSpc>
              <a:spcBef>
                <a:spcPts val="300"/>
              </a:spcBef>
              <a:spcAft>
                <a:spcPts val="300"/>
              </a:spcAft>
              <a:buClr>
                <a:schemeClr val="accent1"/>
              </a:buClr>
              <a:buFont typeface="+mj-lt"/>
              <a:buAutoNum type="romanUcPeriod"/>
              <a:defRPr sz="1200" kern="1200">
                <a:solidFill>
                  <a:schemeClr val="tx1"/>
                </a:solidFill>
                <a:latin typeface="+mn-lt"/>
                <a:ea typeface="+mn-ea"/>
                <a:cs typeface="+mn-cs"/>
              </a:defRPr>
            </a:lvl4pPr>
            <a:lvl5pPr marL="1243512" indent="-342900" algn="l" defTabSz="914400" rtl="0" eaLnBrk="1" latinLnBrk="0" hangingPunct="1">
              <a:lnSpc>
                <a:spcPct val="90000"/>
              </a:lnSpc>
              <a:spcBef>
                <a:spcPts val="300"/>
              </a:spcBef>
              <a:spcAft>
                <a:spcPts val="300"/>
              </a:spcAft>
              <a:buClr>
                <a:schemeClr val="accent1"/>
              </a:buClr>
              <a:buFont typeface="+mj-lt"/>
              <a:buAutoNum type="romanUcPeriod"/>
              <a:defRPr sz="1200" kern="1200">
                <a:solidFill>
                  <a:schemeClr val="tx1"/>
                </a:solidFill>
                <a:latin typeface="+mn-lt"/>
                <a:ea typeface="+mn-ea"/>
                <a:cs typeface="+mn-cs"/>
              </a:defRPr>
            </a:lvl5pPr>
            <a:lvl6pPr marL="1257300" indent="-180975" algn="l" defTabSz="914400" rtl="0" eaLnBrk="1" latinLnBrk="0" hangingPunct="1">
              <a:spcBef>
                <a:spcPct val="20000"/>
              </a:spcBef>
              <a:buClr>
                <a:schemeClr val="accent1"/>
              </a:buClr>
              <a:buFont typeface="Arial" pitchFamily="34" charset="0"/>
              <a:buChar char="•"/>
              <a:defRPr sz="12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rgbClr val="9BA064"/>
              </a:buClr>
              <a:buFont typeface="+mj-lt"/>
              <a:buNone/>
            </a:pPr>
            <a:r>
              <a:rPr lang="en-GB" sz="1800" dirty="0" err="1">
                <a:solidFill>
                  <a:prstClr val="black">
                    <a:lumMod val="65000"/>
                    <a:lumOff val="35000"/>
                  </a:prstClr>
                </a:solidFill>
              </a:rPr>
              <a:t>Försäljning</a:t>
            </a:r>
            <a:endParaRPr lang="en-GB" sz="1800" dirty="0">
              <a:solidFill>
                <a:prstClr val="black">
                  <a:lumMod val="65000"/>
                  <a:lumOff val="35000"/>
                </a:prstClr>
              </a:solidFill>
            </a:endParaRPr>
          </a:p>
          <a:p>
            <a:pPr marL="285750" indent="-285750">
              <a:buClr>
                <a:prstClr val="black">
                  <a:lumMod val="65000"/>
                  <a:lumOff val="35000"/>
                </a:prstClr>
              </a:buClr>
              <a:buFont typeface="Arial" panose="020B0604020202020204" pitchFamily="34" charset="0"/>
              <a:buChar char="•"/>
            </a:pPr>
            <a:r>
              <a:rPr lang="en-GB" sz="1400" dirty="0" err="1">
                <a:solidFill>
                  <a:prstClr val="black"/>
                </a:solidFill>
              </a:rPr>
              <a:t>Inhämtning</a:t>
            </a:r>
            <a:r>
              <a:rPr lang="en-GB" sz="1400" dirty="0">
                <a:solidFill>
                  <a:prstClr val="black"/>
                </a:solidFill>
              </a:rPr>
              <a:t> </a:t>
            </a:r>
            <a:r>
              <a:rPr lang="en-GB" sz="1400" dirty="0" err="1">
                <a:solidFill>
                  <a:prstClr val="black"/>
                </a:solidFill>
              </a:rPr>
              <a:t>av</a:t>
            </a:r>
            <a:r>
              <a:rPr lang="en-GB" sz="1400" dirty="0">
                <a:solidFill>
                  <a:prstClr val="black"/>
                </a:solidFill>
              </a:rPr>
              <a:t> </a:t>
            </a:r>
            <a:r>
              <a:rPr lang="en-GB" sz="1400" dirty="0" err="1">
                <a:solidFill>
                  <a:prstClr val="black"/>
                </a:solidFill>
              </a:rPr>
              <a:t>uppgifter</a:t>
            </a:r>
            <a:r>
              <a:rPr lang="en-GB" sz="1400" dirty="0">
                <a:solidFill>
                  <a:prstClr val="black"/>
                </a:solidFill>
              </a:rPr>
              <a:t> om </a:t>
            </a:r>
            <a:r>
              <a:rPr lang="en-GB" sz="1400" dirty="0" err="1">
                <a:solidFill>
                  <a:prstClr val="black"/>
                </a:solidFill>
              </a:rPr>
              <a:t>kunskap</a:t>
            </a:r>
            <a:r>
              <a:rPr lang="en-GB" sz="1400" dirty="0">
                <a:solidFill>
                  <a:prstClr val="black"/>
                </a:solidFill>
              </a:rPr>
              <a:t> </a:t>
            </a:r>
            <a:r>
              <a:rPr lang="en-GB" sz="1400" dirty="0" err="1">
                <a:solidFill>
                  <a:prstClr val="black"/>
                </a:solidFill>
              </a:rPr>
              <a:t>och</a:t>
            </a:r>
            <a:r>
              <a:rPr lang="en-GB" sz="1400" dirty="0">
                <a:solidFill>
                  <a:prstClr val="black"/>
                </a:solidFill>
              </a:rPr>
              <a:t> </a:t>
            </a:r>
            <a:r>
              <a:rPr lang="en-GB" sz="1400" dirty="0" err="1">
                <a:solidFill>
                  <a:prstClr val="black"/>
                </a:solidFill>
              </a:rPr>
              <a:t>erfarenheter</a:t>
            </a:r>
            <a:r>
              <a:rPr lang="en-GB" sz="1400" dirty="0">
                <a:solidFill>
                  <a:prstClr val="black"/>
                </a:solidFill>
              </a:rPr>
              <a:t>           </a:t>
            </a:r>
            <a:r>
              <a:rPr lang="sv-SE" sz="1400" dirty="0">
                <a:solidFill>
                  <a:prstClr val="black"/>
                </a:solidFill>
              </a:rPr>
              <a:t>(artikel 30.2)</a:t>
            </a:r>
          </a:p>
          <a:p>
            <a:pPr marL="285750" indent="-285750">
              <a:buClr>
                <a:prstClr val="black">
                  <a:lumMod val="65000"/>
                  <a:lumOff val="35000"/>
                </a:prstClr>
              </a:buClr>
              <a:buFont typeface="Arial" panose="020B0604020202020204" pitchFamily="34" charset="0"/>
              <a:buChar char="•"/>
            </a:pPr>
            <a:r>
              <a:rPr lang="en-GB" sz="1400" dirty="0" err="1">
                <a:solidFill>
                  <a:prstClr val="black"/>
                </a:solidFill>
              </a:rPr>
              <a:t>Passandebedömning</a:t>
            </a:r>
            <a:r>
              <a:rPr lang="en-GB" sz="1400" dirty="0">
                <a:solidFill>
                  <a:prstClr val="black"/>
                </a:solidFill>
              </a:rPr>
              <a:t> </a:t>
            </a:r>
            <a:br>
              <a:rPr lang="en-GB" sz="1400" dirty="0">
                <a:solidFill>
                  <a:prstClr val="black"/>
                </a:solidFill>
              </a:rPr>
            </a:br>
            <a:r>
              <a:rPr lang="sv-SE" sz="1400" dirty="0">
                <a:solidFill>
                  <a:prstClr val="black"/>
                </a:solidFill>
              </a:rPr>
              <a:t>(artikel 30.2)</a:t>
            </a:r>
          </a:p>
        </p:txBody>
      </p:sp>
      <p:sp>
        <p:nvSpPr>
          <p:cNvPr id="7" name="Content Placeholder 2"/>
          <p:cNvSpPr txBox="1">
            <a:spLocks/>
          </p:cNvSpPr>
          <p:nvPr/>
        </p:nvSpPr>
        <p:spPr>
          <a:xfrm>
            <a:off x="3036464" y="1988840"/>
            <a:ext cx="2304256" cy="4898815"/>
          </a:xfrm>
          <a:prstGeom prst="rect">
            <a:avLst/>
          </a:prstGeom>
        </p:spPr>
        <p:txBody>
          <a:bodyPr vert="horz" lIns="0" tIns="0" rIns="0" bIns="0" rtlCol="0">
            <a:normAutofit/>
          </a:bodyPr>
          <a:lstStyle>
            <a:lvl1pPr marL="360000" indent="-360000" algn="l" defTabSz="914400" rtl="0" eaLnBrk="1" latinLnBrk="0" hangingPunct="1">
              <a:lnSpc>
                <a:spcPct val="95000"/>
              </a:lnSpc>
              <a:spcBef>
                <a:spcPts val="1200"/>
              </a:spcBef>
              <a:spcAft>
                <a:spcPts val="600"/>
              </a:spcAft>
              <a:buClr>
                <a:schemeClr val="accent1"/>
              </a:buClr>
              <a:buFont typeface="+mj-lt"/>
              <a:buAutoNum type="romanUcPeriod"/>
              <a:defRPr sz="1600" kern="1200">
                <a:solidFill>
                  <a:schemeClr val="tx1"/>
                </a:solidFill>
                <a:latin typeface="+mn-lt"/>
                <a:ea typeface="+mn-ea"/>
                <a:cs typeface="+mn-cs"/>
              </a:defRPr>
            </a:lvl1pPr>
            <a:lvl2pPr marL="703512" indent="-342900" algn="l" defTabSz="914400" rtl="0" eaLnBrk="1" latinLnBrk="0" hangingPunct="1">
              <a:lnSpc>
                <a:spcPct val="90000"/>
              </a:lnSpc>
              <a:spcBef>
                <a:spcPts val="300"/>
              </a:spcBef>
              <a:spcAft>
                <a:spcPts val="300"/>
              </a:spcAft>
              <a:buClr>
                <a:schemeClr val="accent1"/>
              </a:buClr>
              <a:buFont typeface="+mj-lt"/>
              <a:buAutoNum type="romanUcPeriod"/>
              <a:defRPr sz="1400" kern="1200">
                <a:solidFill>
                  <a:schemeClr val="tx1"/>
                </a:solidFill>
                <a:latin typeface="+mn-lt"/>
                <a:ea typeface="+mn-ea"/>
                <a:cs typeface="+mn-cs"/>
              </a:defRPr>
            </a:lvl2pPr>
            <a:lvl3pPr marL="883512" indent="-342900" algn="l" defTabSz="914400" rtl="0" eaLnBrk="1" latinLnBrk="0" hangingPunct="1">
              <a:lnSpc>
                <a:spcPct val="90000"/>
              </a:lnSpc>
              <a:spcBef>
                <a:spcPts val="300"/>
              </a:spcBef>
              <a:spcAft>
                <a:spcPts val="300"/>
              </a:spcAft>
              <a:buClr>
                <a:schemeClr val="accent1"/>
              </a:buClr>
              <a:buFont typeface="+mj-lt"/>
              <a:buAutoNum type="romanUcPeriod"/>
              <a:defRPr sz="1200" kern="1200">
                <a:solidFill>
                  <a:schemeClr val="tx1"/>
                </a:solidFill>
                <a:latin typeface="+mn-lt"/>
                <a:ea typeface="+mn-ea"/>
                <a:cs typeface="+mn-cs"/>
              </a:defRPr>
            </a:lvl3pPr>
            <a:lvl4pPr marL="1063512" indent="-342900" algn="l" defTabSz="962025" rtl="0" eaLnBrk="1" latinLnBrk="0" hangingPunct="1">
              <a:lnSpc>
                <a:spcPct val="90000"/>
              </a:lnSpc>
              <a:spcBef>
                <a:spcPts val="300"/>
              </a:spcBef>
              <a:spcAft>
                <a:spcPts val="300"/>
              </a:spcAft>
              <a:buClr>
                <a:schemeClr val="accent1"/>
              </a:buClr>
              <a:buFont typeface="+mj-lt"/>
              <a:buAutoNum type="romanUcPeriod"/>
              <a:defRPr sz="1200" kern="1200">
                <a:solidFill>
                  <a:schemeClr val="tx1"/>
                </a:solidFill>
                <a:latin typeface="+mn-lt"/>
                <a:ea typeface="+mn-ea"/>
                <a:cs typeface="+mn-cs"/>
              </a:defRPr>
            </a:lvl4pPr>
            <a:lvl5pPr marL="1243512" indent="-342900" algn="l" defTabSz="914400" rtl="0" eaLnBrk="1" latinLnBrk="0" hangingPunct="1">
              <a:lnSpc>
                <a:spcPct val="90000"/>
              </a:lnSpc>
              <a:spcBef>
                <a:spcPts val="300"/>
              </a:spcBef>
              <a:spcAft>
                <a:spcPts val="300"/>
              </a:spcAft>
              <a:buClr>
                <a:schemeClr val="accent1"/>
              </a:buClr>
              <a:buFont typeface="+mj-lt"/>
              <a:buAutoNum type="romanUcPeriod"/>
              <a:defRPr sz="1200" kern="1200">
                <a:solidFill>
                  <a:schemeClr val="tx1"/>
                </a:solidFill>
                <a:latin typeface="+mn-lt"/>
                <a:ea typeface="+mn-ea"/>
                <a:cs typeface="+mn-cs"/>
              </a:defRPr>
            </a:lvl5pPr>
            <a:lvl6pPr marL="1257300" indent="-180975" algn="l" defTabSz="914400" rtl="0" eaLnBrk="1" latinLnBrk="0" hangingPunct="1">
              <a:spcBef>
                <a:spcPct val="20000"/>
              </a:spcBef>
              <a:buClr>
                <a:schemeClr val="accent1"/>
              </a:buClr>
              <a:buFont typeface="Arial" pitchFamily="34" charset="0"/>
              <a:buChar char="•"/>
              <a:defRPr sz="12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rgbClr val="9BA064"/>
              </a:buClr>
              <a:buFont typeface="+mj-lt"/>
              <a:buNone/>
            </a:pPr>
            <a:r>
              <a:rPr lang="en-GB" sz="1900" dirty="0">
                <a:solidFill>
                  <a:prstClr val="black">
                    <a:lumMod val="65000"/>
                    <a:lumOff val="35000"/>
                  </a:prstClr>
                </a:solidFill>
              </a:rPr>
              <a:t>All distribution</a:t>
            </a:r>
          </a:p>
          <a:p>
            <a:pPr marL="285750" indent="-285750">
              <a:buClr>
                <a:prstClr val="black">
                  <a:lumMod val="65000"/>
                  <a:lumOff val="35000"/>
                </a:prstClr>
              </a:buClr>
              <a:buFont typeface="Arial" panose="020B0604020202020204" pitchFamily="34" charset="0"/>
              <a:buChar char="•"/>
            </a:pPr>
            <a:r>
              <a:rPr lang="sv-SE" sz="1400" dirty="0">
                <a:solidFill>
                  <a:prstClr val="black"/>
                </a:solidFill>
              </a:rPr>
              <a:t>Inhämta uppgifter om kundens krav och behov        (artikel 20.1)</a:t>
            </a:r>
          </a:p>
          <a:p>
            <a:pPr marL="285750" indent="-285750">
              <a:buClr>
                <a:prstClr val="black">
                  <a:lumMod val="65000"/>
                  <a:lumOff val="35000"/>
                </a:prstClr>
              </a:buClr>
              <a:buFont typeface="Arial" panose="020B0604020202020204" pitchFamily="34" charset="0"/>
              <a:buChar char="•"/>
            </a:pPr>
            <a:r>
              <a:rPr lang="sv-SE" sz="1400" dirty="0">
                <a:solidFill>
                  <a:prstClr val="black"/>
                </a:solidFill>
              </a:rPr>
              <a:t>Ge objektiv information om försäkringsprodukten så att kunden kan fatta ett välgrundat beslut              (artikel 20.1)</a:t>
            </a:r>
          </a:p>
          <a:p>
            <a:pPr marL="285750" indent="-285750">
              <a:buClr>
                <a:prstClr val="black">
                  <a:lumMod val="65000"/>
                  <a:lumOff val="35000"/>
                </a:prstClr>
              </a:buClr>
              <a:buFont typeface="Arial" panose="020B0604020202020204" pitchFamily="34" charset="0"/>
              <a:buChar char="•"/>
            </a:pPr>
            <a:r>
              <a:rPr lang="sv-SE" sz="1400" dirty="0">
                <a:solidFill>
                  <a:prstClr val="black"/>
                </a:solidFill>
              </a:rPr>
              <a:t>Varje avtal som föreslås ska vara förenligt med kundens krav och behov i fråga om försäkringsskydd </a:t>
            </a:r>
            <a:br>
              <a:rPr lang="sv-SE" sz="1400" dirty="0">
                <a:solidFill>
                  <a:prstClr val="black"/>
                </a:solidFill>
              </a:rPr>
            </a:br>
            <a:r>
              <a:rPr lang="sv-SE" sz="1400" dirty="0">
                <a:solidFill>
                  <a:prstClr val="black"/>
                </a:solidFill>
              </a:rPr>
              <a:t>(artikel 20.1)</a:t>
            </a:r>
          </a:p>
          <a:p>
            <a:pPr marL="285750" indent="-285750">
              <a:buClr>
                <a:srgbClr val="9BA064"/>
              </a:buClr>
              <a:buFont typeface="Arial" panose="020B0604020202020204" pitchFamily="34" charset="0"/>
              <a:buChar char="•"/>
            </a:pPr>
            <a:endParaRPr lang="en-GB" sz="1800" dirty="0">
              <a:solidFill>
                <a:prstClr val="black"/>
              </a:solidFill>
            </a:endParaRPr>
          </a:p>
        </p:txBody>
      </p:sp>
    </p:spTree>
    <p:extLst>
      <p:ext uri="{BB962C8B-B14F-4D97-AF65-F5344CB8AC3E}">
        <p14:creationId xmlns:p14="http://schemas.microsoft.com/office/powerpoint/2010/main" val="37229423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764704"/>
            <a:ext cx="8341672" cy="1005968"/>
          </a:xfrm>
        </p:spPr>
        <p:txBody>
          <a:bodyPr/>
          <a:lstStyle/>
          <a:p>
            <a:r>
              <a:rPr lang="en-GB" sz="2200" dirty="0" err="1">
                <a:solidFill>
                  <a:schemeClr val="tx1">
                    <a:lumMod val="65000"/>
                    <a:lumOff val="35000"/>
                  </a:schemeClr>
                </a:solidFill>
              </a:rPr>
              <a:t>Rådgivning</a:t>
            </a:r>
            <a:r>
              <a:rPr lang="en-GB" sz="2200" dirty="0">
                <a:solidFill>
                  <a:schemeClr val="tx1">
                    <a:lumMod val="65000"/>
                    <a:lumOff val="35000"/>
                  </a:schemeClr>
                </a:solidFill>
              </a:rPr>
              <a:t> </a:t>
            </a:r>
            <a:r>
              <a:rPr lang="en-GB" sz="2200" dirty="0" err="1">
                <a:solidFill>
                  <a:schemeClr val="tx1">
                    <a:lumMod val="65000"/>
                    <a:lumOff val="35000"/>
                  </a:schemeClr>
                </a:solidFill>
              </a:rPr>
              <a:t>på</a:t>
            </a:r>
            <a:r>
              <a:rPr lang="en-GB" sz="2200" dirty="0">
                <a:solidFill>
                  <a:schemeClr val="tx1">
                    <a:lumMod val="65000"/>
                    <a:lumOff val="35000"/>
                  </a:schemeClr>
                </a:solidFill>
              </a:rPr>
              <a:t> </a:t>
            </a:r>
            <a:r>
              <a:rPr lang="en-GB" sz="2200" dirty="0" err="1">
                <a:solidFill>
                  <a:schemeClr val="tx1">
                    <a:lumMod val="65000"/>
                    <a:lumOff val="35000"/>
                  </a:schemeClr>
                </a:solidFill>
              </a:rPr>
              <a:t>grundval</a:t>
            </a:r>
            <a:r>
              <a:rPr lang="en-GB" sz="2200" dirty="0">
                <a:solidFill>
                  <a:schemeClr val="tx1">
                    <a:lumMod val="65000"/>
                    <a:lumOff val="35000"/>
                  </a:schemeClr>
                </a:solidFill>
              </a:rPr>
              <a:t> </a:t>
            </a:r>
            <a:r>
              <a:rPr lang="en-GB" sz="2200" dirty="0" err="1">
                <a:solidFill>
                  <a:schemeClr val="tx1">
                    <a:lumMod val="65000"/>
                    <a:lumOff val="35000"/>
                  </a:schemeClr>
                </a:solidFill>
              </a:rPr>
              <a:t>av</a:t>
            </a:r>
            <a:r>
              <a:rPr lang="en-GB" sz="2200" dirty="0">
                <a:solidFill>
                  <a:schemeClr val="tx1">
                    <a:lumMod val="65000"/>
                    <a:lumOff val="35000"/>
                  </a:schemeClr>
                </a:solidFill>
              </a:rPr>
              <a:t> </a:t>
            </a:r>
            <a:r>
              <a:rPr lang="en-GB" sz="2200" dirty="0" err="1">
                <a:solidFill>
                  <a:schemeClr val="tx1">
                    <a:lumMod val="65000"/>
                    <a:lumOff val="35000"/>
                  </a:schemeClr>
                </a:solidFill>
              </a:rPr>
              <a:t>opartisk</a:t>
            </a:r>
            <a:r>
              <a:rPr lang="en-GB" sz="2200" dirty="0">
                <a:solidFill>
                  <a:schemeClr val="tx1">
                    <a:lumMod val="65000"/>
                    <a:lumOff val="35000"/>
                  </a:schemeClr>
                </a:solidFill>
              </a:rPr>
              <a:t> </a:t>
            </a:r>
            <a:r>
              <a:rPr lang="en-GB" sz="2200" dirty="0" err="1">
                <a:solidFill>
                  <a:schemeClr val="tx1">
                    <a:lumMod val="65000"/>
                    <a:lumOff val="35000"/>
                  </a:schemeClr>
                </a:solidFill>
              </a:rPr>
              <a:t>och</a:t>
            </a:r>
            <a:r>
              <a:rPr lang="en-GB" sz="2200" dirty="0">
                <a:solidFill>
                  <a:schemeClr val="tx1">
                    <a:lumMod val="65000"/>
                    <a:lumOff val="35000"/>
                  </a:schemeClr>
                </a:solidFill>
              </a:rPr>
              <a:t> </a:t>
            </a:r>
            <a:br>
              <a:rPr lang="en-GB" sz="2200" dirty="0">
                <a:solidFill>
                  <a:schemeClr val="tx1">
                    <a:lumMod val="65000"/>
                    <a:lumOff val="35000"/>
                  </a:schemeClr>
                </a:solidFill>
              </a:rPr>
            </a:br>
            <a:r>
              <a:rPr lang="en-GB" sz="2200" dirty="0" err="1">
                <a:solidFill>
                  <a:schemeClr val="tx1">
                    <a:lumMod val="65000"/>
                    <a:lumOff val="35000"/>
                  </a:schemeClr>
                </a:solidFill>
              </a:rPr>
              <a:t>personlig</a:t>
            </a:r>
            <a:r>
              <a:rPr lang="en-GB" sz="2200" dirty="0">
                <a:solidFill>
                  <a:schemeClr val="tx1">
                    <a:lumMod val="65000"/>
                    <a:lumOff val="35000"/>
                  </a:schemeClr>
                </a:solidFill>
              </a:rPr>
              <a:t> </a:t>
            </a:r>
            <a:r>
              <a:rPr lang="en-GB" sz="2200" dirty="0" err="1">
                <a:solidFill>
                  <a:schemeClr val="tx1">
                    <a:lumMod val="65000"/>
                    <a:lumOff val="35000"/>
                  </a:schemeClr>
                </a:solidFill>
              </a:rPr>
              <a:t>analys</a:t>
            </a:r>
            <a:r>
              <a:rPr lang="en-GB" dirty="0">
                <a:solidFill>
                  <a:schemeClr val="tx1">
                    <a:lumMod val="65000"/>
                    <a:lumOff val="35000"/>
                  </a:schemeClr>
                </a:solidFill>
              </a:rPr>
              <a:t/>
            </a:r>
            <a:br>
              <a:rPr lang="en-GB" dirty="0">
                <a:solidFill>
                  <a:schemeClr val="tx1">
                    <a:lumMod val="65000"/>
                    <a:lumOff val="35000"/>
                  </a:schemeClr>
                </a:solidFill>
              </a:rPr>
            </a:br>
            <a:r>
              <a:rPr lang="en-GB" sz="1800" i="1" dirty="0">
                <a:solidFill>
                  <a:schemeClr val="tx1">
                    <a:lumMod val="65000"/>
                    <a:lumOff val="35000"/>
                  </a:schemeClr>
                </a:solidFill>
              </a:rPr>
              <a:t/>
            </a:r>
            <a:br>
              <a:rPr lang="en-GB" sz="1800" i="1" dirty="0">
                <a:solidFill>
                  <a:schemeClr val="tx1">
                    <a:lumMod val="65000"/>
                    <a:lumOff val="35000"/>
                  </a:schemeClr>
                </a:solidFill>
              </a:rPr>
            </a:br>
            <a:r>
              <a:rPr lang="en-GB" sz="1800" b="0" dirty="0">
                <a:solidFill>
                  <a:schemeClr val="tx1">
                    <a:lumMod val="65000"/>
                    <a:lumOff val="35000"/>
                  </a:schemeClr>
                </a:solidFill>
              </a:rPr>
              <a:t>IDD</a:t>
            </a:r>
          </a:p>
        </p:txBody>
      </p:sp>
      <p:sp>
        <p:nvSpPr>
          <p:cNvPr id="3" name="Content Placeholder 2"/>
          <p:cNvSpPr>
            <a:spLocks noGrp="1"/>
          </p:cNvSpPr>
          <p:nvPr>
            <p:ph sz="quarter" idx="13"/>
          </p:nvPr>
        </p:nvSpPr>
        <p:spPr>
          <a:xfrm>
            <a:off x="1259631" y="1989832"/>
            <a:ext cx="6408713" cy="4247480"/>
          </a:xfrm>
        </p:spPr>
        <p:txBody>
          <a:bodyPr>
            <a:normAutofit/>
          </a:bodyPr>
          <a:lstStyle/>
          <a:p>
            <a:pPr marL="285750" indent="-285750">
              <a:buClr>
                <a:schemeClr val="tx1">
                  <a:lumMod val="65000"/>
                  <a:lumOff val="35000"/>
                </a:schemeClr>
              </a:buClr>
              <a:buFont typeface="Arial" panose="020B0604020202020204" pitchFamily="34" charset="0"/>
              <a:buChar char="•"/>
            </a:pPr>
            <a:r>
              <a:rPr lang="sv-SE" dirty="0"/>
              <a:t>Försäkringsförmedlare ska … i god tid innan ett försäkringsavtal ingås … i förhållande till det avtal som föreslås eller som det ges rådgivning om … lämna uppgift om huruvida förmedlaren lämnar rådgivning </a:t>
            </a:r>
            <a:r>
              <a:rPr lang="sv-SE" b="1" dirty="0"/>
              <a:t>på grundval av en opartisk och personlig analys                                                               </a:t>
            </a:r>
          </a:p>
          <a:p>
            <a:pPr marL="0" indent="0">
              <a:buNone/>
            </a:pPr>
            <a:r>
              <a:rPr lang="sv-SE" sz="1200" dirty="0"/>
              <a:t>     (artikel 19) = opartisk analys i IMD</a:t>
            </a:r>
          </a:p>
          <a:p>
            <a:pPr marL="285750" indent="-285750">
              <a:buClr>
                <a:schemeClr val="tx1">
                  <a:lumMod val="65000"/>
                  <a:lumOff val="35000"/>
                </a:schemeClr>
              </a:buClr>
              <a:buFont typeface="Arial" panose="020B0604020202020204" pitchFamily="34" charset="0"/>
              <a:buChar char="•"/>
            </a:pPr>
            <a:r>
              <a:rPr lang="sv-SE" dirty="0"/>
              <a:t>När en försäkringsförmedlare informerar kunden om att den ger råd på grundval av en opartisk och personlig analys, ska den ge detta råd på grundval av </a:t>
            </a:r>
            <a:r>
              <a:rPr lang="sv-SE" b="1" dirty="0"/>
              <a:t>en analys av ett tillräckligt stort antal försäkringsavtal tillgängliga på marknaden </a:t>
            </a:r>
            <a:r>
              <a:rPr lang="sv-SE" dirty="0"/>
              <a:t>för att möjliggöra för den att ge en personlig rekommendation i enlighet med yrkesmässiga kriterier om vilket försäkringsavtal som i tillräcklig utsträckning skulle motsvara kundens behov                            </a:t>
            </a:r>
          </a:p>
          <a:p>
            <a:pPr marL="0" indent="0">
              <a:buNone/>
            </a:pPr>
            <a:r>
              <a:rPr lang="sv-SE" sz="1200" dirty="0"/>
              <a:t>      (artikel 20.3) = opartisk analys i IMD</a:t>
            </a:r>
          </a:p>
        </p:txBody>
      </p:sp>
      <p:sp>
        <p:nvSpPr>
          <p:cNvPr id="4" name="Slide Number Placeholder 3"/>
          <p:cNvSpPr>
            <a:spLocks noGrp="1"/>
          </p:cNvSpPr>
          <p:nvPr>
            <p:ph type="sldNum" sz="quarter" idx="12"/>
          </p:nvPr>
        </p:nvSpPr>
        <p:spPr/>
        <p:txBody>
          <a:bodyPr/>
          <a:lstStyle/>
          <a:p>
            <a:fld id="{68468C2E-472A-43C3-926E-5A5CF00B7762}" type="slidenum">
              <a:rPr lang="en-GB" smtClean="0">
                <a:solidFill>
                  <a:prstClr val="black"/>
                </a:solidFill>
              </a:rPr>
              <a:pPr/>
              <a:t>9</a:t>
            </a:fld>
            <a:endParaRPr lang="en-GB">
              <a:solidFill>
                <a:prstClr val="black"/>
              </a:solidFill>
            </a:endParaRPr>
          </a:p>
        </p:txBody>
      </p:sp>
      <p:sp>
        <p:nvSpPr>
          <p:cNvPr id="5" name="Date Placeholder 4"/>
          <p:cNvSpPr>
            <a:spLocks noGrp="1"/>
          </p:cNvSpPr>
          <p:nvPr>
            <p:ph type="dt" sz="half" idx="10"/>
          </p:nvPr>
        </p:nvSpPr>
        <p:spPr/>
        <p:txBody>
          <a:bodyPr/>
          <a:lstStyle/>
          <a:p>
            <a:fld id="{25985FFB-AFA8-437B-B911-1B5F1150865E}" type="datetime4">
              <a:rPr lang="en-GB" smtClean="0">
                <a:solidFill>
                  <a:prstClr val="black"/>
                </a:solidFill>
              </a:rPr>
              <a:pPr/>
              <a:t>15 October 2019</a:t>
            </a:fld>
            <a:endParaRPr lang="en-GB">
              <a:solidFill>
                <a:prstClr val="black"/>
              </a:solidFill>
            </a:endParaRPr>
          </a:p>
        </p:txBody>
      </p:sp>
    </p:spTree>
    <p:extLst>
      <p:ext uri="{BB962C8B-B14F-4D97-AF65-F5344CB8AC3E}">
        <p14:creationId xmlns:p14="http://schemas.microsoft.com/office/powerpoint/2010/main" val="1724427493"/>
      </p:ext>
    </p:extLst>
  </p:cSld>
  <p:clrMapOvr>
    <a:masterClrMapping/>
  </p:clrMapOvr>
</p:sld>
</file>

<file path=ppt/theme/theme1.xml><?xml version="1.0" encoding="utf-8"?>
<a:theme xmlns:a="http://schemas.openxmlformats.org/drawingml/2006/main" name="Blank">
  <a:themeElements>
    <a:clrScheme name="Vinge">
      <a:dk1>
        <a:sysClr val="windowText" lastClr="000000"/>
      </a:dk1>
      <a:lt1>
        <a:sysClr val="window" lastClr="FFFFFF"/>
      </a:lt1>
      <a:dk2>
        <a:srgbClr val="67888E"/>
      </a:dk2>
      <a:lt2>
        <a:srgbClr val="EEECE1"/>
      </a:lt2>
      <a:accent1>
        <a:srgbClr val="9BA064"/>
      </a:accent1>
      <a:accent2>
        <a:srgbClr val="B3CCCE"/>
      </a:accent2>
      <a:accent3>
        <a:srgbClr val="67888E"/>
      </a:accent3>
      <a:accent4>
        <a:srgbClr val="CCBE0C"/>
      </a:accent4>
      <a:accent5>
        <a:srgbClr val="AA6E82"/>
      </a:accent5>
      <a:accent6>
        <a:srgbClr val="330000"/>
      </a:accent6>
      <a:hlink>
        <a:srgbClr val="67888E"/>
      </a:hlink>
      <a:folHlink>
        <a:srgbClr val="CCA31C"/>
      </a:folHlink>
    </a:clrScheme>
    <a:fontScheme name="Vinge Excel and PowerPoint">
      <a:majorFont>
        <a:latin typeface="Verdan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lIns="36000" tIns="36000" rIns="36000" bIns="36000" rtlCol="0" anchor="ctr"/>
      <a:lstStyle>
        <a:defPPr algn="ctr">
          <a:defRPr sz="1200" dirty="0"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5000"/>
          </a:lnSpc>
          <a:spcBef>
            <a:spcPts val="1200"/>
          </a:spcBef>
          <a:defRPr sz="1600" dirty="0" err="1" smtClean="0"/>
        </a:defPPr>
      </a:lstStyle>
    </a:txDef>
  </a:objectDefaults>
  <a:extraClrSchemeLst/>
  <a:custClrLst>
    <a:custClr name="Vinge green">
      <a:srgbClr val="9BA064"/>
    </a:custClr>
    <a:custClr name="Vinge colour 1">
      <a:srgbClr val="B3CCCE"/>
    </a:custClr>
    <a:custClr name="Vinge colour 2">
      <a:srgbClr val="67888E"/>
    </a:custClr>
    <a:custClr name="Vinge colour 3">
      <a:srgbClr val="CCBE0C"/>
    </a:custClr>
    <a:custClr name="Vinge colour 4">
      <a:srgbClr val="AA6E82"/>
    </a:custClr>
    <a:custClr name="Vinge colour 5">
      <a:srgbClr val="330000"/>
    </a:custClr>
    <a:custClr name="Vinge colour 6">
      <a:srgbClr val="FF9900"/>
    </a:custClr>
    <a:custClr name="Vinge colour 7">
      <a:srgbClr val="660000"/>
    </a:custClr>
    <a:custClr name="Vinge colour 8">
      <a:srgbClr val="416478"/>
    </a:custClr>
    <a:custClr name="Vinge colour 9">
      <a:srgbClr val="336633"/>
    </a:custClr>
    <a:custClr name="Vinge colour 10">
      <a:srgbClr val="CCA31C"/>
    </a:custClr>
    <a:custClr name="Vinge colour 11">
      <a:srgbClr val="CC0000"/>
    </a:custClr>
    <a:custClr name="Vinge colour 12">
      <a:srgbClr val="999900"/>
    </a:custClr>
  </a:custClrLst>
</a:theme>
</file>

<file path=ppt/theme/theme2.xml><?xml version="1.0" encoding="utf-8"?>
<a:theme xmlns:a="http://schemas.openxmlformats.org/drawingml/2006/main" name="Office Theme">
  <a:themeElements>
    <a:clrScheme name="Vinge">
      <a:dk1>
        <a:sysClr val="windowText" lastClr="000000"/>
      </a:dk1>
      <a:lt1>
        <a:sysClr val="window" lastClr="FFFFFF"/>
      </a:lt1>
      <a:dk2>
        <a:srgbClr val="67888E"/>
      </a:dk2>
      <a:lt2>
        <a:srgbClr val="EEECE1"/>
      </a:lt2>
      <a:accent1>
        <a:srgbClr val="9BA064"/>
      </a:accent1>
      <a:accent2>
        <a:srgbClr val="B3CCCE"/>
      </a:accent2>
      <a:accent3>
        <a:srgbClr val="67888E"/>
      </a:accent3>
      <a:accent4>
        <a:srgbClr val="CCBE0C"/>
      </a:accent4>
      <a:accent5>
        <a:srgbClr val="AA6E82"/>
      </a:accent5>
      <a:accent6>
        <a:srgbClr val="330000"/>
      </a:accent6>
      <a:hlink>
        <a:srgbClr val="67888E"/>
      </a:hlink>
      <a:folHlink>
        <a:srgbClr val="CCA31C"/>
      </a:folHlink>
    </a:clrScheme>
    <a:fontScheme name="Vinge Excel and PowerPoint">
      <a:majorFont>
        <a:latin typeface="Verdan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Vinge">
      <a:dk1>
        <a:sysClr val="windowText" lastClr="000000"/>
      </a:dk1>
      <a:lt1>
        <a:sysClr val="window" lastClr="FFFFFF"/>
      </a:lt1>
      <a:dk2>
        <a:srgbClr val="67888E"/>
      </a:dk2>
      <a:lt2>
        <a:srgbClr val="EEECE1"/>
      </a:lt2>
      <a:accent1>
        <a:srgbClr val="9BA064"/>
      </a:accent1>
      <a:accent2>
        <a:srgbClr val="B3CCCE"/>
      </a:accent2>
      <a:accent3>
        <a:srgbClr val="67888E"/>
      </a:accent3>
      <a:accent4>
        <a:srgbClr val="CCBE0C"/>
      </a:accent4>
      <a:accent5>
        <a:srgbClr val="AA6E82"/>
      </a:accent5>
      <a:accent6>
        <a:srgbClr val="330000"/>
      </a:accent6>
      <a:hlink>
        <a:srgbClr val="67888E"/>
      </a:hlink>
      <a:folHlink>
        <a:srgbClr val="CCA31C"/>
      </a:folHlink>
    </a:clrScheme>
    <a:fontScheme name="Vinge Excel and PowerPoint">
      <a:majorFont>
        <a:latin typeface="Verdan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1</TotalTime>
  <Words>1553</Words>
  <Application>Microsoft Office PowerPoint</Application>
  <PresentationFormat>On-screen Show (4:3)</PresentationFormat>
  <Paragraphs>163</Paragraphs>
  <Slides>18</Slides>
  <Notes>17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Verdana</vt:lpstr>
      <vt:lpstr>Wingdings</vt:lpstr>
      <vt:lpstr>Blank</vt:lpstr>
      <vt:lpstr>Opartisk och personlig analys OCH rådgivning  på oberoende grund </vt:lpstr>
      <vt:lpstr>Regelverksläget </vt:lpstr>
      <vt:lpstr>De stora nyheterna för försäkringsbranschen</vt:lpstr>
      <vt:lpstr>Begreppen</vt:lpstr>
      <vt:lpstr>Investeringsrådgivning och rådgivning  Rättsläget</vt:lpstr>
      <vt:lpstr>Gränsdragningen mellan rådgivning och marknadsföring</vt:lpstr>
      <vt:lpstr>Investeringsrådgivning och Marknadsföring – jämförelse  (9 kap. LVM)</vt:lpstr>
      <vt:lpstr>Rådgivning, Distribution och Försäljning – jämförelse  (IDD)</vt:lpstr>
      <vt:lpstr>Rådgivning på grundval av opartisk och  personlig analys  IDD</vt:lpstr>
      <vt:lpstr>Rådgivning på grundval av opartisk analys (God försäkringsförmedlingssed)  Innebörd  </vt:lpstr>
      <vt:lpstr>Rådgivning på grundval av opartisk analys (God försäkringsförmedlingssed)  Provisioner</vt:lpstr>
      <vt:lpstr>Rådgivning på grundval av opartisk analys (God försäkringsförmedlingssed)  Förväxlingsbara begrepp</vt:lpstr>
      <vt:lpstr>Rådgivning på oberoende grund  9 kap. LVM</vt:lpstr>
      <vt:lpstr>Rådgivning på oberoende grund    Artikel 29.3 IDD </vt:lpstr>
      <vt:lpstr>  Rådgivning på oberoende grund och  Rådgivning på grundval av opartisk  och personlig analys   Likheterna</vt:lpstr>
      <vt:lpstr>Rådgivning på oberoende grund  och Rådgivning på grundval av  opartisk och personlig analys   Skillnaderna</vt:lpstr>
      <vt:lpstr>Rådgivning på oberoende grund  och Rådgivning på grundval av opartisk  och personlig analys   Skillnaderna</vt:lpstr>
      <vt:lpstr>PowerPoint Presentation</vt:lpstr>
    </vt:vector>
  </TitlesOfParts>
  <Company>Advokatfirman Vinge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Per Johan Eckerberg</dc:creator>
  <cp:lastModifiedBy>Windows User</cp:lastModifiedBy>
  <cp:revision>38</cp:revision>
  <cp:lastPrinted>2013-03-09T13:04:34Z</cp:lastPrinted>
  <dcterms:created xsi:type="dcterms:W3CDTF">2017-04-18T09:42:43Z</dcterms:created>
  <dcterms:modified xsi:type="dcterms:W3CDTF">2019-10-15T19:28:06Z</dcterms:modified>
</cp:coreProperties>
</file>