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34"/>
  </p:notesMasterIdLst>
  <p:handoutMasterIdLst>
    <p:handoutMasterId r:id="rId35"/>
  </p:handoutMasterIdLst>
  <p:sldIdLst>
    <p:sldId id="256" r:id="rId2"/>
    <p:sldId id="294" r:id="rId3"/>
    <p:sldId id="261" r:id="rId4"/>
    <p:sldId id="259" r:id="rId5"/>
    <p:sldId id="262" r:id="rId6"/>
    <p:sldId id="263" r:id="rId7"/>
    <p:sldId id="264" r:id="rId8"/>
    <p:sldId id="266" r:id="rId9"/>
    <p:sldId id="267" r:id="rId10"/>
    <p:sldId id="268" r:id="rId11"/>
    <p:sldId id="269" r:id="rId12"/>
    <p:sldId id="270" r:id="rId13"/>
    <p:sldId id="271" r:id="rId14"/>
    <p:sldId id="272" r:id="rId15"/>
    <p:sldId id="273" r:id="rId16"/>
    <p:sldId id="278" r:id="rId17"/>
    <p:sldId id="274" r:id="rId18"/>
    <p:sldId id="275" r:id="rId19"/>
    <p:sldId id="276" r:id="rId20"/>
    <p:sldId id="279" r:id="rId21"/>
    <p:sldId id="280" r:id="rId22"/>
    <p:sldId id="281" r:id="rId23"/>
    <p:sldId id="282" r:id="rId24"/>
    <p:sldId id="286" r:id="rId25"/>
    <p:sldId id="289" r:id="rId26"/>
    <p:sldId id="290" r:id="rId27"/>
    <p:sldId id="293" r:id="rId28"/>
    <p:sldId id="291" r:id="rId29"/>
    <p:sldId id="295" r:id="rId30"/>
    <p:sldId id="296" r:id="rId31"/>
    <p:sldId id="292" r:id="rId32"/>
    <p:sldId id="260" r:id="rId33"/>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p15:clr>
            <a:srgbClr val="A4A3A4"/>
          </p15:clr>
        </p15:guide>
        <p15:guide id="2" orient="horz" pos="1253">
          <p15:clr>
            <a:srgbClr val="A4A3A4"/>
          </p15:clr>
        </p15:guide>
        <p15:guide id="3" orient="horz" pos="3838">
          <p15:clr>
            <a:srgbClr val="A4A3A4"/>
          </p15:clr>
        </p15:guide>
        <p15:guide id="4" orient="horz" pos="210">
          <p15:clr>
            <a:srgbClr val="A4A3A4"/>
          </p15:clr>
        </p15:guide>
        <p15:guide id="5" pos="5465">
          <p15:clr>
            <a:srgbClr val="A4A3A4"/>
          </p15:clr>
        </p15:guide>
        <p15:guide id="6" pos="158">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2948" autoAdjust="0"/>
  </p:normalViewPr>
  <p:slideViewPr>
    <p:cSldViewPr>
      <p:cViewPr varScale="1">
        <p:scale>
          <a:sx n="69" d="100"/>
          <a:sy n="69" d="100"/>
        </p:scale>
        <p:origin x="1584" y="72"/>
      </p:cViewPr>
      <p:guideLst>
        <p:guide orient="horz" pos="2341"/>
        <p:guide orient="horz" pos="1253"/>
        <p:guide orient="horz" pos="3838"/>
        <p:guide orient="horz" pos="210"/>
        <p:guide pos="5465"/>
        <p:guide pos="15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3840"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sz="quarter" idx="1"/>
          </p:nvPr>
        </p:nvSpPr>
        <p:spPr>
          <a:xfrm>
            <a:off x="3850095" y="2"/>
            <a:ext cx="2945980" cy="496252"/>
          </a:xfrm>
          <a:prstGeom prst="rect">
            <a:avLst/>
          </a:prstGeom>
        </p:spPr>
        <p:txBody>
          <a:bodyPr vert="horz" lIns="91989" tIns="45994" rIns="91989" bIns="45994" rtlCol="0"/>
          <a:lstStyle>
            <a:lvl1pPr algn="r">
              <a:defRPr sz="1200"/>
            </a:lvl1pPr>
          </a:lstStyle>
          <a:p>
            <a:fld id="{2A8639EA-F810-4E72-A50F-59530802FDC3}" type="datetimeFigureOut">
              <a:rPr lang="en-GB" smtClean="0"/>
              <a:t>15/10/2019</a:t>
            </a:fld>
            <a:endParaRPr lang="en-GB"/>
          </a:p>
        </p:txBody>
      </p:sp>
      <p:sp>
        <p:nvSpPr>
          <p:cNvPr id="4" name="Footer Placeholder 3"/>
          <p:cNvSpPr>
            <a:spLocks noGrp="1"/>
          </p:cNvSpPr>
          <p:nvPr>
            <p:ph type="ftr" sz="quarter" idx="2"/>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5" name="Slide Number Placeholder 4"/>
          <p:cNvSpPr>
            <a:spLocks noGrp="1"/>
          </p:cNvSpPr>
          <p:nvPr>
            <p:ph type="sldNum" sz="quarter" idx="3"/>
          </p:nvPr>
        </p:nvSpPr>
        <p:spPr>
          <a:xfrm>
            <a:off x="3850095" y="9428790"/>
            <a:ext cx="2945980" cy="496251"/>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a:p>
        </p:txBody>
      </p:sp>
      <p:sp>
        <p:nvSpPr>
          <p:cNvPr id="6" name="DokRef"/>
          <p:cNvSpPr txBox="1"/>
          <p:nvPr/>
        </p:nvSpPr>
        <p:spPr>
          <a:xfrm>
            <a:off x="0" y="8747741"/>
            <a:ext cx="169277" cy="861498"/>
          </a:xfrm>
          <a:prstGeom prst="rect">
            <a:avLst/>
          </a:prstGeom>
          <a:noFill/>
        </p:spPr>
        <p:txBody>
          <a:bodyPr vert="vert270" lIns="0" bIns="190500" rtlCol="0">
            <a:spAutoFit/>
          </a:bodyPr>
          <a:lstStyle/>
          <a:p>
            <a:r>
              <a:rPr lang="en-GB" sz="500">
                <a:solidFill>
                  <a:srgbClr val="898989"/>
                </a:solidFill>
              </a:rPr>
              <a:t>7215867-v5</a:t>
            </a: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idx="1"/>
          </p:nvPr>
        </p:nvSpPr>
        <p:spPr>
          <a:xfrm>
            <a:off x="3850095" y="2"/>
            <a:ext cx="2945980" cy="496252"/>
          </a:xfrm>
          <a:prstGeom prst="rect">
            <a:avLst/>
          </a:prstGeom>
        </p:spPr>
        <p:txBody>
          <a:bodyPr vert="horz" lIns="91989" tIns="45994" rIns="91989" bIns="45994" rtlCol="0"/>
          <a:lstStyle>
            <a:lvl1pPr algn="r">
              <a:defRPr sz="1200"/>
            </a:lvl1pPr>
          </a:lstStyle>
          <a:p>
            <a:fld id="{44589DDE-F0A6-4A30-8FE1-DB6E2ADF1A97}" type="datetimeFigureOut">
              <a:rPr lang="en-GB" smtClean="0"/>
              <a:t>15/10/2019</a:t>
            </a:fld>
            <a:endParaRPr lang="en-GB"/>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989" tIns="45994" rIns="91989" bIns="45994" rtlCol="0" anchor="ctr"/>
          <a:lstStyle/>
          <a:p>
            <a:endParaRPr lang="en-GB"/>
          </a:p>
        </p:txBody>
      </p:sp>
      <p:sp>
        <p:nvSpPr>
          <p:cNvPr id="5" name="Notes Placeholder 4"/>
          <p:cNvSpPr>
            <a:spLocks noGrp="1"/>
          </p:cNvSpPr>
          <p:nvPr>
            <p:ph type="body" sz="quarter" idx="3"/>
          </p:nvPr>
        </p:nvSpPr>
        <p:spPr>
          <a:xfrm>
            <a:off x="680092" y="4715196"/>
            <a:ext cx="5437500" cy="4466268"/>
          </a:xfrm>
          <a:prstGeom prst="rect">
            <a:avLst/>
          </a:prstGeom>
        </p:spPr>
        <p:txBody>
          <a:bodyPr vert="horz" lIns="91989" tIns="45994" rIns="91989" bIns="459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7" name="Slide Number Placeholder 6"/>
          <p:cNvSpPr>
            <a:spLocks noGrp="1"/>
          </p:cNvSpPr>
          <p:nvPr>
            <p:ph type="sldNum" sz="quarter" idx="5"/>
          </p:nvPr>
        </p:nvSpPr>
        <p:spPr>
          <a:xfrm>
            <a:off x="3850095" y="9428790"/>
            <a:ext cx="2945980" cy="496251"/>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a:p>
        </p:txBody>
      </p:sp>
      <p:sp>
        <p:nvSpPr>
          <p:cNvPr id="8" name="DokRef"/>
          <p:cNvSpPr txBox="1"/>
          <p:nvPr/>
        </p:nvSpPr>
        <p:spPr>
          <a:xfrm>
            <a:off x="0" y="8747741"/>
            <a:ext cx="169277" cy="861498"/>
          </a:xfrm>
          <a:prstGeom prst="rect">
            <a:avLst/>
          </a:prstGeom>
          <a:noFill/>
        </p:spPr>
        <p:txBody>
          <a:bodyPr vert="vert270" lIns="0" bIns="190500" rtlCol="0">
            <a:spAutoFit/>
          </a:bodyPr>
          <a:lstStyle/>
          <a:p>
            <a:r>
              <a:rPr lang="en-GB" sz="500">
                <a:solidFill>
                  <a:srgbClr val="898989"/>
                </a:solidFill>
              </a:rPr>
              <a:t>7215867-v5</a:t>
            </a: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104D41-494D-488D-9D14-906A1AA3E4FB}" type="slidenum">
              <a:rPr lang="en-GB" smtClean="0"/>
              <a:t>1</a:t>
            </a:fld>
            <a:endParaRPr lang="en-GB"/>
          </a:p>
        </p:txBody>
      </p:sp>
    </p:spTree>
    <p:extLst>
      <p:ext uri="{BB962C8B-B14F-4D97-AF65-F5344CB8AC3E}">
        <p14:creationId xmlns:p14="http://schemas.microsoft.com/office/powerpoint/2010/main" val="167553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15</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81380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16</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91617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17</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74047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18</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20336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19</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3660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21</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383189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22</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075105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23</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Tree>
    <p:extLst>
      <p:ext uri="{BB962C8B-B14F-4D97-AF65-F5344CB8AC3E}">
        <p14:creationId xmlns:p14="http://schemas.microsoft.com/office/powerpoint/2010/main" val="268995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Tree>
    <p:extLst>
      <p:ext uri="{BB962C8B-B14F-4D97-AF65-F5344CB8AC3E}">
        <p14:creationId xmlns:p14="http://schemas.microsoft.com/office/powerpoint/2010/main" val="230163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104D41-494D-488D-9D14-906A1AA3E4FB}" type="slidenum">
              <a:rPr lang="en-GB" smtClean="0"/>
              <a:t>4</a:t>
            </a:fld>
            <a:endParaRPr lang="en-GB"/>
          </a:p>
        </p:txBody>
      </p:sp>
    </p:spTree>
    <p:extLst>
      <p:ext uri="{BB962C8B-B14F-4D97-AF65-F5344CB8AC3E}">
        <p14:creationId xmlns:p14="http://schemas.microsoft.com/office/powerpoint/2010/main" val="239295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9</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48178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10</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16347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11</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365254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12</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45383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13</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54288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14</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93966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03050" y="2059200"/>
            <a:ext cx="4896000" cy="1726464"/>
          </a:xfrm>
        </p:spPr>
        <p:txBody>
          <a:bodyPr tIns="0" bIns="0" anchor="b" anchorCtr="0">
            <a:normAutofit/>
          </a:bodyPr>
          <a:lstStyle>
            <a:lvl1pPr algn="l">
              <a:defRPr sz="2000" b="1" cap="all" baseline="0">
                <a:solidFill>
                  <a:schemeClr val="accent1"/>
                </a:solidFill>
              </a:defRPr>
            </a:lvl1pPr>
          </a:lstStyle>
          <a:p>
            <a:r>
              <a:rPr lang="en-GB" noProof="0" dirty="0"/>
              <a:t>PRESENTATION NAME</a:t>
            </a:r>
          </a:p>
        </p:txBody>
      </p:sp>
      <p:sp>
        <p:nvSpPr>
          <p:cNvPr id="3" name="Subtitle 2"/>
          <p:cNvSpPr>
            <a:spLocks noGrp="1"/>
          </p:cNvSpPr>
          <p:nvPr>
            <p:ph type="subTitle" idx="1" hasCustomPrompt="1"/>
          </p:nvPr>
        </p:nvSpPr>
        <p:spPr>
          <a:xfrm>
            <a:off x="2703050" y="3820104"/>
            <a:ext cx="4896000" cy="345714"/>
          </a:xfrm>
        </p:spPr>
        <p:txBody>
          <a:bodyPr tIns="0">
            <a:normAutofit/>
          </a:bodyPr>
          <a:lstStyle>
            <a:lvl1pPr marL="0" indent="0" algn="l">
              <a:buNone/>
              <a:defRPr sz="160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Subtitle</a:t>
            </a:r>
          </a:p>
        </p:txBody>
      </p:sp>
      <p:sp>
        <p:nvSpPr>
          <p:cNvPr id="5" name="Picture Placeholder 4"/>
          <p:cNvSpPr>
            <a:spLocks noGrp="1"/>
          </p:cNvSpPr>
          <p:nvPr>
            <p:ph type="pic" sz="quarter" idx="10"/>
          </p:nvPr>
        </p:nvSpPr>
        <p:spPr>
          <a:xfrm>
            <a:off x="467544" y="1484784"/>
            <a:ext cx="1872208" cy="3722240"/>
          </a:xfrm>
          <a:ln w="12700">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a:t>Click icon to add picture</a:t>
            </a:r>
            <a:endParaRPr lang="en-GB" noProof="0"/>
          </a:p>
        </p:txBody>
      </p:sp>
      <p:pic>
        <p:nvPicPr>
          <p:cNvPr id="8" name="Picture 10" descr="VINGE_RGB_155_160_1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1792" y="308205"/>
            <a:ext cx="1368000" cy="277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6"/>
          <p:cNvSpPr>
            <a:spLocks noGrp="1"/>
          </p:cNvSpPr>
          <p:nvPr>
            <p:ph type="body" sz="quarter" idx="12" hasCustomPrompt="1"/>
          </p:nvPr>
        </p:nvSpPr>
        <p:spPr>
          <a:xfrm>
            <a:off x="467544" y="6165850"/>
            <a:ext cx="8208144" cy="211469"/>
          </a:xfrm>
        </p:spPr>
        <p:txBody>
          <a:bodyPr wrap="square" lIns="0" tIns="46800" rIns="90000" bIns="46800" anchor="t" anchorCtr="0">
            <a:spAutoFit/>
          </a:bodyPr>
          <a:lstStyle>
            <a:lvl1pPr marL="0" indent="0" algn="just">
              <a:buFontTx/>
              <a:buNone/>
              <a:defRPr sz="800" i="1"/>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en-GB" dirty="0"/>
              <a:t>Disclaimer text in here</a:t>
            </a:r>
          </a:p>
        </p:txBody>
      </p:sp>
      <p:sp>
        <p:nvSpPr>
          <p:cNvPr id="7" name="Text Placeholder 6"/>
          <p:cNvSpPr>
            <a:spLocks noGrp="1"/>
          </p:cNvSpPr>
          <p:nvPr>
            <p:ph type="body" sz="quarter" idx="13" hasCustomPrompt="1"/>
          </p:nvPr>
        </p:nvSpPr>
        <p:spPr>
          <a:xfrm>
            <a:off x="2703050" y="4207325"/>
            <a:ext cx="4896000" cy="1008000"/>
          </a:xfrm>
        </p:spPr>
        <p:txBody>
          <a:bodyPr>
            <a:normAutofit/>
          </a:bodyPr>
          <a:lstStyle>
            <a:lvl1pPr marL="0" indent="0">
              <a:buNone/>
              <a:defRPr sz="1400" i="1">
                <a:latin typeface="+mj-lt"/>
              </a:defRPr>
            </a:lvl1pPr>
          </a:lstStyle>
          <a:p>
            <a:pPr lvl="0"/>
            <a:r>
              <a:rPr lang="en-GB" dirty="0"/>
              <a:t>Ex First Draft Month Year</a:t>
            </a:r>
          </a:p>
        </p:txBody>
      </p:sp>
    </p:spTree>
    <p:extLst>
      <p:ext uri="{BB962C8B-B14F-4D97-AF65-F5344CB8AC3E}">
        <p14:creationId xmlns:p14="http://schemas.microsoft.com/office/powerpoint/2010/main" val="190431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49501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without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p>
        </p:txBody>
      </p:sp>
      <p:sp>
        <p:nvSpPr>
          <p:cNvPr id="5" name="Content Placeholder 4"/>
          <p:cNvSpPr>
            <a:spLocks noGrp="1"/>
          </p:cNvSpPr>
          <p:nvPr>
            <p:ph sz="quarter" idx="13"/>
          </p:nvPr>
        </p:nvSpPr>
        <p:spPr>
          <a:xfrm>
            <a:off x="468312" y="1484312"/>
            <a:ext cx="8207375" cy="46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endParaRPr lang="en-GB" noProof="0" dirty="0"/>
          </a:p>
        </p:txBody>
      </p:sp>
    </p:spTree>
    <p:extLst>
      <p:ext uri="{BB962C8B-B14F-4D97-AF65-F5344CB8AC3E}">
        <p14:creationId xmlns:p14="http://schemas.microsoft.com/office/powerpoint/2010/main" val="349249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d slide">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gray">
          <a:xfrm>
            <a:off x="-15842" y="0"/>
            <a:ext cx="9159841" cy="6869876"/>
          </a:xfrm>
          <a:prstGeom prst="rect">
            <a:avLst/>
          </a:prstGeom>
          <a:blipFill>
            <a:blip r:embed="rId2"/>
            <a:srcRect/>
            <a:stretch>
              <a:fillRect l="-9972" r="-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pic>
        <p:nvPicPr>
          <p:cNvPr id="5" name="Picture 9" descr="VIT-_-VINGE2008_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7588424" y="309600"/>
            <a:ext cx="1332000" cy="280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7391240" y="5341156"/>
            <a:ext cx="1284449" cy="1298817"/>
          </a:xfrm>
          <a:prstGeom prst="rect">
            <a:avLst/>
          </a:prstGeom>
          <a:noFill/>
        </p:spPr>
        <p:txBody>
          <a:bodyPr wrap="none" rIns="0" rtlCol="0">
            <a:spAutoFit/>
          </a:bodyPr>
          <a:lstStyle/>
          <a:p>
            <a:pPr algn="r">
              <a:lnSpc>
                <a:spcPct val="95000"/>
              </a:lnSpc>
              <a:spcBef>
                <a:spcPts val="1200"/>
              </a:spcBef>
            </a:pPr>
            <a:r>
              <a:rPr lang="en-GB" sz="1200" dirty="0">
                <a:solidFill>
                  <a:schemeClr val="bg1"/>
                </a:solidFill>
                <a:latin typeface="+mj-lt"/>
              </a:rPr>
              <a:t>STOCKHOLM</a:t>
            </a:r>
            <a:br>
              <a:rPr lang="en-GB" sz="1200" dirty="0">
                <a:solidFill>
                  <a:schemeClr val="bg1"/>
                </a:solidFill>
                <a:latin typeface="+mj-lt"/>
              </a:rPr>
            </a:br>
            <a:r>
              <a:rPr lang="en-GB" sz="1200" dirty="0">
                <a:solidFill>
                  <a:schemeClr val="bg1"/>
                </a:solidFill>
                <a:latin typeface="+mj-lt"/>
              </a:rPr>
              <a:t>GOTHENBURG</a:t>
            </a:r>
            <a:br>
              <a:rPr lang="en-GB" sz="1200" dirty="0">
                <a:solidFill>
                  <a:schemeClr val="bg1"/>
                </a:solidFill>
                <a:latin typeface="+mj-lt"/>
              </a:rPr>
            </a:br>
            <a:r>
              <a:rPr lang="en-GB" sz="1200" dirty="0">
                <a:solidFill>
                  <a:schemeClr val="bg1"/>
                </a:solidFill>
                <a:latin typeface="+mj-lt"/>
              </a:rPr>
              <a:t>MALMO</a:t>
            </a:r>
            <a:br>
              <a:rPr lang="en-GB" sz="1200" dirty="0">
                <a:solidFill>
                  <a:schemeClr val="bg1"/>
                </a:solidFill>
                <a:latin typeface="+mj-lt"/>
              </a:rPr>
            </a:br>
            <a:r>
              <a:rPr lang="en-GB" sz="1200" dirty="0">
                <a:solidFill>
                  <a:schemeClr val="bg1"/>
                </a:solidFill>
                <a:latin typeface="+mj-lt"/>
              </a:rPr>
              <a:t>HELSINGBORG</a:t>
            </a:r>
            <a:br>
              <a:rPr lang="en-GB" sz="1200" dirty="0">
                <a:solidFill>
                  <a:schemeClr val="bg1"/>
                </a:solidFill>
                <a:latin typeface="+mj-lt"/>
              </a:rPr>
            </a:br>
            <a:r>
              <a:rPr lang="en-GB" sz="1200" dirty="0">
                <a:solidFill>
                  <a:schemeClr val="bg1"/>
                </a:solidFill>
                <a:latin typeface="+mj-lt"/>
              </a:rPr>
              <a:t>BRUSSELS</a:t>
            </a:r>
          </a:p>
          <a:p>
            <a:pPr algn="r">
              <a:lnSpc>
                <a:spcPct val="95000"/>
              </a:lnSpc>
              <a:spcBef>
                <a:spcPts val="1200"/>
              </a:spcBef>
            </a:pPr>
            <a:r>
              <a:rPr lang="en-GB" sz="1200" dirty="0">
                <a:solidFill>
                  <a:schemeClr val="bg1"/>
                </a:solidFill>
                <a:latin typeface="+mj-lt"/>
              </a:rPr>
              <a:t>www.vinge.se</a:t>
            </a:r>
          </a:p>
        </p:txBody>
      </p:sp>
    </p:spTree>
    <p:extLst>
      <p:ext uri="{BB962C8B-B14F-4D97-AF65-F5344CB8AC3E}">
        <p14:creationId xmlns:p14="http://schemas.microsoft.com/office/powerpoint/2010/main" val="14806128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65DDF53-F994-418E-9AA9-9FC70935F179}" type="slidenum">
              <a:rPr lang="en-US"/>
              <a:pPr>
                <a:defRPr/>
              </a:pPr>
              <a:t>‹#›</a:t>
            </a:fld>
            <a:endParaRPr lang="en-US"/>
          </a:p>
        </p:txBody>
      </p:sp>
    </p:spTree>
    <p:extLst>
      <p:ext uri="{BB962C8B-B14F-4D97-AF65-F5344CB8AC3E}">
        <p14:creationId xmlns:p14="http://schemas.microsoft.com/office/powerpoint/2010/main" val="254864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baseline="0"/>
            </a:lvl1pPr>
          </a:lstStyle>
          <a:p>
            <a:r>
              <a:rPr lang="en-GB" dirty="0"/>
              <a:t>Table of contents</a:t>
            </a:r>
          </a:p>
        </p:txBody>
      </p:sp>
      <p:sp>
        <p:nvSpPr>
          <p:cNvPr id="5" name="Content Placeholder 4"/>
          <p:cNvSpPr>
            <a:spLocks noGrp="1"/>
          </p:cNvSpPr>
          <p:nvPr>
            <p:ph sz="quarter" idx="13" hasCustomPrompt="1"/>
          </p:nvPr>
        </p:nvSpPr>
        <p:spPr>
          <a:xfrm>
            <a:off x="468312" y="1484312"/>
            <a:ext cx="8207375" cy="4680000"/>
          </a:xfrm>
        </p:spPr>
        <p:txBody>
          <a:bodyPr>
            <a:normAutofit/>
          </a:bodyPr>
          <a:lstStyle>
            <a:lvl1pPr marL="360000" indent="-360000">
              <a:buFont typeface="+mj-lt"/>
              <a:buAutoNum type="romanUcPeriod"/>
              <a:defRPr sz="1600"/>
            </a:lvl1pPr>
            <a:lvl2pPr marL="703512" indent="-342900">
              <a:buFont typeface="+mj-lt"/>
              <a:buAutoNum type="romanUcPeriod"/>
              <a:defRPr/>
            </a:lvl2pPr>
            <a:lvl3pPr marL="883512" indent="-342900">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en-GB" dirty="0"/>
              <a:t>Click to edit Chapter name</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endParaRPr lang="en-GB" noProof="0" dirty="0"/>
          </a:p>
        </p:txBody>
      </p:sp>
    </p:spTree>
    <p:extLst>
      <p:ext uri="{BB962C8B-B14F-4D97-AF65-F5344CB8AC3E}">
        <p14:creationId xmlns:p14="http://schemas.microsoft.com/office/powerpoint/2010/main" val="401149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icture lef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467544" y="1484784"/>
            <a:ext cx="1872208" cy="3722240"/>
          </a:xfrm>
          <a:ln w="12700">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dirty="0"/>
              <a:t>Click icon to add picture</a:t>
            </a:r>
            <a:endParaRPr lang="en-GB" noProof="0" dirty="0"/>
          </a:p>
        </p:txBody>
      </p:sp>
      <p:sp>
        <p:nvSpPr>
          <p:cNvPr id="5" name="Title 1"/>
          <p:cNvSpPr>
            <a:spLocks noGrp="1"/>
          </p:cNvSpPr>
          <p:nvPr>
            <p:ph type="ctrTitle" hasCustomPrompt="1"/>
          </p:nvPr>
        </p:nvSpPr>
        <p:spPr>
          <a:xfrm>
            <a:off x="2703050" y="2768400"/>
            <a:ext cx="4892864" cy="1726464"/>
          </a:xfrm>
        </p:spPr>
        <p:txBody>
          <a:bodyPr tIns="0" bIns="0" anchor="ctr" anchorCtr="0">
            <a:normAutofit/>
          </a:bodyPr>
          <a:lstStyle>
            <a:lvl1pPr algn="l">
              <a:defRPr sz="1800" b="1" cap="all" baseline="0">
                <a:solidFill>
                  <a:schemeClr val="accent1"/>
                </a:solidFill>
              </a:defRPr>
            </a:lvl1pPr>
          </a:lstStyle>
          <a:p>
            <a:r>
              <a:rPr lang="en-GB" noProof="0" dirty="0"/>
              <a:t>Chapter name and content</a:t>
            </a:r>
          </a:p>
        </p:txBody>
      </p:sp>
    </p:spTree>
    <p:extLst>
      <p:ext uri="{BB962C8B-B14F-4D97-AF65-F5344CB8AC3E}">
        <p14:creationId xmlns:p14="http://schemas.microsoft.com/office/powerpoint/2010/main" val="4601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picture background">
    <p:bg>
      <p:bgRef idx="1001">
        <a:schemeClr val="bg1"/>
      </p:bgRef>
    </p:bg>
    <p:spTree>
      <p:nvGrpSpPr>
        <p:cNvPr id="1" name=""/>
        <p:cNvGrpSpPr/>
        <p:nvPr/>
      </p:nvGrpSpPr>
      <p:grpSpPr>
        <a:xfrm>
          <a:off x="0" y="0"/>
          <a:ext cx="0" cy="0"/>
          <a:chOff x="0" y="0"/>
          <a:chExt cx="0" cy="0"/>
        </a:xfrm>
      </p:grpSpPr>
      <p:sp>
        <p:nvSpPr>
          <p:cNvPr id="2" name="Rectangle 1"/>
          <p:cNvSpPr/>
          <p:nvPr userDrawn="1"/>
        </p:nvSpPr>
        <p:spPr bwMode="gray">
          <a:xfrm>
            <a:off x="-15842" y="0"/>
            <a:ext cx="9159841" cy="6869876"/>
          </a:xfrm>
          <a:prstGeom prst="rect">
            <a:avLst/>
          </a:prstGeom>
          <a:blipFill>
            <a:blip r:embed="rId2"/>
            <a:srcRect/>
            <a:stretch>
              <a:fillRect l="-9972" r="-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pic>
        <p:nvPicPr>
          <p:cNvPr id="8" name="Picture 15" descr="VINGE_RGB_155_160_100"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bwMode="hidden">
          <a:xfrm>
            <a:off x="-11875" y="5069876"/>
            <a:ext cx="9162000" cy="1800000"/>
          </a:xfrm>
          <a:prstGeom prst="rect">
            <a:avLst/>
          </a:prstGeom>
          <a:solidFill>
            <a:schemeClr val="bg1">
              <a:alpha val="60000"/>
            </a:schemeClr>
          </a:solidFill>
          <a:ln>
            <a:noFill/>
          </a:ln>
        </p:spPr>
        <p:txBody>
          <a:bodyPr vert="horz" lIns="0" tIns="0" rIns="0" bIns="0" rtlCol="0" anchor="ctr" anchorCtr="0">
            <a:noAutofit/>
          </a:bodyPr>
          <a:lstStyle/>
          <a:p>
            <a:pPr lvl="0" indent="503079">
              <a:spcBef>
                <a:spcPct val="0"/>
              </a:spcBef>
              <a:buNone/>
            </a:pPr>
            <a:endParaRPr lang="en-GB" sz="2200" b="1" cap="all" baseline="0" dirty="0">
              <a:solidFill>
                <a:schemeClr val="accent1"/>
              </a:solidFill>
              <a:latin typeface="+mj-lt"/>
              <a:ea typeface="+mj-ea"/>
              <a:cs typeface="+mj-cs"/>
            </a:endParaRPr>
          </a:p>
        </p:txBody>
      </p:sp>
      <p:sp>
        <p:nvSpPr>
          <p:cNvPr id="10" name="Title 7"/>
          <p:cNvSpPr>
            <a:spLocks noGrp="1"/>
          </p:cNvSpPr>
          <p:nvPr>
            <p:ph type="title" hasCustomPrompt="1"/>
          </p:nvPr>
        </p:nvSpPr>
        <p:spPr>
          <a:xfrm>
            <a:off x="-11875" y="5069876"/>
            <a:ext cx="9162000" cy="1800000"/>
          </a:xfrm>
          <a:noFill/>
          <a:ln>
            <a:noFill/>
          </a:ln>
        </p:spPr>
        <p:txBody>
          <a:bodyPr tIns="0" bIns="0" anchor="ctr" anchorCtr="0"/>
          <a:lstStyle>
            <a:lvl1pPr marL="447675" indent="0">
              <a:defRPr cap="all" baseline="0"/>
            </a:lvl1pPr>
          </a:lstStyle>
          <a:p>
            <a:pPr lvl="0"/>
            <a:r>
              <a:rPr lang="en-GB" dirty="0"/>
              <a:t>Click to edit chapter name</a:t>
            </a:r>
          </a:p>
        </p:txBody>
      </p:sp>
      <p:pic>
        <p:nvPicPr>
          <p:cNvPr id="11" name="Picture 15" descr="VINGE_RGB_155_160_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5"/>
            <a:ext cx="864000" cy="1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249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p>
        </p:txBody>
      </p:sp>
      <p:sp>
        <p:nvSpPr>
          <p:cNvPr id="10" name="Text Placeholder 4"/>
          <p:cNvSpPr>
            <a:spLocks noGrp="1"/>
          </p:cNvSpPr>
          <p:nvPr>
            <p:ph type="body" sz="quarter" idx="14"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5" name="Content Placeholder 4"/>
          <p:cNvSpPr>
            <a:spLocks noGrp="1"/>
          </p:cNvSpPr>
          <p:nvPr>
            <p:ph sz="quarter" idx="13"/>
          </p:nvPr>
        </p:nvSpPr>
        <p:spPr>
          <a:xfrm>
            <a:off x="468312" y="1484312"/>
            <a:ext cx="8207375" cy="4680000"/>
          </a:xfrm>
        </p:spPr>
        <p:txBody>
          <a:bodyPr/>
          <a:lstStyle>
            <a:lvl5pPr>
              <a:defRPr/>
            </a:lvl5pPr>
            <a:lvl6pPr>
              <a:defRPr baseline="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endParaRPr lang="en-GB" noProof="0" dirty="0"/>
          </a:p>
        </p:txBody>
      </p:sp>
    </p:spTree>
    <p:extLst>
      <p:ext uri="{BB962C8B-B14F-4D97-AF65-F5344CB8AC3E}">
        <p14:creationId xmlns:p14="http://schemas.microsoft.com/office/powerpoint/2010/main" val="206959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vl1pPr>
          </a:lstStyle>
          <a:p>
            <a:endParaRPr lang="en-GB" dirty="0"/>
          </a:p>
        </p:txBody>
      </p:sp>
      <p:sp>
        <p:nvSpPr>
          <p:cNvPr id="5"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3" name="Text Placeholder 2"/>
          <p:cNvSpPr>
            <a:spLocks noGrp="1"/>
          </p:cNvSpPr>
          <p:nvPr>
            <p:ph type="body" sz="quarter" idx="16"/>
          </p:nvPr>
        </p:nvSpPr>
        <p:spPr>
          <a:xfrm>
            <a:off x="46831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endParaRPr lang="en-GB" dirty="0"/>
          </a:p>
        </p:txBody>
      </p:sp>
      <p:sp>
        <p:nvSpPr>
          <p:cNvPr id="10" name="Content Placeholder 4"/>
          <p:cNvSpPr>
            <a:spLocks noGrp="1"/>
          </p:cNvSpPr>
          <p:nvPr>
            <p:ph sz="quarter" idx="14"/>
          </p:nvPr>
        </p:nvSpPr>
        <p:spPr>
          <a:xfrm>
            <a:off x="468313"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2"/>
          <p:cNvSpPr>
            <a:spLocks noGrp="1"/>
          </p:cNvSpPr>
          <p:nvPr>
            <p:ph type="body" sz="quarter" idx="17"/>
          </p:nvPr>
        </p:nvSpPr>
        <p:spPr>
          <a:xfrm>
            <a:off x="471646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endParaRPr lang="en-GB" dirty="0"/>
          </a:p>
        </p:txBody>
      </p:sp>
      <p:sp>
        <p:nvSpPr>
          <p:cNvPr id="11" name="Content Placeholder 4"/>
          <p:cNvSpPr>
            <a:spLocks noGrp="1"/>
          </p:cNvSpPr>
          <p:nvPr>
            <p:ph sz="quarter" idx="15"/>
          </p:nvPr>
        </p:nvSpPr>
        <p:spPr>
          <a:xfrm>
            <a:off x="4702808"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24562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with picture lef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Click to edit Master title style</a:t>
            </a:r>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6" name="Text Placeholder 5"/>
          <p:cNvSpPr>
            <a:spLocks noGrp="1"/>
          </p:cNvSpPr>
          <p:nvPr>
            <p:ph type="body" sz="quarter" idx="17"/>
          </p:nvPr>
        </p:nvSpPr>
        <p:spPr>
          <a:xfrm>
            <a:off x="2555875" y="1484784"/>
            <a:ext cx="6119813" cy="46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7"/>
          <p:cNvSpPr>
            <a:spLocks noGrp="1"/>
          </p:cNvSpPr>
          <p:nvPr>
            <p:ph type="pic" sz="quarter" idx="13"/>
          </p:nvPr>
        </p:nvSpPr>
        <p:spPr>
          <a:xfrm>
            <a:off x="467744" y="1484783"/>
            <a:ext cx="1800000" cy="4680000"/>
          </a:xfrm>
          <a:ln>
            <a:noFill/>
          </a:ln>
          <a:effectLst>
            <a:outerShdw blurRad="50800" dist="38100" dir="2700000" algn="tl" rotWithShape="0">
              <a:prstClr val="black">
                <a:alpha val="40000"/>
              </a:prstClr>
            </a:outerShdw>
          </a:effectLst>
        </p:spPr>
        <p:txBody>
          <a:bodyPr>
            <a:noAutofit/>
          </a:bodyPr>
          <a:lstStyle>
            <a:lvl1pPr marL="0" indent="0">
              <a:buFontTx/>
              <a:buNone/>
              <a:defRPr sz="1200"/>
            </a:lvl1pPr>
          </a:lstStyle>
          <a:p>
            <a:r>
              <a:rPr lang="en-US" noProof="0" dirty="0"/>
              <a:t>Click icon to add picture</a:t>
            </a:r>
            <a:endParaRPr lang="en-GB" noProof="0" dirty="0"/>
          </a:p>
        </p:txBody>
      </p:sp>
      <p:sp>
        <p:nvSpPr>
          <p:cNvPr id="4" name="Date Placeholder 3"/>
          <p:cNvSpPr>
            <a:spLocks noGrp="1"/>
          </p:cNvSpPr>
          <p:nvPr>
            <p:ph type="dt" sz="half" idx="14"/>
          </p:nvPr>
        </p:nvSpPr>
        <p:spPr/>
        <p:txBody>
          <a:bodyPr/>
          <a:lstStyle/>
          <a:p>
            <a:endParaRPr lang="en-GB" noProof="0" dirty="0"/>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116470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with pictur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Click to edit Master title style</a:t>
            </a:r>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6" name="Text Placeholder 5"/>
          <p:cNvSpPr>
            <a:spLocks noGrp="1"/>
          </p:cNvSpPr>
          <p:nvPr>
            <p:ph type="body" sz="quarter" idx="17"/>
          </p:nvPr>
        </p:nvSpPr>
        <p:spPr>
          <a:xfrm>
            <a:off x="464400" y="1484784"/>
            <a:ext cx="6119813" cy="46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7"/>
          <p:cNvSpPr>
            <a:spLocks noGrp="1"/>
          </p:cNvSpPr>
          <p:nvPr>
            <p:ph type="pic" sz="quarter" idx="13"/>
          </p:nvPr>
        </p:nvSpPr>
        <p:spPr>
          <a:xfrm>
            <a:off x="6871775" y="1484784"/>
            <a:ext cx="1800000" cy="4680000"/>
          </a:xfrm>
          <a:ln w="12700">
            <a:noFill/>
          </a:ln>
          <a:effectLst>
            <a:outerShdw blurRad="50800" dist="38100" dir="8100000" algn="tr" rotWithShape="0">
              <a:prstClr val="black">
                <a:alpha val="40000"/>
              </a:prstClr>
            </a:outerShdw>
          </a:effectLst>
        </p:spPr>
        <p:txBody>
          <a:bodyPr>
            <a:noAutofit/>
          </a:bodyPr>
          <a:lstStyle>
            <a:lvl1pPr marL="0" indent="0">
              <a:buFontTx/>
              <a:buNone/>
              <a:defRPr sz="1200"/>
            </a:lvl1pPr>
          </a:lstStyle>
          <a:p>
            <a:r>
              <a:rPr lang="en-US" noProof="0" dirty="0"/>
              <a:t>Click icon to add picture</a:t>
            </a:r>
            <a:endParaRPr lang="en-GB" noProof="0" dirty="0"/>
          </a:p>
        </p:txBody>
      </p:sp>
      <p:sp>
        <p:nvSpPr>
          <p:cNvPr id="4" name="Date Placeholder 3"/>
          <p:cNvSpPr>
            <a:spLocks noGrp="1"/>
          </p:cNvSpPr>
          <p:nvPr>
            <p:ph type="dt" sz="half" idx="14"/>
          </p:nvPr>
        </p:nvSpPr>
        <p:spPr/>
        <p:txBody>
          <a:bodyPr/>
          <a:lstStyle/>
          <a:p>
            <a:endParaRPr lang="en-GB" noProof="0" dirty="0"/>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37997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Click to edit Master title style</a:t>
            </a:r>
          </a:p>
        </p:txBody>
      </p:sp>
      <p:sp>
        <p:nvSpPr>
          <p:cNvPr id="9"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6" name="Date Placeholder 5"/>
          <p:cNvSpPr>
            <a:spLocks noGrp="1"/>
          </p:cNvSpPr>
          <p:nvPr>
            <p:ph type="dt" sz="half" idx="10"/>
          </p:nvPr>
        </p:nvSpPr>
        <p:spPr/>
        <p:txBody>
          <a:bodyPr/>
          <a:lstStyle/>
          <a:p>
            <a:endParaRPr lang="en-GB" noProof="0" dirty="0"/>
          </a:p>
        </p:txBody>
      </p:sp>
      <p:sp>
        <p:nvSpPr>
          <p:cNvPr id="7" name="Footer Placeholder 6"/>
          <p:cNvSpPr>
            <a:spLocks noGrp="1"/>
          </p:cNvSpPr>
          <p:nvPr>
            <p:ph type="ftr" sz="quarter" idx="11"/>
          </p:nvPr>
        </p:nvSpPr>
        <p:spPr/>
        <p:txBody>
          <a:bodyPr/>
          <a:lstStyle/>
          <a:p>
            <a:endParaRPr lang="en-GB" noProof="0" dirty="0"/>
          </a:p>
        </p:txBody>
      </p:sp>
      <p:sp>
        <p:nvSpPr>
          <p:cNvPr id="8" name="Slide Number Placeholder 7"/>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225381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4800"/>
            <a:ext cx="8208000" cy="651600"/>
          </a:xfrm>
          <a:prstGeom prst="rect">
            <a:avLst/>
          </a:prstGeom>
        </p:spPr>
        <p:txBody>
          <a:bodyPr vert="horz" lIns="0" tIns="45720" rIns="0" bIns="4572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457200" y="1483200"/>
            <a:ext cx="8208000" cy="4680000"/>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Line 7"/>
          <p:cNvSpPr>
            <a:spLocks noChangeShapeType="1"/>
          </p:cNvSpPr>
          <p:nvPr/>
        </p:nvSpPr>
        <p:spPr bwMode="auto">
          <a:xfrm>
            <a:off x="468000" y="6559200"/>
            <a:ext cx="72756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4" name="Date Placeholder 3"/>
          <p:cNvSpPr>
            <a:spLocks noGrp="1"/>
          </p:cNvSpPr>
          <p:nvPr>
            <p:ph type="dt" sz="half" idx="2"/>
          </p:nvPr>
        </p:nvSpPr>
        <p:spPr>
          <a:xfrm>
            <a:off x="457200" y="6622753"/>
            <a:ext cx="1044000" cy="162000"/>
          </a:xfrm>
          <a:prstGeom prst="rect">
            <a:avLst/>
          </a:prstGeom>
        </p:spPr>
        <p:txBody>
          <a:bodyPr vert="horz" lIns="0" tIns="0" rIns="91440" bIns="0" rtlCol="0" anchor="ctr"/>
          <a:lstStyle>
            <a:lvl1pPr algn="l">
              <a:defRPr sz="800">
                <a:solidFill>
                  <a:schemeClr val="tx1"/>
                </a:solidFill>
              </a:defRPr>
            </a:lvl1pPr>
          </a:lstStyle>
          <a:p>
            <a:endParaRPr lang="en-GB" dirty="0"/>
          </a:p>
        </p:txBody>
      </p:sp>
      <p:sp>
        <p:nvSpPr>
          <p:cNvPr id="5" name="Footer Placeholder 4"/>
          <p:cNvSpPr>
            <a:spLocks noGrp="1"/>
          </p:cNvSpPr>
          <p:nvPr>
            <p:ph type="ftr" sz="quarter" idx="3"/>
          </p:nvPr>
        </p:nvSpPr>
        <p:spPr>
          <a:xfrm>
            <a:off x="1547664" y="6622753"/>
            <a:ext cx="1656000" cy="162000"/>
          </a:xfrm>
          <a:prstGeom prst="rect">
            <a:avLst/>
          </a:prstGeom>
        </p:spPr>
        <p:txBody>
          <a:bodyPr vert="horz" lIns="91440" tIns="0" rIns="91440" bIns="0" rtlCol="0" anchor="ctr"/>
          <a:lstStyle>
            <a:lvl1pPr algn="l">
              <a:defRPr sz="800">
                <a:solidFill>
                  <a:schemeClr val="tx1"/>
                </a:solidFill>
              </a:defRPr>
            </a:lvl1pPr>
          </a:lstStyle>
          <a:p>
            <a:endParaRPr lang="en-GB" dirty="0"/>
          </a:p>
        </p:txBody>
      </p:sp>
      <p:sp>
        <p:nvSpPr>
          <p:cNvPr id="10" name="Slide Number Placeholder 9"/>
          <p:cNvSpPr>
            <a:spLocks noGrp="1"/>
          </p:cNvSpPr>
          <p:nvPr>
            <p:ph type="sldNum" sz="quarter" idx="4"/>
          </p:nvPr>
        </p:nvSpPr>
        <p:spPr>
          <a:xfrm>
            <a:off x="4255200" y="6622753"/>
            <a:ext cx="612000" cy="162000"/>
          </a:xfrm>
          <a:prstGeom prst="rect">
            <a:avLst/>
          </a:prstGeom>
        </p:spPr>
        <p:txBody>
          <a:bodyPr vert="horz" lIns="0" tIns="0" rIns="0" bIns="0" rtlCol="0" anchor="ctr"/>
          <a:lstStyle>
            <a:lvl1pPr algn="ctr">
              <a:defRPr sz="800">
                <a:solidFill>
                  <a:schemeClr val="tx1"/>
                </a:solidFill>
              </a:defRPr>
            </a:lvl1pPr>
          </a:lstStyle>
          <a:p>
            <a:fld id="{68468C2E-472A-43C3-926E-5A5CF00B7762}" type="slidenum">
              <a:rPr lang="en-GB" smtClean="0"/>
              <a:pPr/>
              <a:t>‹#›</a:t>
            </a:fld>
            <a:endParaRPr lang="en-GB" dirty="0"/>
          </a:p>
        </p:txBody>
      </p:sp>
      <p:pic>
        <p:nvPicPr>
          <p:cNvPr id="13" name="Picture 15" descr="VINGE_RGB_155_160_1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00" r:id="rId1"/>
    <p:sldLayoutId id="2147483705" r:id="rId2"/>
    <p:sldLayoutId id="2147483690" r:id="rId3"/>
    <p:sldLayoutId id="2147483709" r:id="rId4"/>
    <p:sldLayoutId id="2147483692" r:id="rId5"/>
    <p:sldLayoutId id="2147483698" r:id="rId6"/>
    <p:sldLayoutId id="2147483691" r:id="rId7"/>
    <p:sldLayoutId id="2147483701" r:id="rId8"/>
    <p:sldLayoutId id="2147483693" r:id="rId9"/>
    <p:sldLayoutId id="2147483694" r:id="rId10"/>
    <p:sldLayoutId id="2147483703" r:id="rId11"/>
    <p:sldLayoutId id="2147483695" r:id="rId12"/>
    <p:sldLayoutId id="2147483710" r:id="rId13"/>
  </p:sldLayoutIdLst>
  <p:hf hdr="0" ftr="0" dt="0"/>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270000" indent="-270000" algn="l" defTabSz="914400" rtl="0" eaLnBrk="1" latinLnBrk="0" hangingPunct="1">
        <a:lnSpc>
          <a:spcPct val="95000"/>
        </a:lnSpc>
        <a:spcBef>
          <a:spcPts val="1200"/>
        </a:spcBef>
        <a:spcAft>
          <a:spcPts val="600"/>
        </a:spcAft>
        <a:buClr>
          <a:schemeClr val="accent1"/>
        </a:buClr>
        <a:buFont typeface="Arial" pitchFamily="34" charset="0"/>
        <a:buChar char="•"/>
        <a:defRPr sz="1600" kern="1200">
          <a:solidFill>
            <a:schemeClr val="tx1"/>
          </a:solidFill>
          <a:latin typeface="+mn-lt"/>
          <a:ea typeface="+mn-ea"/>
          <a:cs typeface="+mn-cs"/>
        </a:defRPr>
      </a:lvl1pPr>
      <a:lvl2pPr marL="539750" indent="-270000" algn="l" defTabSz="914400" rtl="0" eaLnBrk="1" latinLnBrk="0" hangingPunct="1">
        <a:lnSpc>
          <a:spcPct val="90000"/>
        </a:lnSpc>
        <a:spcBef>
          <a:spcPts val="300"/>
        </a:spcBef>
        <a:spcAft>
          <a:spcPts val="300"/>
        </a:spcAft>
        <a:buClr>
          <a:schemeClr val="accent1"/>
        </a:buClr>
        <a:buFont typeface="Arial" pitchFamily="34" charset="0"/>
        <a:buChar char="–"/>
        <a:defRPr sz="1400" kern="1200">
          <a:solidFill>
            <a:schemeClr val="tx1"/>
          </a:solidFill>
          <a:latin typeface="+mn-lt"/>
          <a:ea typeface="+mn-ea"/>
          <a:cs typeface="+mn-cs"/>
        </a:defRPr>
      </a:lvl2pPr>
      <a:lvl3pPr marL="809625" indent="-269875" algn="l" defTabSz="914400" rtl="0" eaLnBrk="1" latinLnBrk="0" hangingPunct="1">
        <a:lnSpc>
          <a:spcPct val="90000"/>
        </a:lnSpc>
        <a:spcBef>
          <a:spcPts val="300"/>
        </a:spcBef>
        <a:spcAft>
          <a:spcPts val="300"/>
        </a:spcAft>
        <a:buClr>
          <a:schemeClr val="accent1"/>
        </a:buClr>
        <a:buFont typeface="Wingdings" pitchFamily="2" charset="2"/>
        <a:buChar char="ü"/>
        <a:defRPr sz="1200" kern="1200">
          <a:solidFill>
            <a:schemeClr val="tx1"/>
          </a:solidFill>
          <a:latin typeface="+mn-lt"/>
          <a:ea typeface="+mn-ea"/>
          <a:cs typeface="+mn-cs"/>
        </a:defRPr>
      </a:lvl3pPr>
      <a:lvl4pPr marL="1080000" indent="-271463" algn="l" defTabSz="962025" rtl="0" eaLnBrk="1" latinLnBrk="0" hangingPunct="1">
        <a:lnSpc>
          <a:spcPct val="90000"/>
        </a:lnSpc>
        <a:spcBef>
          <a:spcPts val="300"/>
        </a:spcBef>
        <a:spcAft>
          <a:spcPts val="300"/>
        </a:spcAft>
        <a:buClr>
          <a:schemeClr val="accent1"/>
        </a:buClr>
        <a:buFont typeface="Wingdings" pitchFamily="2" charset="2"/>
        <a:buChar char="§"/>
        <a:defRPr sz="1200" kern="1200">
          <a:solidFill>
            <a:schemeClr val="tx1"/>
          </a:solidFill>
          <a:latin typeface="+mn-lt"/>
          <a:ea typeface="+mn-ea"/>
          <a:cs typeface="+mn-cs"/>
        </a:defRPr>
      </a:lvl4pPr>
      <a:lvl5pPr marL="1350000" indent="-270000" algn="l" defTabSz="914400" rtl="0" eaLnBrk="1" latinLnBrk="0" hangingPunct="1">
        <a:lnSpc>
          <a:spcPct val="90000"/>
        </a:lnSpc>
        <a:spcBef>
          <a:spcPts val="300"/>
        </a:spcBef>
        <a:spcAft>
          <a:spcPts val="300"/>
        </a:spcAft>
        <a:buClr>
          <a:schemeClr val="accent1"/>
        </a:buClr>
        <a:buFont typeface="Arial" pitchFamily="34" charset="0"/>
        <a:buChar char="»"/>
        <a:defRPr sz="1200" kern="1200">
          <a:solidFill>
            <a:schemeClr val="tx1"/>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vinge.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2200" dirty="0" err="1"/>
              <a:t>Försäkringsrörelselagen</a:t>
            </a:r>
            <a:endParaRPr lang="en-GB" dirty="0"/>
          </a:p>
        </p:txBody>
      </p:sp>
      <p:sp>
        <p:nvSpPr>
          <p:cNvPr id="9" name="Subtitle 8"/>
          <p:cNvSpPr>
            <a:spLocks noGrp="1"/>
          </p:cNvSpPr>
          <p:nvPr>
            <p:ph type="subTitle" idx="1"/>
          </p:nvPr>
        </p:nvSpPr>
        <p:spPr/>
        <p:txBody>
          <a:bodyPr/>
          <a:lstStyle/>
          <a:p>
            <a:r>
              <a:rPr lang="en-GB" b="1" dirty="0"/>
              <a:t>- en </a:t>
            </a:r>
            <a:r>
              <a:rPr lang="en-GB" b="1" dirty="0" err="1"/>
              <a:t>lagstiftning</a:t>
            </a:r>
            <a:r>
              <a:rPr lang="en-GB" b="1" dirty="0"/>
              <a:t> </a:t>
            </a:r>
            <a:r>
              <a:rPr lang="en-GB" b="1" dirty="0" err="1"/>
              <a:t>i</a:t>
            </a:r>
            <a:r>
              <a:rPr lang="en-GB" b="1" dirty="0"/>
              <a:t> </a:t>
            </a:r>
            <a:r>
              <a:rPr lang="en-GB" b="1" dirty="0" err="1"/>
              <a:t>förändring</a:t>
            </a:r>
            <a:endParaRPr lang="en-GB" b="1" dirty="0"/>
          </a:p>
        </p:txBody>
      </p:sp>
      <p:pic>
        <p:nvPicPr>
          <p:cNvPr id="12" name="Picture Placeholder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2" b="212"/>
          <a:stretch>
            <a:fillRect/>
          </a:stretch>
        </p:blipFill>
        <p:spPr/>
      </p:pic>
      <p:sp>
        <p:nvSpPr>
          <p:cNvPr id="5" name="Text Placeholder 4"/>
          <p:cNvSpPr>
            <a:spLocks noGrp="1"/>
          </p:cNvSpPr>
          <p:nvPr>
            <p:ph type="body" sz="quarter" idx="12"/>
          </p:nvPr>
        </p:nvSpPr>
        <p:spPr>
          <a:xfrm>
            <a:off x="467544" y="6165850"/>
            <a:ext cx="8208144" cy="328424"/>
          </a:xfrm>
        </p:spPr>
        <p:txBody>
          <a:bodyPr/>
          <a:lstStyle/>
          <a:p>
            <a:pPr algn="l"/>
            <a:r>
              <a:rPr lang="en-GB" dirty="0"/>
              <a:t>The information contained in this presentation is of a general nature and neither can nor should be construed as a substitute for legal advice in relation to an individual matter. </a:t>
            </a:r>
            <a:br>
              <a:rPr lang="en-GB" dirty="0"/>
            </a:br>
            <a:r>
              <a:rPr lang="en-GB" dirty="0"/>
              <a:t>The General Terms and Conditions applicable to our services are available at </a:t>
            </a:r>
            <a:r>
              <a:rPr lang="en-GB" dirty="0">
                <a:hlinkClick r:id="rId4"/>
              </a:rPr>
              <a:t>www.vinge.se</a:t>
            </a:r>
            <a:r>
              <a:rPr lang="en-GB" dirty="0"/>
              <a:t> </a:t>
            </a:r>
          </a:p>
        </p:txBody>
      </p:sp>
      <p:sp>
        <p:nvSpPr>
          <p:cNvPr id="11" name="Text Placeholder 10"/>
          <p:cNvSpPr>
            <a:spLocks noGrp="1"/>
          </p:cNvSpPr>
          <p:nvPr>
            <p:ph type="body" sz="quarter" idx="13"/>
          </p:nvPr>
        </p:nvSpPr>
        <p:spPr>
          <a:xfrm>
            <a:off x="2703050" y="4293097"/>
            <a:ext cx="4896000" cy="922228"/>
          </a:xfrm>
        </p:spPr>
        <p:txBody>
          <a:bodyPr>
            <a:normAutofit/>
          </a:bodyPr>
          <a:lstStyle/>
          <a:p>
            <a:endParaRPr lang="en-GB" dirty="0"/>
          </a:p>
        </p:txBody>
      </p:sp>
    </p:spTree>
    <p:extLst>
      <p:ext uri="{BB962C8B-B14F-4D97-AF65-F5344CB8AC3E}">
        <p14:creationId xmlns:p14="http://schemas.microsoft.com/office/powerpoint/2010/main" val="20345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5DDF53-F994-418E-9AA9-9FC70935F179}" type="slidenum">
              <a:rPr lang="en-US" smtClean="0"/>
              <a:pPr>
                <a:defRPr/>
              </a:pPr>
              <a:t>10</a:t>
            </a:fld>
            <a:endParaRPr lang="en-US"/>
          </a:p>
        </p:txBody>
      </p:sp>
      <p:sp>
        <p:nvSpPr>
          <p:cNvPr id="12" name="Rectangle 3"/>
          <p:cNvSpPr txBox="1">
            <a:spLocks noChangeArrowheads="1"/>
          </p:cNvSpPr>
          <p:nvPr/>
        </p:nvSpPr>
        <p:spPr bwMode="auto">
          <a:xfrm>
            <a:off x="200363" y="919259"/>
            <a:ext cx="8252334" cy="51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eaLnBrk="1" hangingPunct="1">
              <a:buNone/>
            </a:pPr>
            <a:r>
              <a:rPr lang="sv-SE" altLang="sv-SE" sz="1600" b="1" i="1" dirty="0">
                <a:solidFill>
                  <a:srgbClr val="FF0000"/>
                </a:solidFill>
              </a:rPr>
              <a:t>1993-1998</a:t>
            </a:r>
          </a:p>
          <a:p>
            <a:pPr marL="0" indent="0" eaLnBrk="1" hangingPunct="1">
              <a:buNone/>
            </a:pPr>
            <a:endParaRPr lang="sv-SE" altLang="sv-SE" sz="2000" b="1" i="1" dirty="0"/>
          </a:p>
          <a:p>
            <a:pPr marL="0" indent="0" eaLnBrk="1" hangingPunct="1">
              <a:buNone/>
            </a:pPr>
            <a:r>
              <a:rPr lang="sv-SE" altLang="sv-SE" sz="2000" b="1" i="1" dirty="0"/>
              <a:t>Nyckelfrågorna i EES/EG-anpassningarna</a:t>
            </a:r>
            <a:endParaRPr lang="sv-SE" altLang="sv-SE" sz="2000" b="1" i="1" kern="0" dirty="0"/>
          </a:p>
        </p:txBody>
      </p:sp>
      <p:cxnSp>
        <p:nvCxnSpPr>
          <p:cNvPr id="5" name="Straight Arrow Connector 4"/>
          <p:cNvCxnSpPr/>
          <p:nvPr/>
        </p:nvCxnSpPr>
        <p:spPr>
          <a:xfrm>
            <a:off x="250825" y="4077072"/>
            <a:ext cx="84248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4" name="Rectangle 3"/>
          <p:cNvSpPr txBox="1">
            <a:spLocks noChangeArrowheads="1"/>
          </p:cNvSpPr>
          <p:nvPr/>
        </p:nvSpPr>
        <p:spPr bwMode="auto">
          <a:xfrm>
            <a:off x="393424" y="2358140"/>
            <a:ext cx="2647357" cy="1346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600" b="1" kern="0" dirty="0"/>
              <a:t>EES-anpassningen</a:t>
            </a:r>
          </a:p>
          <a:p>
            <a:pPr marL="208800" indent="-208800">
              <a:lnSpc>
                <a:spcPct val="100000"/>
              </a:lnSpc>
              <a:buFont typeface="Arial" panose="020B0604020202020204" pitchFamily="34" charset="0"/>
              <a:buChar char="•"/>
              <a:defRPr/>
            </a:pPr>
            <a:r>
              <a:rPr lang="sv-SE" altLang="sv-SE" sz="1200" b="1" kern="0" dirty="0"/>
              <a:t>Försäkringsklasser</a:t>
            </a:r>
          </a:p>
          <a:p>
            <a:pPr marL="208800" indent="-208800">
              <a:lnSpc>
                <a:spcPct val="100000"/>
              </a:lnSpc>
              <a:buFont typeface="Arial" panose="020B0604020202020204" pitchFamily="34" charset="0"/>
              <a:buChar char="•"/>
              <a:defRPr/>
            </a:pPr>
            <a:r>
              <a:rPr lang="sv-SE" altLang="sv-SE" sz="1200" b="1" kern="0" dirty="0"/>
              <a:t>Separationsprincipen</a:t>
            </a:r>
          </a:p>
          <a:p>
            <a:pPr marL="208800" indent="-208800">
              <a:lnSpc>
                <a:spcPct val="100000"/>
              </a:lnSpc>
              <a:buFont typeface="Arial" panose="020B0604020202020204" pitchFamily="34" charset="0"/>
              <a:buChar char="•"/>
              <a:defRPr/>
            </a:pPr>
            <a:r>
              <a:rPr lang="sv-SE" altLang="sv-SE" sz="1200" b="1" kern="0" dirty="0"/>
              <a:t>Kapitalkrav             S2</a:t>
            </a:r>
          </a:p>
          <a:p>
            <a:pPr marL="208800" indent="-208800">
              <a:lnSpc>
                <a:spcPct val="100000"/>
              </a:lnSpc>
              <a:buFont typeface="Arial" panose="020B0604020202020204" pitchFamily="34" charset="0"/>
              <a:buChar char="•"/>
              <a:defRPr/>
            </a:pPr>
            <a:r>
              <a:rPr lang="sv-SE" altLang="sv-SE" sz="1200" b="1" kern="0" dirty="0"/>
              <a:t>Kapitalbas               S2</a:t>
            </a:r>
          </a:p>
          <a:p>
            <a:pPr marL="208800" indent="-208800">
              <a:lnSpc>
                <a:spcPct val="100000"/>
              </a:lnSpc>
              <a:buFont typeface="Arial" panose="020B0604020202020204" pitchFamily="34" charset="0"/>
              <a:buChar char="•"/>
              <a:defRPr/>
            </a:pPr>
            <a:r>
              <a:rPr lang="sv-SE" altLang="sv-SE" sz="1200" b="1" kern="0" dirty="0"/>
              <a:t>Gränsöverskridande verksamhet från EES</a:t>
            </a:r>
          </a:p>
        </p:txBody>
      </p:sp>
      <p:sp>
        <p:nvSpPr>
          <p:cNvPr id="27" name="Rectangle 3"/>
          <p:cNvSpPr txBox="1">
            <a:spLocks noChangeArrowheads="1"/>
          </p:cNvSpPr>
          <p:nvPr/>
        </p:nvSpPr>
        <p:spPr bwMode="auto">
          <a:xfrm>
            <a:off x="3248171" y="4149080"/>
            <a:ext cx="13954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err="1"/>
              <a:t>II:a</a:t>
            </a:r>
            <a:r>
              <a:rPr lang="sv-SE" altLang="sv-SE" sz="1400" kern="0" dirty="0"/>
              <a:t> och </a:t>
            </a:r>
            <a:r>
              <a:rPr lang="sv-SE" altLang="sv-SE" sz="1400" kern="0" dirty="0" err="1"/>
              <a:t>III:e</a:t>
            </a:r>
            <a:r>
              <a:rPr lang="sv-SE" altLang="sv-SE" sz="1400" kern="0" dirty="0"/>
              <a:t> direktiven</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1994/95:184</a:t>
            </a:r>
          </a:p>
        </p:txBody>
      </p:sp>
      <p:sp>
        <p:nvSpPr>
          <p:cNvPr id="23" name="Rectangle 3"/>
          <p:cNvSpPr txBox="1">
            <a:spLocks noChangeArrowheads="1"/>
          </p:cNvSpPr>
          <p:nvPr/>
        </p:nvSpPr>
        <p:spPr bwMode="auto">
          <a:xfrm>
            <a:off x="3040781" y="2358140"/>
            <a:ext cx="275535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600" b="1" kern="0" dirty="0"/>
              <a:t>EG-anpassningen – Steg 1</a:t>
            </a:r>
          </a:p>
          <a:p>
            <a:pPr marL="208800" indent="-208800">
              <a:lnSpc>
                <a:spcPct val="100000"/>
              </a:lnSpc>
              <a:buFont typeface="Arial" panose="020B0604020202020204" pitchFamily="34" charset="0"/>
              <a:buChar char="•"/>
              <a:defRPr/>
            </a:pPr>
            <a:r>
              <a:rPr lang="sv-SE" altLang="sv-SE" sz="1200" b="1" kern="0" dirty="0"/>
              <a:t>Ägarprövning</a:t>
            </a:r>
          </a:p>
          <a:p>
            <a:pPr marL="208800" indent="-208800">
              <a:lnSpc>
                <a:spcPct val="100000"/>
              </a:lnSpc>
              <a:buFont typeface="Arial" panose="020B0604020202020204" pitchFamily="34" charset="0"/>
              <a:buChar char="•"/>
              <a:defRPr/>
            </a:pPr>
            <a:r>
              <a:rPr lang="sv-SE" altLang="sv-SE" sz="1200" b="1" kern="0" dirty="0"/>
              <a:t>Fri produktutveckling</a:t>
            </a:r>
          </a:p>
          <a:p>
            <a:pPr marL="208800" indent="-208800">
              <a:lnSpc>
                <a:spcPct val="100000"/>
              </a:lnSpc>
              <a:buFont typeface="Arial" panose="020B0604020202020204" pitchFamily="34" charset="0"/>
              <a:buChar char="•"/>
              <a:defRPr/>
            </a:pPr>
            <a:r>
              <a:rPr lang="sv-SE" altLang="sv-SE" sz="1200" b="1" kern="0" dirty="0"/>
              <a:t>Placeringsregler              </a:t>
            </a:r>
            <a:r>
              <a:rPr lang="sv-SE" altLang="sv-SE" sz="1200" b="1" kern="0" dirty="0">
                <a:solidFill>
                  <a:srgbClr val="FF0000"/>
                </a:solidFill>
              </a:rPr>
              <a:t>S2</a:t>
            </a:r>
          </a:p>
          <a:p>
            <a:pPr marL="208800" indent="-208800">
              <a:lnSpc>
                <a:spcPct val="100000"/>
              </a:lnSpc>
              <a:buFont typeface="Arial" panose="020B0604020202020204" pitchFamily="34" charset="0"/>
              <a:buChar char="•"/>
              <a:defRPr/>
            </a:pPr>
            <a:r>
              <a:rPr lang="sv-SE" altLang="sv-SE" sz="1200" b="1" kern="0" dirty="0">
                <a:solidFill>
                  <a:srgbClr val="FF0000"/>
                </a:solidFill>
              </a:rPr>
              <a:t>(</a:t>
            </a:r>
            <a:r>
              <a:rPr lang="sv-SE" altLang="sv-SE" sz="1200" b="1" kern="0" dirty="0"/>
              <a:t>Matchningsprincipen</a:t>
            </a:r>
            <a:r>
              <a:rPr lang="sv-SE" altLang="sv-SE" sz="1200" b="1" kern="0" dirty="0">
                <a:solidFill>
                  <a:srgbClr val="FF0000"/>
                </a:solidFill>
              </a:rPr>
              <a:t>)</a:t>
            </a:r>
          </a:p>
          <a:p>
            <a:pPr marL="208800" indent="-208800">
              <a:lnSpc>
                <a:spcPct val="100000"/>
              </a:lnSpc>
              <a:buFont typeface="Arial" panose="020B0604020202020204" pitchFamily="34" charset="0"/>
              <a:buChar char="•"/>
              <a:defRPr/>
            </a:pPr>
            <a:r>
              <a:rPr lang="sv-SE" altLang="sv-SE" sz="1200" b="1" kern="0" dirty="0">
                <a:solidFill>
                  <a:srgbClr val="FF0000"/>
                </a:solidFill>
              </a:rPr>
              <a:t>(</a:t>
            </a:r>
            <a:r>
              <a:rPr lang="sv-SE" altLang="sv-SE" sz="1200" b="1" kern="0" dirty="0"/>
              <a:t>Diversifieringsprincipen</a:t>
            </a:r>
            <a:r>
              <a:rPr lang="sv-SE" altLang="sv-SE" sz="1200" b="1" kern="0" dirty="0">
                <a:solidFill>
                  <a:srgbClr val="FF0000"/>
                </a:solidFill>
              </a:rPr>
              <a:t>)</a:t>
            </a:r>
          </a:p>
        </p:txBody>
      </p:sp>
      <p:sp>
        <p:nvSpPr>
          <p:cNvPr id="28" name="Rectangle 3"/>
          <p:cNvSpPr txBox="1">
            <a:spLocks noChangeArrowheads="1"/>
          </p:cNvSpPr>
          <p:nvPr/>
        </p:nvSpPr>
        <p:spPr bwMode="auto">
          <a:xfrm>
            <a:off x="593038" y="4155505"/>
            <a:ext cx="13954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400" kern="0" dirty="0"/>
              <a:t>I:a direktiven</a:t>
            </a:r>
          </a:p>
          <a:p>
            <a:pPr marL="0" indent="0">
              <a:lnSpc>
                <a:spcPct val="100000"/>
              </a:lnSpc>
              <a:buNone/>
              <a:defRPr/>
            </a:pPr>
            <a:endParaRPr lang="sv-SE" altLang="sv-SE" sz="1400" kern="0" dirty="0"/>
          </a:p>
          <a:p>
            <a:pPr marL="0" indent="0">
              <a:lnSpc>
                <a:spcPct val="100000"/>
              </a:lnSpc>
              <a:buNone/>
              <a:defRPr/>
            </a:pPr>
            <a:r>
              <a:rPr lang="sv-SE" altLang="sv-SE" sz="1400" kern="0" dirty="0" err="1"/>
              <a:t>Prop</a:t>
            </a:r>
            <a:endParaRPr lang="sv-SE" altLang="sv-SE" sz="1400" kern="0" dirty="0"/>
          </a:p>
          <a:p>
            <a:pPr marL="0" indent="0">
              <a:lnSpc>
                <a:spcPct val="100000"/>
              </a:lnSpc>
              <a:buNone/>
              <a:defRPr/>
            </a:pPr>
            <a:r>
              <a:rPr lang="sv-SE" altLang="sv-SE" sz="1400" kern="0" dirty="0"/>
              <a:t>1992/93:257</a:t>
            </a:r>
            <a:endParaRPr lang="en-US" altLang="sv-SE" sz="1400" kern="0" dirty="0"/>
          </a:p>
        </p:txBody>
      </p:sp>
      <p:cxnSp>
        <p:nvCxnSpPr>
          <p:cNvPr id="8" name="Straight Arrow Connector 7"/>
          <p:cNvCxnSpPr/>
          <p:nvPr/>
        </p:nvCxnSpPr>
        <p:spPr>
          <a:xfrm>
            <a:off x="639135" y="3116237"/>
            <a:ext cx="13681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9135" y="3293616"/>
            <a:ext cx="13681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94794" y="3116237"/>
            <a:ext cx="1800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2093782" y="2649828"/>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3"/>
          <p:cNvSpPr txBox="1">
            <a:spLocks noChangeArrowheads="1"/>
          </p:cNvSpPr>
          <p:nvPr/>
        </p:nvSpPr>
        <p:spPr bwMode="auto">
          <a:xfrm>
            <a:off x="6335988" y="4149080"/>
            <a:ext cx="13954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LUF (LUFT)</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1974/98:141</a:t>
            </a:r>
          </a:p>
        </p:txBody>
      </p:sp>
      <p:sp>
        <p:nvSpPr>
          <p:cNvPr id="31" name="Rectangle 3"/>
          <p:cNvSpPr txBox="1">
            <a:spLocks noChangeArrowheads="1"/>
          </p:cNvSpPr>
          <p:nvPr/>
        </p:nvSpPr>
        <p:spPr bwMode="auto">
          <a:xfrm>
            <a:off x="6140143" y="2348880"/>
            <a:ext cx="275535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600" b="1" kern="0" dirty="0"/>
              <a:t>EG-anpassningen – Steg 2</a:t>
            </a:r>
          </a:p>
          <a:p>
            <a:pPr marL="208800" indent="-208800">
              <a:lnSpc>
                <a:spcPct val="100000"/>
              </a:lnSpc>
              <a:buFont typeface="Arial" panose="020B0604020202020204" pitchFamily="34" charset="0"/>
              <a:buChar char="•"/>
              <a:defRPr/>
            </a:pPr>
            <a:r>
              <a:rPr lang="sv-SE" altLang="sv-SE" sz="1200" b="1" kern="0" dirty="0"/>
              <a:t>Filial och representationskontor från tredje land tillåts</a:t>
            </a:r>
          </a:p>
          <a:p>
            <a:pPr marL="208800" indent="-208800">
              <a:lnSpc>
                <a:spcPct val="100000"/>
              </a:lnSpc>
              <a:buFont typeface="Arial" panose="020B0604020202020204" pitchFamily="34" charset="0"/>
              <a:buChar char="•"/>
              <a:defRPr/>
            </a:pPr>
            <a:r>
              <a:rPr lang="sv-SE" altLang="sv-SE" sz="1200" b="1" kern="0" dirty="0"/>
              <a:t>Passivt tillhandahållande från EES blir anmälningspliktigt</a:t>
            </a:r>
            <a:endParaRPr lang="sv-SE" altLang="sv-SE" sz="1200" b="1" kern="0" dirty="0">
              <a:solidFill>
                <a:srgbClr val="FF0000"/>
              </a:solidFill>
            </a:endParaRPr>
          </a:p>
        </p:txBody>
      </p:sp>
      <p:sp>
        <p:nvSpPr>
          <p:cNvPr id="34"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26" name="Freeform 25"/>
          <p:cNvSpPr>
            <a:spLocks noChangeAspect="1"/>
          </p:cNvSpPr>
          <p:nvPr/>
        </p:nvSpPr>
        <p:spPr>
          <a:xfrm>
            <a:off x="2255235" y="2829387"/>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a:spLocks noChangeAspect="1"/>
          </p:cNvSpPr>
          <p:nvPr/>
        </p:nvSpPr>
        <p:spPr>
          <a:xfrm>
            <a:off x="2241105" y="3562800"/>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a:spLocks noChangeAspect="1"/>
          </p:cNvSpPr>
          <p:nvPr/>
        </p:nvSpPr>
        <p:spPr>
          <a:xfrm>
            <a:off x="4354975" y="2654618"/>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a:spLocks noChangeAspect="1"/>
          </p:cNvSpPr>
          <p:nvPr/>
        </p:nvSpPr>
        <p:spPr>
          <a:xfrm>
            <a:off x="4920521" y="2843234"/>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a:spLocks noChangeAspect="1"/>
          </p:cNvSpPr>
          <p:nvPr/>
        </p:nvSpPr>
        <p:spPr>
          <a:xfrm>
            <a:off x="8002057" y="2815987"/>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a:spLocks noChangeAspect="1"/>
          </p:cNvSpPr>
          <p:nvPr/>
        </p:nvSpPr>
        <p:spPr>
          <a:xfrm>
            <a:off x="8425329" y="3203510"/>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924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5DDF53-F994-418E-9AA9-9FC70935F179}" type="slidenum">
              <a:rPr lang="en-US" smtClean="0"/>
              <a:pPr>
                <a:defRPr/>
              </a:pPr>
              <a:t>11</a:t>
            </a:fld>
            <a:endParaRPr lang="en-US" dirty="0"/>
          </a:p>
        </p:txBody>
      </p:sp>
      <p:cxnSp>
        <p:nvCxnSpPr>
          <p:cNvPr id="5" name="Straight Arrow Connector 4"/>
          <p:cNvCxnSpPr/>
          <p:nvPr/>
        </p:nvCxnSpPr>
        <p:spPr>
          <a:xfrm>
            <a:off x="250825" y="3435350"/>
            <a:ext cx="84248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Rectangle 3"/>
          <p:cNvSpPr txBox="1">
            <a:spLocks noChangeArrowheads="1"/>
          </p:cNvSpPr>
          <p:nvPr/>
        </p:nvSpPr>
        <p:spPr bwMode="auto">
          <a:xfrm>
            <a:off x="272144" y="2545334"/>
            <a:ext cx="1556656"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Stabilitets-principen</a:t>
            </a:r>
            <a:endParaRPr lang="sv-SE" sz="1400" b="1" kern="0" dirty="0">
              <a:solidFill>
                <a:srgbClr val="FF0000"/>
              </a:solidFill>
            </a:endParaRPr>
          </a:p>
          <a:p>
            <a:pPr marL="0" indent="0">
              <a:lnSpc>
                <a:spcPct val="100000"/>
              </a:lnSpc>
              <a:buFontTx/>
              <a:buNone/>
              <a:defRPr/>
            </a:pPr>
            <a:endParaRPr lang="sv-SE" altLang="sv-SE" sz="1400" b="1" kern="0" dirty="0"/>
          </a:p>
        </p:txBody>
      </p:sp>
      <p:sp>
        <p:nvSpPr>
          <p:cNvPr id="18" name="Rectangle 3"/>
          <p:cNvSpPr txBox="1">
            <a:spLocks noChangeArrowheads="1"/>
          </p:cNvSpPr>
          <p:nvPr/>
        </p:nvSpPr>
        <p:spPr bwMode="auto">
          <a:xfrm>
            <a:off x="1828800" y="2544665"/>
            <a:ext cx="200297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Genomlysnings-principen</a:t>
            </a:r>
          </a:p>
          <a:p>
            <a:pPr marL="0" indent="0">
              <a:lnSpc>
                <a:spcPct val="100000"/>
              </a:lnSpc>
              <a:buFontTx/>
              <a:buNone/>
              <a:defRPr/>
            </a:pPr>
            <a:endParaRPr lang="sv-SE" altLang="sv-SE" sz="1400" b="1" kern="0" dirty="0"/>
          </a:p>
        </p:txBody>
      </p:sp>
      <p:sp>
        <p:nvSpPr>
          <p:cNvPr id="19" name="Rectangle 3"/>
          <p:cNvSpPr txBox="1">
            <a:spLocks noChangeArrowheads="1"/>
          </p:cNvSpPr>
          <p:nvPr/>
        </p:nvSpPr>
        <p:spPr bwMode="auto">
          <a:xfrm>
            <a:off x="3715048" y="2543585"/>
            <a:ext cx="159718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God försäkrings-standard</a:t>
            </a:r>
            <a:endParaRPr lang="en-US" altLang="sv-SE" sz="1400" kern="0" dirty="0">
              <a:solidFill>
                <a:srgbClr val="FF0000"/>
              </a:solidFill>
            </a:endParaRPr>
          </a:p>
        </p:txBody>
      </p:sp>
      <p:sp>
        <p:nvSpPr>
          <p:cNvPr id="20" name="Rectangle 3"/>
          <p:cNvSpPr txBox="1">
            <a:spLocks noChangeArrowheads="1"/>
          </p:cNvSpPr>
          <p:nvPr/>
        </p:nvSpPr>
        <p:spPr bwMode="auto">
          <a:xfrm>
            <a:off x="5394419" y="1899486"/>
            <a:ext cx="156155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Vinstutdel-</a:t>
            </a:r>
            <a:r>
              <a:rPr lang="sv-SE" sz="1400" b="1" kern="0" dirty="0" err="1"/>
              <a:t>ning</a:t>
            </a:r>
            <a:r>
              <a:rPr lang="sv-SE" sz="1400" b="1" kern="0" dirty="0"/>
              <a:t> möjliggörs</a:t>
            </a:r>
          </a:p>
          <a:p>
            <a:pPr>
              <a:lnSpc>
                <a:spcPct val="100000"/>
              </a:lnSpc>
              <a:defRPr/>
            </a:pPr>
            <a:r>
              <a:rPr lang="sv-SE" altLang="sv-SE" sz="1400" b="1" kern="0" dirty="0" err="1"/>
              <a:t>Skälighets-principen</a:t>
            </a:r>
            <a:r>
              <a:rPr lang="sv-SE" altLang="sv-SE" sz="1400" b="1" kern="0" dirty="0"/>
              <a:t> begränsas</a:t>
            </a:r>
          </a:p>
          <a:p>
            <a:pPr marL="0" indent="0">
              <a:lnSpc>
                <a:spcPct val="100000"/>
              </a:lnSpc>
              <a:buNone/>
              <a:defRPr/>
            </a:pPr>
            <a:endParaRPr lang="sv-SE" altLang="sv-SE" sz="1400" b="1" kern="0" dirty="0"/>
          </a:p>
          <a:p>
            <a:pPr marL="0" indent="0">
              <a:lnSpc>
                <a:spcPct val="100000"/>
              </a:lnSpc>
              <a:buFont typeface="Arial" panose="020B0604020202020204" pitchFamily="34" charset="0"/>
              <a:buChar char="•"/>
              <a:defRPr/>
            </a:pPr>
            <a:endParaRPr lang="en-US" altLang="sv-SE" sz="1400" kern="0" dirty="0"/>
          </a:p>
        </p:txBody>
      </p:sp>
      <p:sp>
        <p:nvSpPr>
          <p:cNvPr id="21" name="Rectangle 3"/>
          <p:cNvSpPr txBox="1">
            <a:spLocks noChangeArrowheads="1"/>
          </p:cNvSpPr>
          <p:nvPr/>
        </p:nvSpPr>
        <p:spPr bwMode="auto">
          <a:xfrm>
            <a:off x="6954620" y="2553086"/>
            <a:ext cx="181286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Kontributions-principen</a:t>
            </a:r>
            <a:endParaRPr lang="en-US" altLang="sv-SE" sz="1400" kern="0" dirty="0"/>
          </a:p>
        </p:txBody>
      </p:sp>
      <p:sp>
        <p:nvSpPr>
          <p:cNvPr id="22" name="Rectangle 3"/>
          <p:cNvSpPr txBox="1">
            <a:spLocks noChangeArrowheads="1"/>
          </p:cNvSpPr>
          <p:nvPr/>
        </p:nvSpPr>
        <p:spPr bwMode="auto">
          <a:xfrm>
            <a:off x="482098" y="3568279"/>
            <a:ext cx="153698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p:txBody>
      </p:sp>
      <p:sp>
        <p:nvSpPr>
          <p:cNvPr id="24" name="Rectangle 3"/>
          <p:cNvSpPr txBox="1">
            <a:spLocks noChangeArrowheads="1"/>
          </p:cNvSpPr>
          <p:nvPr/>
        </p:nvSpPr>
        <p:spPr bwMode="auto">
          <a:xfrm>
            <a:off x="2037186" y="3567390"/>
            <a:ext cx="154480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a:p>
            <a:pPr marL="0" indent="0">
              <a:lnSpc>
                <a:spcPct val="100000"/>
              </a:lnSpc>
              <a:buFontTx/>
              <a:buNone/>
              <a:defRPr/>
            </a:pPr>
            <a:endParaRPr lang="en-US" altLang="sv-SE" sz="1400" kern="0" dirty="0"/>
          </a:p>
        </p:txBody>
      </p:sp>
      <p:sp>
        <p:nvSpPr>
          <p:cNvPr id="25" name="Rectangle 3"/>
          <p:cNvSpPr txBox="1">
            <a:spLocks noChangeArrowheads="1"/>
          </p:cNvSpPr>
          <p:nvPr/>
        </p:nvSpPr>
        <p:spPr bwMode="auto">
          <a:xfrm>
            <a:off x="3914213" y="3570112"/>
            <a:ext cx="1597181"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a:p>
            <a:pPr marL="0" indent="0">
              <a:lnSpc>
                <a:spcPct val="100000"/>
              </a:lnSpc>
              <a:buFontTx/>
              <a:buNone/>
              <a:defRPr/>
            </a:pPr>
            <a:endParaRPr lang="en-US" altLang="sv-SE" sz="1400" kern="0" dirty="0"/>
          </a:p>
        </p:txBody>
      </p:sp>
      <p:sp>
        <p:nvSpPr>
          <p:cNvPr id="6" name="Rectangle 5"/>
          <p:cNvSpPr/>
          <p:nvPr/>
        </p:nvSpPr>
        <p:spPr>
          <a:xfrm>
            <a:off x="199224" y="914556"/>
            <a:ext cx="5141151" cy="892552"/>
          </a:xfrm>
          <a:prstGeom prst="rect">
            <a:avLst/>
          </a:prstGeom>
        </p:spPr>
        <p:txBody>
          <a:bodyPr wrap="none">
            <a:spAutoFit/>
          </a:bodyPr>
          <a:lstStyle/>
          <a:p>
            <a:pPr marL="0" indent="0" eaLnBrk="1" hangingPunct="1">
              <a:buNone/>
            </a:pPr>
            <a:r>
              <a:rPr lang="sv-SE" altLang="sv-SE" sz="1600" b="1" i="1" dirty="0">
                <a:solidFill>
                  <a:srgbClr val="FF0000"/>
                </a:solidFill>
                <a:latin typeface="+mn-lt"/>
              </a:rPr>
              <a:t>1999</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Nyckelfrågorna i 1999 års modernisering</a:t>
            </a:r>
          </a:p>
        </p:txBody>
      </p:sp>
      <p:sp>
        <p:nvSpPr>
          <p:cNvPr id="23" name="Rectangle 3"/>
          <p:cNvSpPr txBox="1">
            <a:spLocks noChangeArrowheads="1"/>
          </p:cNvSpPr>
          <p:nvPr/>
        </p:nvSpPr>
        <p:spPr bwMode="auto">
          <a:xfrm>
            <a:off x="5593585" y="3408651"/>
            <a:ext cx="17683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sv-SE" sz="1000" b="1" kern="0" dirty="0"/>
          </a:p>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Skiljedomen Skandia AB / Skandia Liv</a:t>
            </a:r>
          </a:p>
          <a:p>
            <a:pPr marL="0" indent="0">
              <a:lnSpc>
                <a:spcPct val="100000"/>
              </a:lnSpc>
              <a:buFontTx/>
              <a:buNone/>
              <a:defRPr/>
            </a:pPr>
            <a:r>
              <a:rPr lang="sv-SE" altLang="sv-SE" sz="1400" kern="0" dirty="0"/>
              <a:t>2008-10-02</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marL="0" indent="0">
              <a:lnSpc>
                <a:spcPct val="100000"/>
              </a:lnSpc>
              <a:buFontTx/>
              <a:buNone/>
              <a:defRPr/>
            </a:pPr>
            <a:endParaRPr lang="en-US" altLang="sv-SE" sz="1400" kern="0" dirty="0"/>
          </a:p>
        </p:txBody>
      </p:sp>
      <p:sp>
        <p:nvSpPr>
          <p:cNvPr id="26" name="Rectangle 3"/>
          <p:cNvSpPr txBox="1">
            <a:spLocks noChangeArrowheads="1"/>
          </p:cNvSpPr>
          <p:nvPr/>
        </p:nvSpPr>
        <p:spPr bwMode="auto">
          <a:xfrm>
            <a:off x="7160435" y="3570619"/>
            <a:ext cx="1526144"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marL="0" indent="0">
              <a:lnSpc>
                <a:spcPct val="100000"/>
              </a:lnSpc>
              <a:buFontTx/>
              <a:buNone/>
              <a:defRPr/>
            </a:pPr>
            <a:endParaRPr lang="en-US" altLang="sv-SE" sz="1400" kern="0" dirty="0"/>
          </a:p>
          <a:p>
            <a:pPr marL="0" indent="0">
              <a:lnSpc>
                <a:spcPct val="100000"/>
              </a:lnSpc>
              <a:buFontTx/>
              <a:buNone/>
              <a:defRPr/>
            </a:pPr>
            <a:endParaRPr lang="en-US" altLang="sv-SE" sz="1400" kern="0" dirty="0"/>
          </a:p>
        </p:txBody>
      </p:sp>
      <p:sp>
        <p:nvSpPr>
          <p:cNvPr id="35"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36" name="Freeform 35"/>
          <p:cNvSpPr>
            <a:spLocks noChangeAspect="1"/>
          </p:cNvSpPr>
          <p:nvPr/>
        </p:nvSpPr>
        <p:spPr>
          <a:xfrm>
            <a:off x="1429623" y="2826242"/>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a:spLocks noChangeAspect="1"/>
          </p:cNvSpPr>
          <p:nvPr/>
        </p:nvSpPr>
        <p:spPr>
          <a:xfrm>
            <a:off x="2983749" y="2833113"/>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a:spLocks noChangeAspect="1"/>
          </p:cNvSpPr>
          <p:nvPr/>
        </p:nvSpPr>
        <p:spPr>
          <a:xfrm>
            <a:off x="6660232" y="2392281"/>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a:spLocks noChangeAspect="1"/>
          </p:cNvSpPr>
          <p:nvPr/>
        </p:nvSpPr>
        <p:spPr>
          <a:xfrm>
            <a:off x="4832873" y="3030654"/>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a:spLocks noChangeAspect="1"/>
          </p:cNvSpPr>
          <p:nvPr/>
        </p:nvSpPr>
        <p:spPr>
          <a:xfrm>
            <a:off x="6660232" y="3020921"/>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a:spLocks noChangeAspect="1"/>
          </p:cNvSpPr>
          <p:nvPr/>
        </p:nvSpPr>
        <p:spPr>
          <a:xfrm>
            <a:off x="8100392" y="2857896"/>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78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5DDF53-F994-418E-9AA9-9FC70935F179}" type="slidenum">
              <a:rPr lang="en-US" sz="800" smtClean="0"/>
              <a:pPr>
                <a:defRPr/>
              </a:pPr>
              <a:t>12</a:t>
            </a:fld>
            <a:endParaRPr lang="en-US" sz="800" dirty="0"/>
          </a:p>
        </p:txBody>
      </p:sp>
      <p:cxnSp>
        <p:nvCxnSpPr>
          <p:cNvPr id="5" name="Straight Arrow Connector 4"/>
          <p:cNvCxnSpPr/>
          <p:nvPr/>
        </p:nvCxnSpPr>
        <p:spPr>
          <a:xfrm>
            <a:off x="250825" y="3432634"/>
            <a:ext cx="84248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766762" y="2711034"/>
            <a:ext cx="199261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Försäkrings- grupper      </a:t>
            </a:r>
            <a:r>
              <a:rPr lang="sv-SE" altLang="sv-SE" sz="1400" b="1" kern="0" dirty="0">
                <a:solidFill>
                  <a:srgbClr val="FF0000"/>
                </a:solidFill>
              </a:rPr>
              <a:t>S2</a:t>
            </a:r>
          </a:p>
          <a:p>
            <a:pPr marL="0" indent="0">
              <a:lnSpc>
                <a:spcPct val="100000"/>
              </a:lnSpc>
              <a:buFontTx/>
              <a:buNone/>
              <a:defRPr/>
            </a:pPr>
            <a:endParaRPr lang="sv-SE" sz="1400" b="1" kern="0" dirty="0"/>
          </a:p>
        </p:txBody>
      </p:sp>
      <p:sp>
        <p:nvSpPr>
          <p:cNvPr id="24" name="Rectangle 3"/>
          <p:cNvSpPr txBox="1">
            <a:spLocks noChangeArrowheads="1"/>
          </p:cNvSpPr>
          <p:nvPr/>
        </p:nvSpPr>
        <p:spPr bwMode="auto">
          <a:xfrm>
            <a:off x="965928" y="3708057"/>
            <a:ext cx="15192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Försäkrings-</a:t>
            </a:r>
            <a:r>
              <a:rPr lang="sv-SE" altLang="sv-SE" sz="1400" kern="0" dirty="0" err="1"/>
              <a:t>gruppsdirektivet</a:t>
            </a:r>
            <a:endParaRPr lang="sv-SE" altLang="sv-SE" sz="1400" kern="0" dirty="0"/>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1999/2000:99</a:t>
            </a:r>
            <a:endParaRPr lang="en-US" altLang="sv-SE" sz="1400" kern="0" dirty="0"/>
          </a:p>
        </p:txBody>
      </p:sp>
      <p:sp>
        <p:nvSpPr>
          <p:cNvPr id="6" name="Rectangle 5"/>
          <p:cNvSpPr/>
          <p:nvPr/>
        </p:nvSpPr>
        <p:spPr>
          <a:xfrm>
            <a:off x="198063" y="911338"/>
            <a:ext cx="5977919" cy="892552"/>
          </a:xfrm>
          <a:prstGeom prst="rect">
            <a:avLst/>
          </a:prstGeom>
        </p:spPr>
        <p:txBody>
          <a:bodyPr wrap="none">
            <a:spAutoFit/>
          </a:bodyPr>
          <a:lstStyle/>
          <a:p>
            <a:pPr marL="0" indent="0" eaLnBrk="1" hangingPunct="1">
              <a:buNone/>
            </a:pPr>
            <a:r>
              <a:rPr lang="sv-SE" altLang="sv-SE" sz="1600" b="1" i="1" dirty="0">
                <a:solidFill>
                  <a:srgbClr val="FF0000"/>
                </a:solidFill>
                <a:latin typeface="+mn-lt"/>
              </a:rPr>
              <a:t>2001-2009</a:t>
            </a:r>
          </a:p>
          <a:p>
            <a:pPr marL="0" indent="0" eaLnBrk="1" hangingPunct="1">
              <a:buNone/>
            </a:pPr>
            <a:endParaRPr lang="sv-SE" altLang="sv-SE" sz="1600" b="1" i="1" dirty="0">
              <a:solidFill>
                <a:schemeClr val="tx2"/>
              </a:solidFill>
            </a:endParaRPr>
          </a:p>
          <a:p>
            <a:pPr marL="0" indent="0" eaLnBrk="1" hangingPunct="1">
              <a:buNone/>
            </a:pPr>
            <a:r>
              <a:rPr lang="sv-SE" altLang="sv-SE" sz="2000" b="1" i="1" dirty="0">
                <a:solidFill>
                  <a:schemeClr val="tx2"/>
                </a:solidFill>
                <a:latin typeface="+mn-lt"/>
              </a:rPr>
              <a:t>Nyckelfrågorna i EU-direktiven (före Solvens II) </a:t>
            </a:r>
          </a:p>
        </p:txBody>
      </p:sp>
      <p:sp>
        <p:nvSpPr>
          <p:cNvPr id="16" name="Rectangle 3"/>
          <p:cNvSpPr txBox="1">
            <a:spLocks noChangeArrowheads="1"/>
          </p:cNvSpPr>
          <p:nvPr/>
        </p:nvSpPr>
        <p:spPr bwMode="auto">
          <a:xfrm>
            <a:off x="2759378" y="2711246"/>
            <a:ext cx="2426731"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Tjänstepensions-frågorna       </a:t>
            </a:r>
            <a:r>
              <a:rPr lang="sv-SE" sz="1400" b="1" kern="0" dirty="0">
                <a:solidFill>
                  <a:srgbClr val="FF0000"/>
                </a:solidFill>
              </a:rPr>
              <a:t>IORP2</a:t>
            </a:r>
          </a:p>
          <a:p>
            <a:pPr marL="0" indent="0">
              <a:lnSpc>
                <a:spcPct val="100000"/>
              </a:lnSpc>
              <a:buFontTx/>
              <a:buNone/>
              <a:defRPr/>
            </a:pPr>
            <a:endParaRPr lang="en-US" altLang="sv-SE" sz="1400" kern="0" dirty="0"/>
          </a:p>
        </p:txBody>
      </p:sp>
      <p:sp>
        <p:nvSpPr>
          <p:cNvPr id="17" name="Rectangle 3"/>
          <p:cNvSpPr txBox="1">
            <a:spLocks noChangeArrowheads="1"/>
          </p:cNvSpPr>
          <p:nvPr/>
        </p:nvSpPr>
        <p:spPr bwMode="auto">
          <a:xfrm>
            <a:off x="2967598" y="3714407"/>
            <a:ext cx="1468064"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IORP-direktivet</a:t>
            </a:r>
          </a:p>
          <a:p>
            <a:pPr marL="0" indent="0">
              <a:lnSpc>
                <a:spcPct val="100000"/>
              </a:lnSpc>
              <a:buFontTx/>
              <a:buNone/>
              <a:defRPr/>
            </a:pPr>
            <a:r>
              <a:rPr lang="sv-SE" altLang="sv-SE" sz="1400" kern="0" dirty="0"/>
              <a:t>(IORP I)</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2004/05:165</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SOU 2014:57</a:t>
            </a:r>
          </a:p>
          <a:p>
            <a:pPr marL="0" indent="0">
              <a:lnSpc>
                <a:spcPct val="100000"/>
              </a:lnSpc>
              <a:buFontTx/>
              <a:buNone/>
              <a:defRPr/>
            </a:pPr>
            <a:r>
              <a:rPr lang="sv-SE" altLang="sv-SE" sz="1400" kern="0" dirty="0"/>
              <a:t>TRL-lagförslaget</a:t>
            </a:r>
          </a:p>
        </p:txBody>
      </p:sp>
      <p:sp>
        <p:nvSpPr>
          <p:cNvPr id="22" name="Rectangle 3"/>
          <p:cNvSpPr txBox="1">
            <a:spLocks noChangeArrowheads="1"/>
          </p:cNvSpPr>
          <p:nvPr/>
        </p:nvSpPr>
        <p:spPr bwMode="auto">
          <a:xfrm>
            <a:off x="5186109" y="2715084"/>
            <a:ext cx="165012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Åter-försäkring</a:t>
            </a:r>
            <a:endParaRPr lang="en-US" altLang="sv-SE" sz="1400" kern="0" dirty="0">
              <a:solidFill>
                <a:srgbClr val="FF0000"/>
              </a:solidFill>
            </a:endParaRPr>
          </a:p>
        </p:txBody>
      </p:sp>
      <p:sp>
        <p:nvSpPr>
          <p:cNvPr id="23" name="Rectangle 3"/>
          <p:cNvSpPr txBox="1">
            <a:spLocks noChangeArrowheads="1"/>
          </p:cNvSpPr>
          <p:nvPr/>
        </p:nvSpPr>
        <p:spPr bwMode="auto">
          <a:xfrm>
            <a:off x="7134217" y="2715532"/>
            <a:ext cx="127158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Fusioner</a:t>
            </a:r>
            <a:endParaRPr lang="en-US" altLang="sv-SE" sz="1400" kern="0" dirty="0"/>
          </a:p>
        </p:txBody>
      </p:sp>
      <p:sp>
        <p:nvSpPr>
          <p:cNvPr id="26" name="Rectangle 3"/>
          <p:cNvSpPr txBox="1">
            <a:spLocks noChangeArrowheads="1"/>
          </p:cNvSpPr>
          <p:nvPr/>
        </p:nvSpPr>
        <p:spPr bwMode="auto">
          <a:xfrm>
            <a:off x="5403381" y="3710288"/>
            <a:ext cx="165012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Återförsäkrings-direktivet</a:t>
            </a:r>
          </a:p>
          <a:p>
            <a:pPr marL="0" indent="0">
              <a:lnSpc>
                <a:spcPct val="100000"/>
              </a:lnSpc>
              <a:buFontTx/>
              <a:buNone/>
              <a:defRPr/>
            </a:pPr>
            <a:r>
              <a:rPr lang="sv-SE" altLang="sv-SE" sz="1400" kern="0" dirty="0"/>
              <a:t>2008</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2007/08:40</a:t>
            </a:r>
            <a:endParaRPr lang="en-US" altLang="sv-SE" sz="1400" kern="0" dirty="0"/>
          </a:p>
        </p:txBody>
      </p:sp>
      <p:sp>
        <p:nvSpPr>
          <p:cNvPr id="27" name="Rectangle 3"/>
          <p:cNvSpPr txBox="1">
            <a:spLocks noChangeArrowheads="1"/>
          </p:cNvSpPr>
          <p:nvPr/>
        </p:nvSpPr>
        <p:spPr bwMode="auto">
          <a:xfrm>
            <a:off x="7342436" y="3701235"/>
            <a:ext cx="145461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err="1"/>
              <a:t>Gränsöver</a:t>
            </a:r>
            <a:r>
              <a:rPr lang="sv-SE" sz="1400" kern="0" dirty="0"/>
              <a:t>-skridande fusioner</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2008/09:180</a:t>
            </a:r>
          </a:p>
        </p:txBody>
      </p:sp>
      <p:cxnSp>
        <p:nvCxnSpPr>
          <p:cNvPr id="10" name="Straight Arrow Connector 9"/>
          <p:cNvCxnSpPr/>
          <p:nvPr/>
        </p:nvCxnSpPr>
        <p:spPr>
          <a:xfrm>
            <a:off x="975952" y="2863150"/>
            <a:ext cx="1440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75952" y="3078862"/>
            <a:ext cx="100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77574" y="2862468"/>
            <a:ext cx="185431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81739" y="3095631"/>
            <a:ext cx="10829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21" name="Freeform 20"/>
          <p:cNvSpPr>
            <a:spLocks noChangeAspect="1"/>
          </p:cNvSpPr>
          <p:nvPr/>
        </p:nvSpPr>
        <p:spPr>
          <a:xfrm>
            <a:off x="6444208" y="2998021"/>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a:spLocks noChangeAspect="1"/>
          </p:cNvSpPr>
          <p:nvPr/>
        </p:nvSpPr>
        <p:spPr>
          <a:xfrm>
            <a:off x="8229539" y="2784587"/>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218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50825" y="4023194"/>
            <a:ext cx="84248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7" name="Rectangle 3"/>
          <p:cNvSpPr txBox="1">
            <a:spLocks noChangeArrowheads="1"/>
          </p:cNvSpPr>
          <p:nvPr/>
        </p:nvSpPr>
        <p:spPr bwMode="auto">
          <a:xfrm>
            <a:off x="518318" y="4119799"/>
            <a:ext cx="169148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Livbolagskrisen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2003/04:109</a:t>
            </a:r>
          </a:p>
        </p:txBody>
      </p:sp>
      <p:sp>
        <p:nvSpPr>
          <p:cNvPr id="23" name="Rectangle 3"/>
          <p:cNvSpPr txBox="1">
            <a:spLocks noChangeArrowheads="1"/>
          </p:cNvSpPr>
          <p:nvPr/>
        </p:nvSpPr>
        <p:spPr bwMode="auto">
          <a:xfrm>
            <a:off x="3012285" y="3287514"/>
            <a:ext cx="172108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Försäkrings-avtalsfrågor</a:t>
            </a:r>
            <a:endParaRPr lang="en-US" altLang="sv-SE" sz="1400" kern="0" dirty="0"/>
          </a:p>
        </p:txBody>
      </p:sp>
      <p:sp>
        <p:nvSpPr>
          <p:cNvPr id="29" name="Rectangle 3"/>
          <p:cNvSpPr txBox="1">
            <a:spLocks noChangeArrowheads="1"/>
          </p:cNvSpPr>
          <p:nvPr/>
        </p:nvSpPr>
        <p:spPr bwMode="auto">
          <a:xfrm>
            <a:off x="3221376" y="4149735"/>
            <a:ext cx="1455746"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Nya FAL</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2003/04:150</a:t>
            </a:r>
          </a:p>
        </p:txBody>
      </p:sp>
      <p:sp>
        <p:nvSpPr>
          <p:cNvPr id="6" name="Rectangle 5"/>
          <p:cNvSpPr/>
          <p:nvPr/>
        </p:nvSpPr>
        <p:spPr>
          <a:xfrm>
            <a:off x="194645" y="917602"/>
            <a:ext cx="5327099" cy="892552"/>
          </a:xfrm>
          <a:prstGeom prst="rect">
            <a:avLst/>
          </a:prstGeom>
        </p:spPr>
        <p:txBody>
          <a:bodyPr wrap="none">
            <a:spAutoFit/>
          </a:bodyPr>
          <a:lstStyle/>
          <a:p>
            <a:pPr marL="0" indent="0" eaLnBrk="1" hangingPunct="1">
              <a:buNone/>
            </a:pPr>
            <a:r>
              <a:rPr lang="sv-SE" altLang="sv-SE" sz="1600" b="1" i="1" dirty="0">
                <a:solidFill>
                  <a:srgbClr val="FF0000"/>
                </a:solidFill>
                <a:latin typeface="+mn-lt"/>
              </a:rPr>
              <a:t>2004-2010</a:t>
            </a:r>
          </a:p>
          <a:p>
            <a:pPr marL="0" indent="0" eaLnBrk="1" hangingPunct="1">
              <a:buNone/>
            </a:pPr>
            <a:endParaRPr lang="sv-SE" altLang="sv-SE" sz="1600" b="1" i="1" dirty="0">
              <a:solidFill>
                <a:schemeClr val="tx2"/>
              </a:solidFill>
            </a:endParaRPr>
          </a:p>
          <a:p>
            <a:pPr marL="0" indent="0" eaLnBrk="1" hangingPunct="1">
              <a:buNone/>
            </a:pPr>
            <a:r>
              <a:rPr lang="sv-SE" altLang="sv-SE" sz="2000" b="1" i="1" dirty="0">
                <a:solidFill>
                  <a:schemeClr val="tx2"/>
                </a:solidFill>
                <a:latin typeface="+mn-lt"/>
              </a:rPr>
              <a:t>Nyckelfrågorna i ”de svenska reformerna”</a:t>
            </a:r>
          </a:p>
        </p:txBody>
      </p:sp>
      <p:sp>
        <p:nvSpPr>
          <p:cNvPr id="31" name="Rectangle 3"/>
          <p:cNvSpPr txBox="1">
            <a:spLocks noChangeArrowheads="1"/>
          </p:cNvSpPr>
          <p:nvPr/>
        </p:nvSpPr>
        <p:spPr bwMode="auto">
          <a:xfrm>
            <a:off x="301045" y="1631826"/>
            <a:ext cx="3837659"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sv-SE" sz="1600" b="1" kern="0" dirty="0"/>
          </a:p>
          <a:p>
            <a:pPr marL="0" indent="0">
              <a:lnSpc>
                <a:spcPct val="100000"/>
              </a:lnSpc>
              <a:buFontTx/>
              <a:buNone/>
              <a:defRPr/>
            </a:pPr>
            <a:r>
              <a:rPr lang="sv-SE" sz="1600" b="1" kern="0" dirty="0"/>
              <a:t>Försäkringstagarinflytande</a:t>
            </a:r>
          </a:p>
          <a:p>
            <a:pPr marL="0" indent="0">
              <a:lnSpc>
                <a:spcPct val="100000"/>
              </a:lnSpc>
              <a:buFontTx/>
              <a:buNone/>
              <a:defRPr/>
            </a:pPr>
            <a:endParaRPr lang="sv-SE" sz="1400" b="1" kern="0" dirty="0"/>
          </a:p>
          <a:p>
            <a:pPr marL="208800" indent="-208800">
              <a:lnSpc>
                <a:spcPct val="100000"/>
              </a:lnSpc>
              <a:buFont typeface="Arial" panose="020B0604020202020204" pitchFamily="34" charset="0"/>
              <a:buChar char="•"/>
              <a:defRPr/>
            </a:pPr>
            <a:r>
              <a:rPr lang="sv-SE" altLang="sv-SE" sz="1400" b="1" kern="0" dirty="0">
                <a:solidFill>
                  <a:srgbClr val="FF0000"/>
                </a:solidFill>
              </a:rPr>
              <a:t>(</a:t>
            </a:r>
            <a:r>
              <a:rPr lang="sv-SE" altLang="sv-SE" sz="1200" b="1" kern="0" dirty="0"/>
              <a:t>Placeringsriktlinjer</a:t>
            </a:r>
            <a:r>
              <a:rPr lang="sv-SE" altLang="sv-SE" sz="1200" b="1" kern="0" dirty="0">
                <a:solidFill>
                  <a:srgbClr val="FF0000"/>
                </a:solidFill>
              </a:rPr>
              <a:t>)            S2 -förordningen </a:t>
            </a:r>
          </a:p>
          <a:p>
            <a:pPr marL="208800" indent="-208800">
              <a:lnSpc>
                <a:spcPct val="100000"/>
              </a:lnSpc>
              <a:buFont typeface="Arial" panose="020B0604020202020204" pitchFamily="34" charset="0"/>
              <a:buChar char="•"/>
              <a:defRPr/>
            </a:pPr>
            <a:r>
              <a:rPr lang="sv-SE" altLang="sv-SE" sz="1200" b="1" kern="0" dirty="0"/>
              <a:t>Intressekonflikter</a:t>
            </a:r>
          </a:p>
          <a:p>
            <a:pPr marL="208800" indent="-208800">
              <a:lnSpc>
                <a:spcPct val="100000"/>
              </a:lnSpc>
              <a:buFont typeface="Arial" panose="020B0604020202020204" pitchFamily="34" charset="0"/>
              <a:buChar char="•"/>
              <a:defRPr/>
            </a:pPr>
            <a:r>
              <a:rPr lang="sv-SE" altLang="sv-SE" sz="1200" b="1" kern="0" dirty="0"/>
              <a:t>Oberoende styrelseledamöter</a:t>
            </a:r>
          </a:p>
          <a:p>
            <a:pPr marL="208800" indent="-208800">
              <a:lnSpc>
                <a:spcPct val="100000"/>
              </a:lnSpc>
              <a:buFont typeface="Arial" panose="020B0604020202020204" pitchFamily="34" charset="0"/>
              <a:buChar char="•"/>
              <a:defRPr/>
            </a:pPr>
            <a:r>
              <a:rPr lang="sv-SE" altLang="sv-SE" sz="1200" b="1" kern="0" dirty="0"/>
              <a:t>Försäkringstagar-representanter</a:t>
            </a:r>
          </a:p>
          <a:p>
            <a:pPr marL="208800" indent="-208800">
              <a:lnSpc>
                <a:spcPct val="100000"/>
              </a:lnSpc>
              <a:buFont typeface="Arial" panose="020B0604020202020204" pitchFamily="34" charset="0"/>
              <a:buChar char="•"/>
              <a:defRPr/>
            </a:pPr>
            <a:r>
              <a:rPr lang="sv-SE" altLang="sv-SE" sz="1200" b="1" kern="0" dirty="0"/>
              <a:t>Jäv</a:t>
            </a:r>
          </a:p>
          <a:p>
            <a:pPr marL="208800" indent="-208800">
              <a:lnSpc>
                <a:spcPct val="100000"/>
              </a:lnSpc>
              <a:buFont typeface="Arial" panose="020B0604020202020204" pitchFamily="34" charset="0"/>
              <a:buChar char="•"/>
              <a:defRPr/>
            </a:pPr>
            <a:r>
              <a:rPr lang="sv-SE" altLang="sv-SE" sz="1200" b="1" kern="0" dirty="0"/>
              <a:t>Generalklausulerna</a:t>
            </a:r>
          </a:p>
          <a:p>
            <a:pPr marL="208800" indent="-208800">
              <a:lnSpc>
                <a:spcPct val="100000"/>
              </a:lnSpc>
              <a:buFont typeface="Arial" panose="020B0604020202020204" pitchFamily="34" charset="0"/>
              <a:buChar char="•"/>
              <a:defRPr/>
            </a:pPr>
            <a:r>
              <a:rPr lang="sv-SE" altLang="sv-SE" sz="1200" b="1" kern="0" dirty="0">
                <a:solidFill>
                  <a:srgbClr val="FF0000"/>
                </a:solidFill>
              </a:rPr>
              <a:t>(</a:t>
            </a:r>
            <a:r>
              <a:rPr lang="sv-SE" altLang="sv-SE" sz="1200" b="1" kern="0" dirty="0"/>
              <a:t>Sanktioner</a:t>
            </a:r>
            <a:r>
              <a:rPr lang="sv-SE" altLang="sv-SE" sz="1400" b="1" kern="0" dirty="0">
                <a:solidFill>
                  <a:srgbClr val="FF0000"/>
                </a:solidFill>
              </a:rPr>
              <a:t>) + nya i S2</a:t>
            </a:r>
          </a:p>
        </p:txBody>
      </p:sp>
      <p:sp>
        <p:nvSpPr>
          <p:cNvPr id="36" name="Rectangle 3"/>
          <p:cNvSpPr txBox="1">
            <a:spLocks noChangeArrowheads="1"/>
          </p:cNvSpPr>
          <p:nvPr/>
        </p:nvSpPr>
        <p:spPr bwMode="auto">
          <a:xfrm>
            <a:off x="4914899" y="3286395"/>
            <a:ext cx="1457301"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Flytträtt</a:t>
            </a:r>
            <a:endParaRPr lang="en-US" altLang="sv-SE" sz="1400" kern="0" dirty="0"/>
          </a:p>
        </p:txBody>
      </p:sp>
      <p:sp>
        <p:nvSpPr>
          <p:cNvPr id="37" name="Rectangle 3"/>
          <p:cNvSpPr txBox="1">
            <a:spLocks noChangeArrowheads="1"/>
          </p:cNvSpPr>
          <p:nvPr/>
        </p:nvSpPr>
        <p:spPr bwMode="auto">
          <a:xfrm>
            <a:off x="5123118"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Flytträtts-reformen</a:t>
            </a:r>
          </a:p>
          <a:p>
            <a:pPr marL="0" indent="0">
              <a:lnSpc>
                <a:spcPct val="100000"/>
              </a:lnSpc>
              <a:buFontTx/>
              <a:buNone/>
              <a:defRPr/>
            </a:pPr>
            <a:r>
              <a:rPr lang="sv-SE" altLang="sv-SE" sz="1400" kern="0" dirty="0"/>
              <a:t>2006</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2006/07:26</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6689071" y="3289910"/>
            <a:ext cx="162877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Bolagsrätt</a:t>
            </a:r>
            <a:endParaRPr lang="en-US" altLang="sv-SE" sz="1400" kern="0" dirty="0"/>
          </a:p>
        </p:txBody>
      </p:sp>
      <p:sp>
        <p:nvSpPr>
          <p:cNvPr id="39" name="Rectangle 3"/>
          <p:cNvSpPr txBox="1">
            <a:spLocks noChangeArrowheads="1"/>
          </p:cNvSpPr>
          <p:nvPr/>
        </p:nvSpPr>
        <p:spPr bwMode="auto">
          <a:xfrm>
            <a:off x="6893835"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2010 års FRL</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2009/10:246</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marL="0" indent="0">
              <a:lnSpc>
                <a:spcPct val="100000"/>
              </a:lnSpc>
              <a:buFontTx/>
              <a:buNone/>
              <a:defRPr/>
            </a:pPr>
            <a:endParaRPr lang="en-US" altLang="sv-SE" sz="1400" kern="0" dirty="0"/>
          </a:p>
        </p:txBody>
      </p:sp>
      <p:cxnSp>
        <p:nvCxnSpPr>
          <p:cNvPr id="33" name="Straight Arrow Connector 32"/>
          <p:cNvCxnSpPr/>
          <p:nvPr/>
        </p:nvCxnSpPr>
        <p:spPr>
          <a:xfrm>
            <a:off x="2077052" y="2492896"/>
            <a:ext cx="47747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32" name="Freeform 31"/>
          <p:cNvSpPr>
            <a:spLocks noChangeAspect="1"/>
          </p:cNvSpPr>
          <p:nvPr/>
        </p:nvSpPr>
        <p:spPr>
          <a:xfrm>
            <a:off x="1862023" y="2589263"/>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a:spLocks noChangeAspect="1"/>
          </p:cNvSpPr>
          <p:nvPr/>
        </p:nvSpPr>
        <p:spPr>
          <a:xfrm>
            <a:off x="2740064" y="2778117"/>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a:spLocks noChangeAspect="1"/>
          </p:cNvSpPr>
          <p:nvPr/>
        </p:nvSpPr>
        <p:spPr>
          <a:xfrm>
            <a:off x="2993918" y="2961380"/>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a:spLocks noChangeAspect="1"/>
          </p:cNvSpPr>
          <p:nvPr/>
        </p:nvSpPr>
        <p:spPr>
          <a:xfrm>
            <a:off x="4421461" y="3572343"/>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a:spLocks noChangeAspect="1"/>
          </p:cNvSpPr>
          <p:nvPr/>
        </p:nvSpPr>
        <p:spPr>
          <a:xfrm>
            <a:off x="2018554" y="332345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a:spLocks noChangeAspect="1"/>
          </p:cNvSpPr>
          <p:nvPr/>
        </p:nvSpPr>
        <p:spPr>
          <a:xfrm>
            <a:off x="889707" y="3140976"/>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a:spLocks noChangeAspect="1"/>
          </p:cNvSpPr>
          <p:nvPr/>
        </p:nvSpPr>
        <p:spPr>
          <a:xfrm>
            <a:off x="7965429" y="3379311"/>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a:spLocks noChangeAspect="1"/>
          </p:cNvSpPr>
          <p:nvPr/>
        </p:nvSpPr>
        <p:spPr>
          <a:xfrm>
            <a:off x="5960465" y="3377349"/>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13</a:t>
            </a:fld>
            <a:endParaRPr lang="en-US"/>
          </a:p>
        </p:txBody>
      </p:sp>
    </p:spTree>
    <p:extLst>
      <p:ext uri="{BB962C8B-B14F-4D97-AF65-F5344CB8AC3E}">
        <p14:creationId xmlns:p14="http://schemas.microsoft.com/office/powerpoint/2010/main" val="383774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85533" y="4023194"/>
            <a:ext cx="84309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7" name="Rectangle 3"/>
          <p:cNvSpPr txBox="1">
            <a:spLocks noChangeArrowheads="1"/>
          </p:cNvSpPr>
          <p:nvPr/>
        </p:nvSpPr>
        <p:spPr bwMode="auto">
          <a:xfrm>
            <a:off x="518317" y="4119799"/>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2010 års FRL</a:t>
            </a:r>
          </a:p>
          <a:p>
            <a:pPr marL="0" indent="0">
              <a:lnSpc>
                <a:spcPct val="100000"/>
              </a:lnSpc>
              <a:buFontTx/>
              <a:buNone/>
              <a:defRPr/>
            </a:pPr>
            <a:r>
              <a:rPr lang="sv-SE" altLang="sv-SE" sz="1400" kern="0" dirty="0"/>
              <a:t>Prop. 2009/10:246</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 SOU 2012:64</a:t>
            </a:r>
          </a:p>
          <a:p>
            <a:pPr marL="0" indent="0">
              <a:lnSpc>
                <a:spcPct val="100000"/>
              </a:lnSpc>
              <a:buFontTx/>
              <a:buNone/>
              <a:defRPr/>
            </a:pPr>
            <a:endParaRPr lang="sv-SE" altLang="sv-SE" sz="1400" kern="0" dirty="0"/>
          </a:p>
          <a:p>
            <a:pPr marL="0" indent="0">
              <a:lnSpc>
                <a:spcPct val="100000"/>
              </a:lnSpc>
              <a:buFontTx/>
              <a:buNone/>
              <a:defRPr/>
            </a:pPr>
            <a:r>
              <a:rPr lang="sv-SE" sz="1400" kern="0" dirty="0"/>
              <a:t>BRL Prop. 2002/03:139</a:t>
            </a:r>
          </a:p>
          <a:p>
            <a:pPr marL="0" indent="0">
              <a:lnSpc>
                <a:spcPct val="100000"/>
              </a:lnSpc>
              <a:buFontTx/>
              <a:buNone/>
              <a:defRPr/>
            </a:pPr>
            <a:r>
              <a:rPr lang="sv-SE" altLang="sv-SE" sz="1400" kern="0" dirty="0"/>
              <a:t>BFL Prop. 2005/06:25</a:t>
            </a:r>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29" name="Rectangle 3"/>
          <p:cNvSpPr txBox="1">
            <a:spLocks noChangeArrowheads="1"/>
          </p:cNvSpPr>
          <p:nvPr/>
        </p:nvSpPr>
        <p:spPr bwMode="auto">
          <a:xfrm>
            <a:off x="549724" y="5363546"/>
            <a:ext cx="241445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sv-SE" altLang="sv-SE" sz="1400" kern="0" dirty="0"/>
          </a:p>
        </p:txBody>
      </p:sp>
      <p:sp>
        <p:nvSpPr>
          <p:cNvPr id="6" name="Rectangle 5"/>
          <p:cNvSpPr/>
          <p:nvPr/>
        </p:nvSpPr>
        <p:spPr>
          <a:xfrm>
            <a:off x="194411" y="917561"/>
            <a:ext cx="4007248"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2010</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Nyckelfrågorna i 2010 års FRL</a:t>
            </a:r>
          </a:p>
        </p:txBody>
      </p:sp>
      <p:sp>
        <p:nvSpPr>
          <p:cNvPr id="31" name="Rectangle 3"/>
          <p:cNvSpPr txBox="1">
            <a:spLocks noChangeArrowheads="1"/>
          </p:cNvSpPr>
          <p:nvPr/>
        </p:nvSpPr>
        <p:spPr bwMode="auto">
          <a:xfrm>
            <a:off x="2173473" y="1990285"/>
            <a:ext cx="2529859" cy="176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400" b="1" i="1" kern="0" dirty="0">
                <a:solidFill>
                  <a:schemeClr val="tx1"/>
                </a:solidFill>
              </a:rPr>
              <a:t>Strukturfrågorna:</a:t>
            </a:r>
          </a:p>
          <a:p>
            <a:pPr marL="208800" indent="-208800">
              <a:lnSpc>
                <a:spcPct val="100000"/>
              </a:lnSpc>
              <a:buFont typeface="Arial" panose="020B0604020202020204" pitchFamily="34" charset="0"/>
              <a:buChar char="•"/>
              <a:defRPr/>
            </a:pPr>
            <a:r>
              <a:rPr lang="sv-SE" altLang="sv-SE" sz="1200" b="1" kern="0" dirty="0"/>
              <a:t>FörsäkringsAB knyts till ABL</a:t>
            </a:r>
          </a:p>
          <a:p>
            <a:pPr marL="208800" indent="-208800">
              <a:lnSpc>
                <a:spcPct val="100000"/>
              </a:lnSpc>
              <a:buFont typeface="Arial" panose="020B0604020202020204" pitchFamily="34" charset="0"/>
              <a:buChar char="•"/>
              <a:defRPr/>
            </a:pPr>
            <a:r>
              <a:rPr lang="sv-SE" altLang="sv-SE" sz="1200" b="1" kern="0" dirty="0"/>
              <a:t>ÖMS knyts till FL</a:t>
            </a:r>
          </a:p>
          <a:p>
            <a:pPr marL="208800" indent="-208800">
              <a:lnSpc>
                <a:spcPct val="100000"/>
              </a:lnSpc>
              <a:buFont typeface="Arial" panose="020B0604020202020204" pitchFamily="34" charset="0"/>
              <a:buChar char="•"/>
              <a:defRPr/>
            </a:pPr>
            <a:r>
              <a:rPr lang="sv-SE" sz="1200" b="1" kern="0" dirty="0"/>
              <a:t>UFL upphävs</a:t>
            </a:r>
          </a:p>
          <a:p>
            <a:pPr marL="208800" indent="-208800">
              <a:lnSpc>
                <a:spcPct val="100000"/>
              </a:lnSpc>
              <a:buFont typeface="Arial" panose="020B0604020202020204" pitchFamily="34" charset="0"/>
              <a:buChar char="•"/>
              <a:defRPr/>
            </a:pPr>
            <a:r>
              <a:rPr lang="sv-SE" sz="1200" b="1" kern="0" dirty="0"/>
              <a:t>Ny </a:t>
            </a:r>
            <a:r>
              <a:rPr lang="sv-SE" sz="1200" b="1" kern="0" dirty="0" err="1"/>
              <a:t>ass.form</a:t>
            </a:r>
            <a:r>
              <a:rPr lang="sv-SE" sz="1200" b="1" kern="0" dirty="0"/>
              <a:t>: Försäkrings-föreningar</a:t>
            </a: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4914899" y="3611839"/>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1994765"/>
            <a:ext cx="2023443" cy="351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sz="1400" b="1" i="1" kern="0" dirty="0">
                <a:solidFill>
                  <a:schemeClr val="tx1"/>
                </a:solidFill>
              </a:rPr>
              <a:t>ÖMS-reformerna:</a:t>
            </a:r>
          </a:p>
          <a:p>
            <a:pPr>
              <a:lnSpc>
                <a:spcPct val="100000"/>
              </a:lnSpc>
              <a:defRPr/>
            </a:pPr>
            <a:r>
              <a:rPr lang="sv-SE" sz="1200" b="1" kern="0" dirty="0"/>
              <a:t>Låneförbudet avskaffas</a:t>
            </a:r>
          </a:p>
          <a:p>
            <a:pPr>
              <a:lnSpc>
                <a:spcPct val="100000"/>
              </a:lnSpc>
              <a:defRPr/>
            </a:pPr>
            <a:r>
              <a:rPr lang="sv-SE" sz="1200" b="1" kern="0" dirty="0"/>
              <a:t>Jävskretsavtal</a:t>
            </a:r>
          </a:p>
          <a:p>
            <a:pPr>
              <a:lnSpc>
                <a:spcPct val="100000"/>
              </a:lnSpc>
              <a:defRPr/>
            </a:pPr>
            <a:r>
              <a:rPr lang="sv-SE" sz="1200" b="1" kern="0" dirty="0"/>
              <a:t>Förlagsinsatser</a:t>
            </a:r>
          </a:p>
          <a:p>
            <a:pPr>
              <a:lnSpc>
                <a:spcPct val="100000"/>
              </a:lnSpc>
              <a:defRPr/>
            </a:pPr>
            <a:r>
              <a:rPr lang="sv-SE" sz="1200" b="1" kern="0" dirty="0"/>
              <a:t>Vinst- och kapitalandels-lån</a:t>
            </a:r>
          </a:p>
          <a:p>
            <a:pPr>
              <a:lnSpc>
                <a:spcPct val="100000"/>
              </a:lnSpc>
              <a:defRPr/>
            </a:pPr>
            <a:r>
              <a:rPr lang="sv-SE" sz="1200" b="1" kern="0" dirty="0"/>
              <a:t>Val av fullmäktige</a:t>
            </a:r>
          </a:p>
          <a:p>
            <a:pPr>
              <a:lnSpc>
                <a:spcPct val="100000"/>
              </a:lnSpc>
              <a:defRPr/>
            </a:pPr>
            <a:r>
              <a:rPr lang="sv-SE" sz="1200" b="1" kern="0" dirty="0"/>
              <a:t>Fusion</a:t>
            </a:r>
          </a:p>
          <a:p>
            <a:pPr>
              <a:lnSpc>
                <a:spcPct val="100000"/>
              </a:lnSpc>
              <a:defRPr/>
            </a:pPr>
            <a:endParaRPr lang="sv-SE" sz="1400" b="1" kern="0" dirty="0"/>
          </a:p>
        </p:txBody>
      </p:sp>
      <p:sp>
        <p:nvSpPr>
          <p:cNvPr id="10" name="Rectangle 9"/>
          <p:cNvSpPr/>
          <p:nvPr/>
        </p:nvSpPr>
        <p:spPr>
          <a:xfrm>
            <a:off x="4785302" y="1988840"/>
            <a:ext cx="2078080" cy="1415772"/>
          </a:xfrm>
          <a:prstGeom prst="rect">
            <a:avLst/>
          </a:prstGeom>
        </p:spPr>
        <p:txBody>
          <a:bodyPr wrap="square">
            <a:spAutoFit/>
          </a:bodyPr>
          <a:lstStyle/>
          <a:p>
            <a:pPr marL="0" indent="0">
              <a:lnSpc>
                <a:spcPct val="100000"/>
              </a:lnSpc>
              <a:buNone/>
              <a:defRPr/>
            </a:pPr>
            <a:r>
              <a:rPr lang="sv-SE" sz="1400" b="1" i="1" kern="0" dirty="0"/>
              <a:t>AB-reformerna:</a:t>
            </a:r>
          </a:p>
          <a:p>
            <a:pPr marL="208800" indent="-208800">
              <a:lnSpc>
                <a:spcPct val="100000"/>
              </a:lnSpc>
              <a:buFont typeface="Arial" panose="020B0604020202020204" pitchFamily="34" charset="0"/>
              <a:buChar char="•"/>
              <a:defRPr/>
            </a:pPr>
            <a:r>
              <a:rPr lang="sv-SE" sz="1200" b="1" kern="0" dirty="0">
                <a:solidFill>
                  <a:schemeClr val="tx2"/>
                </a:solidFill>
              </a:rPr>
              <a:t>Ass.formen</a:t>
            </a:r>
          </a:p>
          <a:p>
            <a:pPr marL="208800" indent="-208800">
              <a:lnSpc>
                <a:spcPct val="100000"/>
              </a:lnSpc>
              <a:buFont typeface="Arial" panose="020B0604020202020204" pitchFamily="34" charset="0"/>
              <a:buChar char="•"/>
              <a:defRPr/>
            </a:pPr>
            <a:r>
              <a:rPr lang="sv-SE" sz="1200" b="1" kern="0" dirty="0">
                <a:solidFill>
                  <a:schemeClr val="tx2"/>
                </a:solidFill>
              </a:rPr>
              <a:t>Allmänna låneförbudet</a:t>
            </a:r>
          </a:p>
          <a:p>
            <a:pPr marL="208800" indent="-208800">
              <a:lnSpc>
                <a:spcPct val="100000"/>
              </a:lnSpc>
              <a:buFont typeface="Arial" panose="020B0604020202020204" pitchFamily="34" charset="0"/>
              <a:buChar char="•"/>
              <a:defRPr/>
            </a:pPr>
            <a:r>
              <a:rPr lang="sv-SE" sz="1200" b="1" kern="0" dirty="0">
                <a:solidFill>
                  <a:schemeClr val="tx2"/>
                </a:solidFill>
              </a:rPr>
              <a:t>Jävskretsavtal</a:t>
            </a:r>
          </a:p>
          <a:p>
            <a:pPr marL="208800" indent="-208800">
              <a:lnSpc>
                <a:spcPct val="100000"/>
              </a:lnSpc>
              <a:buFont typeface="Arial" panose="020B0604020202020204" pitchFamily="34" charset="0"/>
              <a:buChar char="•"/>
              <a:defRPr/>
            </a:pPr>
            <a:r>
              <a:rPr lang="sv-SE" sz="1200" b="1" kern="0" dirty="0">
                <a:solidFill>
                  <a:schemeClr val="tx2"/>
                </a:solidFill>
              </a:rPr>
              <a:t>Koncern-definitionen</a:t>
            </a:r>
          </a:p>
          <a:p>
            <a:pPr marL="208800" indent="-208800">
              <a:lnSpc>
                <a:spcPct val="100000"/>
              </a:lnSpc>
              <a:buFont typeface="Arial" panose="020B0604020202020204" pitchFamily="34" charset="0"/>
              <a:buChar char="•"/>
              <a:defRPr/>
            </a:pPr>
            <a:r>
              <a:rPr lang="sv-SE" sz="1200" b="1" kern="0" dirty="0">
                <a:solidFill>
                  <a:schemeClr val="tx2"/>
                </a:solidFill>
              </a:rPr>
              <a:t>Kapitalandelslån</a:t>
            </a:r>
          </a:p>
          <a:p>
            <a:pPr marL="208800" indent="-208800">
              <a:lnSpc>
                <a:spcPct val="100000"/>
              </a:lnSpc>
              <a:buFont typeface="Arial" panose="020B0604020202020204" pitchFamily="34" charset="0"/>
              <a:buChar char="•"/>
              <a:defRPr/>
            </a:pPr>
            <a:r>
              <a:rPr lang="sv-SE" sz="1200" b="1" kern="0" dirty="0">
                <a:solidFill>
                  <a:schemeClr val="tx2"/>
                </a:solidFill>
              </a:rPr>
              <a:t>Delning</a:t>
            </a:r>
          </a:p>
        </p:txBody>
      </p:sp>
      <p:sp>
        <p:nvSpPr>
          <p:cNvPr id="30"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20" name="Freeform 19"/>
          <p:cNvSpPr>
            <a:spLocks noChangeAspect="1"/>
          </p:cNvSpPr>
          <p:nvPr/>
        </p:nvSpPr>
        <p:spPr>
          <a:xfrm>
            <a:off x="3851920" y="207607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a:spLocks noChangeAspect="1"/>
          </p:cNvSpPr>
          <p:nvPr/>
        </p:nvSpPr>
        <p:spPr>
          <a:xfrm>
            <a:off x="6310309" y="207607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a:spLocks noChangeAspect="1"/>
          </p:cNvSpPr>
          <p:nvPr/>
        </p:nvSpPr>
        <p:spPr>
          <a:xfrm>
            <a:off x="8515794" y="207607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14</a:t>
            </a:fld>
            <a:endParaRPr lang="en-US"/>
          </a:p>
        </p:txBody>
      </p:sp>
    </p:spTree>
    <p:extLst>
      <p:ext uri="{BB962C8B-B14F-4D97-AF65-F5344CB8AC3E}">
        <p14:creationId xmlns:p14="http://schemas.microsoft.com/office/powerpoint/2010/main" val="371632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51520" y="3407590"/>
            <a:ext cx="842416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7" name="Rectangle 3"/>
          <p:cNvSpPr txBox="1">
            <a:spLocks noChangeArrowheads="1"/>
          </p:cNvSpPr>
          <p:nvPr/>
        </p:nvSpPr>
        <p:spPr bwMode="auto">
          <a:xfrm>
            <a:off x="462069" y="3620962"/>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Snabbare beslutsgång vid tvångslikvidation</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2012/13:FiU27</a:t>
            </a:r>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275515"/>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17561"/>
            <a:ext cx="6527528"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2012</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2012 </a:t>
            </a:r>
            <a:r>
              <a:rPr lang="sv-SE" altLang="sv-SE" sz="2000" b="1" i="1" dirty="0">
                <a:solidFill>
                  <a:schemeClr val="tx2"/>
                </a:solidFill>
              </a:rPr>
              <a:t>års </a:t>
            </a:r>
            <a:r>
              <a:rPr lang="sv-SE" altLang="sv-SE" sz="2000" b="1" i="1" dirty="0">
                <a:solidFill>
                  <a:schemeClr val="tx2"/>
                </a:solidFill>
                <a:latin typeface="+mn-lt"/>
              </a:rPr>
              <a:t>Korrigeringar</a:t>
            </a:r>
          </a:p>
        </p:txBody>
      </p:sp>
      <p:sp>
        <p:nvSpPr>
          <p:cNvPr id="31" name="Rectangle 3"/>
          <p:cNvSpPr txBox="1">
            <a:spLocks noChangeArrowheads="1"/>
          </p:cNvSpPr>
          <p:nvPr/>
        </p:nvSpPr>
        <p:spPr bwMode="auto">
          <a:xfrm>
            <a:off x="251520" y="2346997"/>
            <a:ext cx="2529859" cy="10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400" b="1" i="1" kern="0" dirty="0">
                <a:solidFill>
                  <a:schemeClr val="tx1"/>
                </a:solidFill>
              </a:rPr>
              <a:t>Korrigering 1</a:t>
            </a:r>
          </a:p>
          <a:p>
            <a:pPr marL="208800" indent="-208800">
              <a:lnSpc>
                <a:spcPct val="100000"/>
              </a:lnSpc>
              <a:buFont typeface="Arial" panose="020B0604020202020204" pitchFamily="34" charset="0"/>
              <a:buChar char="•"/>
              <a:defRPr/>
            </a:pPr>
            <a:r>
              <a:rPr lang="sv-SE" altLang="sv-SE" sz="1200" b="1" kern="0" dirty="0"/>
              <a:t>Beslut om tvångslikvidation inom 24 timmar</a:t>
            </a:r>
            <a:endParaRPr lang="sv-SE" sz="1200" b="1" kern="0" dirty="0"/>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4914899" y="2996235"/>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3523245"/>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124517"/>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3541389"/>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90387" y="1877292"/>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10" name="Rectangle 9"/>
          <p:cNvSpPr/>
          <p:nvPr/>
        </p:nvSpPr>
        <p:spPr>
          <a:xfrm>
            <a:off x="3275856" y="2347458"/>
            <a:ext cx="2078080" cy="861774"/>
          </a:xfrm>
          <a:prstGeom prst="rect">
            <a:avLst/>
          </a:prstGeom>
        </p:spPr>
        <p:txBody>
          <a:bodyPr wrap="square">
            <a:spAutoFit/>
          </a:bodyPr>
          <a:lstStyle/>
          <a:p>
            <a:pPr marL="0" indent="0">
              <a:lnSpc>
                <a:spcPct val="100000"/>
              </a:lnSpc>
              <a:buNone/>
              <a:defRPr/>
            </a:pPr>
            <a:r>
              <a:rPr lang="sv-SE" sz="1400" b="1" i="1" kern="0" dirty="0"/>
              <a:t>Korrigering 2</a:t>
            </a:r>
            <a:endParaRPr lang="sv-SE" sz="1400" b="1" kern="0" dirty="0">
              <a:solidFill>
                <a:schemeClr val="tx2"/>
              </a:solidFill>
            </a:endParaRPr>
          </a:p>
          <a:p>
            <a:pPr marL="208800" indent="-208800">
              <a:lnSpc>
                <a:spcPct val="100000"/>
              </a:lnSpc>
              <a:buFont typeface="Arial" panose="020B0604020202020204" pitchFamily="34" charset="0"/>
              <a:buChar char="•"/>
              <a:defRPr/>
            </a:pPr>
            <a:r>
              <a:rPr lang="sv-SE" sz="1200" b="1" kern="0" dirty="0">
                <a:solidFill>
                  <a:schemeClr val="tx2"/>
                </a:solidFill>
              </a:rPr>
              <a:t>Regeringens beslutskompetens begränsas</a:t>
            </a:r>
          </a:p>
        </p:txBody>
      </p:sp>
      <p:sp>
        <p:nvSpPr>
          <p:cNvPr id="28" name="Rectangle 3"/>
          <p:cNvSpPr txBox="1">
            <a:spLocks noChangeArrowheads="1"/>
          </p:cNvSpPr>
          <p:nvPr/>
        </p:nvSpPr>
        <p:spPr bwMode="auto">
          <a:xfrm>
            <a:off x="3485157" y="3622829"/>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Regeringens beslutskompetens</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Prop. 2012/13:95</a:t>
            </a:r>
          </a:p>
          <a:p>
            <a:pPr marL="0" indent="0">
              <a:lnSpc>
                <a:spcPct val="100000"/>
              </a:lnSpc>
              <a:buFontTx/>
              <a:buNone/>
              <a:defRPr/>
            </a:pPr>
            <a:endParaRPr lang="en-US" altLang="sv-SE" sz="1400" kern="0" dirty="0"/>
          </a:p>
        </p:txBody>
      </p:sp>
      <p:sp>
        <p:nvSpPr>
          <p:cNvPr id="30" name="Rectangle 3"/>
          <p:cNvSpPr txBox="1">
            <a:spLocks noChangeArrowheads="1"/>
          </p:cNvSpPr>
          <p:nvPr/>
        </p:nvSpPr>
        <p:spPr bwMode="auto">
          <a:xfrm>
            <a:off x="6614141" y="2345136"/>
            <a:ext cx="2529859" cy="176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400" b="1" i="1" kern="0" dirty="0">
                <a:solidFill>
                  <a:schemeClr val="tx1"/>
                </a:solidFill>
              </a:rPr>
              <a:t>Korrigering 3</a:t>
            </a:r>
          </a:p>
          <a:p>
            <a:pPr marL="208800" indent="-208800">
              <a:lnSpc>
                <a:spcPct val="100000"/>
              </a:lnSpc>
              <a:buFont typeface="Arial" panose="020B0604020202020204" pitchFamily="34" charset="0"/>
              <a:buChar char="•"/>
              <a:defRPr/>
            </a:pPr>
            <a:r>
              <a:rPr lang="sv-SE" altLang="sv-SE" sz="1200" b="1" kern="0" dirty="0"/>
              <a:t>Investeringsfonder blir värdepappersfonder</a:t>
            </a:r>
            <a:endParaRPr lang="sv-SE" sz="1200" b="1" kern="0" dirty="0"/>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4" name="Rectangle 3"/>
          <p:cNvSpPr txBox="1">
            <a:spLocks noChangeArrowheads="1"/>
          </p:cNvSpPr>
          <p:nvPr/>
        </p:nvSpPr>
        <p:spPr bwMode="auto">
          <a:xfrm>
            <a:off x="6818391" y="3622276"/>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Genomförande av AIFM-</a:t>
            </a:r>
          </a:p>
          <a:p>
            <a:pPr marL="0" indent="0">
              <a:lnSpc>
                <a:spcPct val="100000"/>
              </a:lnSpc>
              <a:buFontTx/>
              <a:buNone/>
              <a:defRPr/>
            </a:pPr>
            <a:r>
              <a:rPr lang="sv-SE" sz="1400" kern="0" dirty="0"/>
              <a:t>Direktivet</a:t>
            </a:r>
          </a:p>
          <a:p>
            <a:pPr marL="0" indent="0">
              <a:lnSpc>
                <a:spcPct val="100000"/>
              </a:lnSpc>
              <a:buFontTx/>
              <a:buNone/>
              <a:defRPr/>
            </a:pPr>
            <a:endParaRPr lang="sv-SE" sz="1400" kern="0" dirty="0"/>
          </a:p>
          <a:p>
            <a:pPr marL="0" indent="0">
              <a:lnSpc>
                <a:spcPct val="100000"/>
              </a:lnSpc>
              <a:buFontTx/>
              <a:buNone/>
              <a:defRPr/>
            </a:pPr>
            <a:r>
              <a:rPr lang="sv-SE" altLang="sv-SE" sz="1400" kern="0" dirty="0" err="1"/>
              <a:t>Prop</a:t>
            </a:r>
            <a:r>
              <a:rPr lang="sv-SE" altLang="sv-SE" sz="1400" kern="0" dirty="0"/>
              <a:t> 2012/13:155</a:t>
            </a:r>
          </a:p>
          <a:p>
            <a:pPr marL="0" indent="0">
              <a:lnSpc>
                <a:spcPct val="100000"/>
              </a:lnSpc>
              <a:buFontTx/>
              <a:buNone/>
              <a:defRPr/>
            </a:pPr>
            <a:endParaRPr lang="en-US" altLang="sv-SE" sz="1400" kern="0" dirty="0"/>
          </a:p>
        </p:txBody>
      </p:sp>
      <p:sp>
        <p:nvSpPr>
          <p:cNvPr id="33"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26" name="Freeform 25"/>
          <p:cNvSpPr>
            <a:spLocks noChangeAspect="1"/>
          </p:cNvSpPr>
          <p:nvPr/>
        </p:nvSpPr>
        <p:spPr>
          <a:xfrm>
            <a:off x="1700366" y="280301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a:spLocks noChangeAspect="1"/>
          </p:cNvSpPr>
          <p:nvPr/>
        </p:nvSpPr>
        <p:spPr>
          <a:xfrm>
            <a:off x="4381196" y="2981686"/>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a:spLocks noChangeAspect="1"/>
          </p:cNvSpPr>
          <p:nvPr/>
        </p:nvSpPr>
        <p:spPr>
          <a:xfrm>
            <a:off x="8384494" y="280301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15</a:t>
            </a:fld>
            <a:endParaRPr lang="en-US"/>
          </a:p>
        </p:txBody>
      </p:sp>
    </p:spTree>
    <p:extLst>
      <p:ext uri="{BB962C8B-B14F-4D97-AF65-F5344CB8AC3E}">
        <p14:creationId xmlns:p14="http://schemas.microsoft.com/office/powerpoint/2010/main" val="127863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8" y="946033"/>
            <a:ext cx="6666394" cy="5493109"/>
          </a:xfrm>
          <a:prstGeom prst="rect">
            <a:avLst/>
          </a:prstGeom>
        </p:spPr>
      </p:pic>
      <p:sp>
        <p:nvSpPr>
          <p:cNvPr id="24" name="Title 1"/>
          <p:cNvSpPr>
            <a:spLocks noGrp="1"/>
          </p:cNvSpPr>
          <p:nvPr>
            <p:ph type="title"/>
          </p:nvPr>
        </p:nvSpPr>
        <p:spPr>
          <a:xfrm>
            <a:off x="260237" y="105670"/>
            <a:ext cx="8208000" cy="509728"/>
          </a:xfrm>
        </p:spPr>
        <p:txBody>
          <a:bodyPr/>
          <a:lstStyle/>
          <a:p>
            <a:r>
              <a:rPr lang="sv-SE" sz="2400" dirty="0"/>
              <a:t>3. NYA REGLER I FRL EFTER SOLVENS II</a:t>
            </a:r>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16</a:t>
            </a:fld>
            <a:endParaRPr lang="en-US"/>
          </a:p>
        </p:txBody>
      </p:sp>
    </p:spTree>
    <p:extLst>
      <p:ext uri="{BB962C8B-B14F-4D97-AF65-F5344CB8AC3E}">
        <p14:creationId xmlns:p14="http://schemas.microsoft.com/office/powerpoint/2010/main" val="296845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17561"/>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2016</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Revisonspaketet = Revisorsdirektivet och Revisorsförordningen</a:t>
            </a:r>
          </a:p>
        </p:txBody>
      </p:sp>
      <p:sp>
        <p:nvSpPr>
          <p:cNvPr id="36" name="Rectangle 3"/>
          <p:cNvSpPr txBox="1">
            <a:spLocks noChangeArrowheads="1"/>
          </p:cNvSpPr>
          <p:nvPr/>
        </p:nvSpPr>
        <p:spPr bwMode="auto">
          <a:xfrm>
            <a:off x="4914899" y="3611839"/>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10" name="Rectangle 9"/>
          <p:cNvSpPr/>
          <p:nvPr/>
        </p:nvSpPr>
        <p:spPr>
          <a:xfrm>
            <a:off x="452386" y="1898144"/>
            <a:ext cx="2457472" cy="1754326"/>
          </a:xfrm>
          <a:prstGeom prst="rect">
            <a:avLst/>
          </a:prstGeom>
        </p:spPr>
        <p:txBody>
          <a:bodyPr wrap="square">
            <a:spAutoFit/>
          </a:bodyPr>
          <a:lstStyle/>
          <a:p>
            <a:pPr marL="208800" indent="-208800">
              <a:lnSpc>
                <a:spcPct val="100000"/>
              </a:lnSpc>
              <a:buFont typeface="Arial" panose="020B0604020202020204" pitchFamily="34" charset="0"/>
              <a:buChar char="•"/>
              <a:defRPr/>
            </a:pPr>
            <a:r>
              <a:rPr lang="sv-SE" sz="1200" b="1" kern="0" dirty="0">
                <a:solidFill>
                  <a:schemeClr val="tx2"/>
                </a:solidFill>
              </a:rPr>
              <a:t>Stärkt revisionskvalitet</a:t>
            </a:r>
          </a:p>
          <a:p>
            <a:pPr marL="208800" indent="-208800">
              <a:lnSpc>
                <a:spcPct val="100000"/>
              </a:lnSpc>
              <a:buFont typeface="Arial" panose="020B0604020202020204" pitchFamily="34" charset="0"/>
              <a:buChar char="•"/>
              <a:defRPr/>
            </a:pPr>
            <a:r>
              <a:rPr lang="sv-SE" sz="1200" b="1" kern="0" dirty="0">
                <a:solidFill>
                  <a:schemeClr val="tx2"/>
                </a:solidFill>
              </a:rPr>
              <a:t>Ökat oberoende för revisorn</a:t>
            </a:r>
          </a:p>
          <a:p>
            <a:pPr marL="208800" indent="-208800">
              <a:lnSpc>
                <a:spcPct val="100000"/>
              </a:lnSpc>
              <a:buFont typeface="Arial" panose="020B0604020202020204" pitchFamily="34" charset="0"/>
              <a:buChar char="•"/>
              <a:defRPr/>
            </a:pPr>
            <a:r>
              <a:rPr lang="sv-SE" sz="1200" b="1" kern="0" dirty="0">
                <a:solidFill>
                  <a:schemeClr val="tx2"/>
                </a:solidFill>
              </a:rPr>
              <a:t>Försäkringsföretag är ”företag av allmänt intresse”</a:t>
            </a:r>
          </a:p>
          <a:p>
            <a:pPr marL="208800" indent="-208800">
              <a:buFont typeface="Arial" panose="020B0604020202020204" pitchFamily="34" charset="0"/>
              <a:buChar char="•"/>
              <a:defRPr/>
            </a:pPr>
            <a:r>
              <a:rPr lang="sv-SE" sz="1200" b="1" kern="0" dirty="0">
                <a:solidFill>
                  <a:schemeClr val="tx2"/>
                </a:solidFill>
              </a:rPr>
              <a:t>Ansenlig administrativ börda för försäkringsföretagen</a:t>
            </a:r>
          </a:p>
          <a:p>
            <a:pPr marL="285750" indent="-285750">
              <a:lnSpc>
                <a:spcPct val="100000"/>
              </a:lnSpc>
              <a:buFont typeface="Arial" panose="020B0604020202020204" pitchFamily="34" charset="0"/>
              <a:buChar char="•"/>
              <a:defRPr/>
            </a:pPr>
            <a:endParaRPr lang="sv-SE" sz="1200" b="1" kern="0" dirty="0">
              <a:solidFill>
                <a:schemeClr val="tx2"/>
              </a:solidFill>
              <a:latin typeface="+mj-lt"/>
            </a:endParaRPr>
          </a:p>
        </p:txBody>
      </p:sp>
      <p:sp>
        <p:nvSpPr>
          <p:cNvPr id="28" name="Rectangle 3"/>
          <p:cNvSpPr txBox="1">
            <a:spLocks noChangeArrowheads="1"/>
          </p:cNvSpPr>
          <p:nvPr/>
        </p:nvSpPr>
        <p:spPr bwMode="auto">
          <a:xfrm>
            <a:off x="664630" y="4164558"/>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Genomförande av Revisionspaketet</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Prop. 2015/16:162</a:t>
            </a:r>
          </a:p>
          <a:p>
            <a:pPr marL="0" indent="0">
              <a:lnSpc>
                <a:spcPct val="100000"/>
              </a:lnSpc>
              <a:buFontTx/>
              <a:buNone/>
              <a:defRPr/>
            </a:pPr>
            <a:endParaRPr lang="en-US" altLang="sv-SE" sz="1400" kern="0" dirty="0"/>
          </a:p>
        </p:txBody>
      </p:sp>
      <p:sp>
        <p:nvSpPr>
          <p:cNvPr id="25" name="Rectangle 24"/>
          <p:cNvSpPr/>
          <p:nvPr/>
        </p:nvSpPr>
        <p:spPr>
          <a:xfrm>
            <a:off x="3459362" y="1899512"/>
            <a:ext cx="3848941" cy="1384995"/>
          </a:xfrm>
          <a:prstGeom prst="rect">
            <a:avLst/>
          </a:prstGeom>
        </p:spPr>
        <p:txBody>
          <a:bodyPr wrap="square">
            <a:spAutoFit/>
          </a:bodyPr>
          <a:lstStyle/>
          <a:p>
            <a:pPr marL="208800" indent="-208800">
              <a:lnSpc>
                <a:spcPct val="100000"/>
              </a:lnSpc>
              <a:buFont typeface="Arial" panose="020B0604020202020204" pitchFamily="34" charset="0"/>
              <a:buChar char="•"/>
              <a:defRPr/>
            </a:pPr>
            <a:r>
              <a:rPr lang="sv-SE" sz="1200" b="1" kern="0" dirty="0">
                <a:solidFill>
                  <a:schemeClr val="tx2"/>
                </a:solidFill>
              </a:rPr>
              <a:t>Skyldighet att inrätta revisionsutskott</a:t>
            </a:r>
          </a:p>
          <a:p>
            <a:pPr marL="208800" indent="-208800">
              <a:lnSpc>
                <a:spcPct val="100000"/>
              </a:lnSpc>
              <a:buFont typeface="Arial" panose="020B0604020202020204" pitchFamily="34" charset="0"/>
              <a:buChar char="•"/>
              <a:defRPr/>
            </a:pPr>
            <a:r>
              <a:rPr lang="sv-SE" sz="1200" b="1" kern="0" dirty="0">
                <a:solidFill>
                  <a:schemeClr val="tx2"/>
                </a:solidFill>
              </a:rPr>
              <a:t>Flera nya uppgifter för revisionsutskotten</a:t>
            </a:r>
          </a:p>
          <a:p>
            <a:pPr marL="208800" indent="-208800">
              <a:lnSpc>
                <a:spcPct val="100000"/>
              </a:lnSpc>
              <a:buFont typeface="Arial" panose="020B0604020202020204" pitchFamily="34" charset="0"/>
              <a:buChar char="•"/>
              <a:defRPr/>
            </a:pPr>
            <a:r>
              <a:rPr lang="sv-SE" sz="1200" b="1" kern="0" dirty="0">
                <a:solidFill>
                  <a:schemeClr val="tx2"/>
                </a:solidFill>
              </a:rPr>
              <a:t>Särskilda bestämmelser om val och urval av revisorer</a:t>
            </a:r>
          </a:p>
          <a:p>
            <a:pPr marL="208800" indent="-208800">
              <a:lnSpc>
                <a:spcPct val="100000"/>
              </a:lnSpc>
              <a:buFont typeface="Arial" panose="020B0604020202020204" pitchFamily="34" charset="0"/>
              <a:buChar char="•"/>
              <a:defRPr/>
            </a:pPr>
            <a:r>
              <a:rPr lang="sv-SE" sz="1200" b="1" kern="0" dirty="0">
                <a:solidFill>
                  <a:schemeClr val="tx2"/>
                </a:solidFill>
              </a:rPr>
              <a:t>Nya bestämmelser om revisorsrotation</a:t>
            </a:r>
          </a:p>
          <a:p>
            <a:pPr marL="208800" indent="-208800">
              <a:lnSpc>
                <a:spcPct val="100000"/>
              </a:lnSpc>
              <a:buFont typeface="Arial" panose="020B0604020202020204" pitchFamily="34" charset="0"/>
              <a:buChar char="•"/>
              <a:defRPr/>
            </a:pPr>
            <a:r>
              <a:rPr lang="sv-SE" sz="1200" b="1" kern="0" dirty="0">
                <a:solidFill>
                  <a:schemeClr val="tx2"/>
                </a:solidFill>
              </a:rPr>
              <a:t>Möjlighet för aktieägare, styrelsen och FI att begära entledigande genom talan i domstol </a:t>
            </a:r>
          </a:p>
        </p:txBody>
      </p:sp>
      <p:sp>
        <p:nvSpPr>
          <p:cNvPr id="30"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3. Nyheter i FRL efter Solvens II</a:t>
            </a:r>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17</a:t>
            </a:fld>
            <a:endParaRPr lang="en-US"/>
          </a:p>
        </p:txBody>
      </p:sp>
    </p:spTree>
    <p:extLst>
      <p:ext uri="{BB962C8B-B14F-4D97-AF65-F5344CB8AC3E}">
        <p14:creationId xmlns:p14="http://schemas.microsoft.com/office/powerpoint/2010/main" val="61856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657963" y="4148374"/>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SOU 2010:90 En ny lag om ekonomiska föreningar</a:t>
            </a:r>
          </a:p>
          <a:p>
            <a:pPr marL="0" indent="0">
              <a:lnSpc>
                <a:spcPct val="100000"/>
              </a:lnSpc>
              <a:buFontTx/>
              <a:buNone/>
              <a:defRPr/>
            </a:pPr>
            <a:endParaRPr lang="sv-SE" sz="1400" kern="0" dirty="0"/>
          </a:p>
          <a:p>
            <a:pPr marL="0" indent="0">
              <a:lnSpc>
                <a:spcPct val="100000"/>
              </a:lnSpc>
              <a:buFontTx/>
              <a:buNone/>
              <a:defRPr/>
            </a:pPr>
            <a:r>
              <a:rPr lang="sv-SE" sz="1400" kern="0" dirty="0" err="1"/>
              <a:t>Prop</a:t>
            </a:r>
            <a:r>
              <a:rPr lang="sv-SE" sz="1400" kern="0" dirty="0"/>
              <a:t> 2015/16:4 Modernisering av lagen om ekonomiska föreningar</a:t>
            </a:r>
          </a:p>
          <a:p>
            <a:pPr marL="0" indent="0">
              <a:lnSpc>
                <a:spcPct val="100000"/>
              </a:lnSpc>
              <a:buFontTx/>
              <a:buNone/>
              <a:defRPr/>
            </a:pPr>
            <a:endParaRPr lang="sv-SE" altLang="sv-SE" sz="1400" kern="0" dirty="0"/>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17561"/>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2016</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Moderniseringen av lagen om ekonomiska föreningar</a:t>
            </a:r>
          </a:p>
        </p:txBody>
      </p:sp>
      <p:sp>
        <p:nvSpPr>
          <p:cNvPr id="31" name="Rectangle 3"/>
          <p:cNvSpPr txBox="1">
            <a:spLocks noChangeArrowheads="1"/>
          </p:cNvSpPr>
          <p:nvPr/>
        </p:nvSpPr>
        <p:spPr bwMode="auto">
          <a:xfrm>
            <a:off x="457965" y="1907779"/>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208800" indent="-208800">
              <a:lnSpc>
                <a:spcPct val="100000"/>
              </a:lnSpc>
              <a:buFont typeface="Arial" panose="020B0604020202020204" pitchFamily="34" charset="0"/>
              <a:buChar char="•"/>
              <a:defRPr/>
            </a:pPr>
            <a:r>
              <a:rPr lang="sv-SE" altLang="sv-SE" sz="1200" b="1" kern="0" dirty="0"/>
              <a:t>Elektronisk kommunikation med delägare</a:t>
            </a:r>
          </a:p>
          <a:p>
            <a:pPr marL="208800" indent="-208800">
              <a:lnSpc>
                <a:spcPct val="100000"/>
              </a:lnSpc>
              <a:buFont typeface="Arial" panose="020B0604020202020204" pitchFamily="34" charset="0"/>
              <a:buChar char="•"/>
              <a:defRPr/>
            </a:pPr>
            <a:r>
              <a:rPr lang="sv-SE" sz="1200" b="1" kern="0" dirty="0"/>
              <a:t>Vidgade möjligheter till förlagsinsatser</a:t>
            </a:r>
          </a:p>
          <a:p>
            <a:pPr marL="208800" indent="-208800">
              <a:lnSpc>
                <a:spcPct val="100000"/>
              </a:lnSpc>
              <a:buFont typeface="Arial" panose="020B0604020202020204" pitchFamily="34" charset="0"/>
              <a:buChar char="•"/>
              <a:defRPr/>
            </a:pPr>
            <a:r>
              <a:rPr lang="sv-SE" sz="1200" b="1" kern="0" dirty="0"/>
              <a:t>Enklare regler om ledningsorgan</a:t>
            </a:r>
          </a:p>
          <a:p>
            <a:pPr marL="85725" indent="-85725">
              <a:lnSpc>
                <a:spcPct val="100000"/>
              </a:lnSpc>
              <a:buFont typeface="Arial" panose="020B0604020202020204" pitchFamily="34" charset="0"/>
              <a:buChar char="•"/>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34" name="Rectangle 3"/>
          <p:cNvSpPr txBox="1">
            <a:spLocks noChangeArrowheads="1"/>
          </p:cNvSpPr>
          <p:nvPr/>
        </p:nvSpPr>
        <p:spPr bwMode="auto">
          <a:xfrm>
            <a:off x="3458470" y="1908638"/>
            <a:ext cx="3033915"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208800" indent="-208800">
              <a:lnSpc>
                <a:spcPct val="100000"/>
              </a:lnSpc>
              <a:buFont typeface="Arial" panose="020B0604020202020204" pitchFamily="34" charset="0"/>
              <a:buChar char="•"/>
              <a:defRPr/>
            </a:pPr>
            <a:r>
              <a:rPr lang="sv-SE" altLang="sv-SE" sz="1200" b="1" kern="0" dirty="0"/>
              <a:t>Förenklade regler om stämma</a:t>
            </a:r>
          </a:p>
          <a:p>
            <a:pPr marL="208800" indent="-208800">
              <a:lnSpc>
                <a:spcPct val="100000"/>
              </a:lnSpc>
              <a:buFont typeface="Arial" panose="020B0604020202020204" pitchFamily="34" charset="0"/>
              <a:buChar char="•"/>
              <a:defRPr/>
            </a:pPr>
            <a:r>
              <a:rPr lang="sv-SE" sz="1200" b="1" kern="0" dirty="0"/>
              <a:t>Förenklade regler om stadgeändring</a:t>
            </a:r>
          </a:p>
          <a:p>
            <a:pPr marL="208800" indent="-208800">
              <a:lnSpc>
                <a:spcPct val="100000"/>
              </a:lnSpc>
              <a:buFont typeface="Arial" panose="020B0604020202020204" pitchFamily="34" charset="0"/>
              <a:buChar char="•"/>
              <a:defRPr/>
            </a:pPr>
            <a:r>
              <a:rPr lang="sv-SE" sz="1200" b="1" kern="0" dirty="0"/>
              <a:t>Moderna regler om fusion men ingen möjlighet till delning</a:t>
            </a:r>
          </a:p>
          <a:p>
            <a:pPr marL="208800" indent="-208800">
              <a:lnSpc>
                <a:spcPct val="100000"/>
              </a:lnSpc>
              <a:buFont typeface="Arial" panose="020B0604020202020204" pitchFamily="34" charset="0"/>
              <a:buChar char="•"/>
              <a:defRPr/>
            </a:pPr>
            <a:r>
              <a:rPr lang="sv-SE" sz="1200" b="1" kern="0" dirty="0"/>
              <a:t>ABL-regler om värdeöverföring</a:t>
            </a:r>
          </a:p>
          <a:p>
            <a:pPr marL="85725" indent="-85725">
              <a:lnSpc>
                <a:spcPct val="100000"/>
              </a:lnSpc>
              <a:buFont typeface="Arial" panose="020B0604020202020204" pitchFamily="34" charset="0"/>
              <a:buChar char="•"/>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28"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3. Nyheter i FRL efter Solvens II</a:t>
            </a:r>
          </a:p>
        </p:txBody>
      </p:sp>
      <p:cxnSp>
        <p:nvCxnSpPr>
          <p:cNvPr id="16" name="Straight Arrow Connector 15"/>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18</a:t>
            </a:fld>
            <a:endParaRPr lang="en-US"/>
          </a:p>
        </p:txBody>
      </p:sp>
    </p:spTree>
    <p:extLst>
      <p:ext uri="{BB962C8B-B14F-4D97-AF65-F5344CB8AC3E}">
        <p14:creationId xmlns:p14="http://schemas.microsoft.com/office/powerpoint/2010/main" val="254222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458797" y="4148374"/>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buNone/>
            </a:pPr>
            <a:r>
              <a:rPr lang="sv-SE" sz="1400" dirty="0"/>
              <a:t>Ytterligare åtgärder mot penningtvätt och </a:t>
            </a:r>
            <a:r>
              <a:rPr lang="en-GB" sz="1400" dirty="0"/>
              <a:t>finansiering av terrorism</a:t>
            </a:r>
          </a:p>
          <a:p>
            <a:pPr marL="0" indent="0">
              <a:buNone/>
            </a:pPr>
            <a:endParaRPr lang="sv-SE" sz="1400" kern="0" dirty="0"/>
          </a:p>
          <a:p>
            <a:pPr marL="0" indent="0">
              <a:lnSpc>
                <a:spcPct val="100000"/>
              </a:lnSpc>
              <a:buFontTx/>
              <a:buNone/>
              <a:defRPr/>
            </a:pPr>
            <a:r>
              <a:rPr lang="sv-SE" sz="1400" kern="0" dirty="0" err="1"/>
              <a:t>Prop</a:t>
            </a:r>
            <a:r>
              <a:rPr lang="sv-SE" sz="1400" kern="0" dirty="0"/>
              <a:t> 2016/17:173</a:t>
            </a:r>
          </a:p>
          <a:p>
            <a:pPr marL="0" indent="0">
              <a:lnSpc>
                <a:spcPct val="100000"/>
              </a:lnSpc>
              <a:buFontTx/>
              <a:buNone/>
              <a:defRPr/>
            </a:pPr>
            <a:endParaRPr lang="sv-SE" altLang="sv-SE" sz="1400" kern="0" dirty="0"/>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17561"/>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 augusti 2017</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Fjärde penningtvättsdirektivet</a:t>
            </a:r>
          </a:p>
        </p:txBody>
      </p:sp>
      <p:sp>
        <p:nvSpPr>
          <p:cNvPr id="31" name="Rectangle 3"/>
          <p:cNvSpPr txBox="1">
            <a:spLocks noChangeArrowheads="1"/>
          </p:cNvSpPr>
          <p:nvPr/>
        </p:nvSpPr>
        <p:spPr bwMode="auto">
          <a:xfrm>
            <a:off x="457965" y="1907779"/>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sz="1200" b="1" kern="0" dirty="0"/>
              <a:t>FI ska ingripa mot styrelseledamot eller VD om </a:t>
            </a:r>
          </a:p>
          <a:p>
            <a:pPr>
              <a:lnSpc>
                <a:spcPct val="100000"/>
              </a:lnSpc>
              <a:defRPr/>
            </a:pPr>
            <a:r>
              <a:rPr lang="sv-SE" sz="1200" b="1" kern="0" dirty="0"/>
              <a:t>överträdelsen är allvarlig, upprepad eller systematisk och</a:t>
            </a:r>
          </a:p>
          <a:p>
            <a:pPr>
              <a:lnSpc>
                <a:spcPct val="100000"/>
              </a:lnSpc>
              <a:defRPr/>
            </a:pPr>
            <a:r>
              <a:rPr lang="sv-SE" sz="1200" b="1" kern="0" dirty="0"/>
              <a:t>orsakats uppsåtligen eller av grov vårdslöshet</a:t>
            </a:r>
          </a:p>
          <a:p>
            <a:pPr marL="0" indent="0">
              <a:lnSpc>
                <a:spcPct val="100000"/>
              </a:lnSpc>
              <a:buNone/>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34" name="Rectangle 3"/>
          <p:cNvSpPr txBox="1">
            <a:spLocks noChangeArrowheads="1"/>
          </p:cNvSpPr>
          <p:nvPr/>
        </p:nvSpPr>
        <p:spPr bwMode="auto">
          <a:xfrm>
            <a:off x="3476576" y="1917691"/>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200" b="1" kern="0" dirty="0"/>
              <a:t>Ingripande: </a:t>
            </a:r>
          </a:p>
          <a:p>
            <a:pPr>
              <a:lnSpc>
                <a:spcPct val="100000"/>
              </a:lnSpc>
              <a:defRPr/>
            </a:pPr>
            <a:r>
              <a:rPr lang="sv-SE" altLang="sv-SE" sz="1200" b="1" kern="0" dirty="0"/>
              <a:t>3-10 års yrkesförbud eller </a:t>
            </a:r>
          </a:p>
          <a:p>
            <a:pPr>
              <a:lnSpc>
                <a:spcPct val="100000"/>
              </a:lnSpc>
              <a:defRPr/>
            </a:pPr>
            <a:r>
              <a:rPr lang="sv-SE" sz="1200" b="1" kern="0" dirty="0"/>
              <a:t>Sanktionsavgift om högst 5 miljoner euro</a:t>
            </a:r>
          </a:p>
          <a:p>
            <a:pPr marL="85725" indent="-85725">
              <a:lnSpc>
                <a:spcPct val="100000"/>
              </a:lnSpc>
              <a:buFont typeface="Arial" panose="020B0604020202020204" pitchFamily="34" charset="0"/>
              <a:buChar char="•"/>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28"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3. Nyheter i FRL efter Solvens II</a:t>
            </a:r>
          </a:p>
        </p:txBody>
      </p:sp>
      <p:cxnSp>
        <p:nvCxnSpPr>
          <p:cNvPr id="16" name="Straight Arrow Connector 15"/>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19</a:t>
            </a:fld>
            <a:endParaRPr lang="en-US"/>
          </a:p>
        </p:txBody>
      </p:sp>
    </p:spTree>
    <p:extLst>
      <p:ext uri="{BB962C8B-B14F-4D97-AF65-F5344CB8AC3E}">
        <p14:creationId xmlns:p14="http://schemas.microsoft.com/office/powerpoint/2010/main" val="318761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33611" y="2913973"/>
            <a:ext cx="1296000"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Paulina Malmberg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79" y="1589493"/>
            <a:ext cx="1210911" cy="1332000"/>
          </a:xfrm>
          <a:prstGeom prst="rect">
            <a:avLst/>
          </a:prstGeom>
        </p:spPr>
      </p:pic>
      <p:sp>
        <p:nvSpPr>
          <p:cNvPr id="11" name="TextBox 10"/>
          <p:cNvSpPr txBox="1"/>
          <p:nvPr/>
        </p:nvSpPr>
        <p:spPr>
          <a:xfrm>
            <a:off x="1454364" y="2970317"/>
            <a:ext cx="1210911" cy="400110"/>
          </a:xfrm>
          <a:prstGeom prst="rect">
            <a:avLst/>
          </a:prstGeom>
          <a:noFill/>
        </p:spPr>
        <p:txBody>
          <a:bodyPr wrap="square" rtlCol="0">
            <a:spAutoFit/>
          </a:bodyPr>
          <a:lstStyle/>
          <a:p>
            <a:pPr lvl="0"/>
            <a:r>
              <a:rPr lang="sv-SE" altLang="sv-SE" sz="1000" b="1" kern="0" dirty="0">
                <a:solidFill>
                  <a:schemeClr val="tx1">
                    <a:lumMod val="85000"/>
                    <a:lumOff val="15000"/>
                  </a:schemeClr>
                </a:solidFill>
              </a:rPr>
              <a:t>Per Johan </a:t>
            </a:r>
          </a:p>
          <a:p>
            <a:pPr lvl="0"/>
            <a:r>
              <a:rPr lang="sv-SE" altLang="sv-SE" sz="1000" b="1" kern="0" dirty="0">
                <a:solidFill>
                  <a:schemeClr val="tx1">
                    <a:lumMod val="85000"/>
                    <a:lumOff val="15000"/>
                  </a:schemeClr>
                </a:solidFill>
              </a:rPr>
              <a:t>Eckerberg</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134" y="1585134"/>
            <a:ext cx="1210911" cy="133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364" y="1583028"/>
            <a:ext cx="1210911" cy="1332000"/>
          </a:xfrm>
          <a:prstGeom prst="rect">
            <a:avLst/>
          </a:prstGeom>
        </p:spPr>
      </p:pic>
      <p:sp>
        <p:nvSpPr>
          <p:cNvPr id="12" name="TextBox 11"/>
          <p:cNvSpPr txBox="1"/>
          <p:nvPr/>
        </p:nvSpPr>
        <p:spPr>
          <a:xfrm>
            <a:off x="209591" y="2922682"/>
            <a:ext cx="1209299"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Fabian Ekeblad</a:t>
            </a:r>
            <a:endParaRPr lang="sv-SE" altLang="sv-SE" sz="1000" kern="0" dirty="0">
              <a:solidFill>
                <a:schemeClr val="tx1">
                  <a:lumMod val="85000"/>
                  <a:lumOff val="15000"/>
                </a:schemeClr>
              </a:solidFill>
            </a:endParaRPr>
          </a:p>
        </p:txBody>
      </p:sp>
      <p:pic>
        <p:nvPicPr>
          <p:cNvPr id="1026" name="Picture 2" descr="http://www.vinge.se/Global/Medarbetare/Stockholm/Andersson_Olle_web.jpg?maxwidth=1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3519" y="1585134"/>
            <a:ext cx="1210911" cy="1332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705619" y="2920465"/>
            <a:ext cx="1209600"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Viveka Classon</a:t>
            </a:r>
          </a:p>
        </p:txBody>
      </p:sp>
      <p:sp>
        <p:nvSpPr>
          <p:cNvPr id="20" name="AutoShape 4" descr="Bildresultat för moa bodi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 name="Picture 2" descr="http://www.vinge.se/Global/Medarbetare/Stockholm/Classon_Viveka_we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749" y="1583028"/>
            <a:ext cx="1210911" cy="1332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p:cNvPicPr>
          <p:nvPr/>
        </p:nvPicPr>
        <p:blipFill>
          <a:blip r:embed="rId8">
            <a:extLst>
              <a:ext uri="{28A0092B-C50C-407E-A947-70E740481C1C}">
                <a14:useLocalDpi xmlns:a14="http://schemas.microsoft.com/office/drawing/2010/main" val="0"/>
              </a:ext>
            </a:extLst>
          </a:blip>
          <a:stretch>
            <a:fillRect/>
          </a:stretch>
        </p:blipFill>
        <p:spPr>
          <a:xfrm>
            <a:off x="245065" y="4390348"/>
            <a:ext cx="1209299" cy="1332000"/>
          </a:xfrm>
          <a:prstGeom prst="rect">
            <a:avLst/>
          </a:prstGeom>
        </p:spPr>
      </p:pic>
      <p:pic>
        <p:nvPicPr>
          <p:cNvPr id="25" name="Picture 24"/>
          <p:cNvPicPr>
            <a:picLocks/>
          </p:cNvPicPr>
          <p:nvPr/>
        </p:nvPicPr>
        <p:blipFill>
          <a:blip r:embed="rId9">
            <a:extLst>
              <a:ext uri="{28A0092B-C50C-407E-A947-70E740481C1C}">
                <a14:useLocalDpi xmlns:a14="http://schemas.microsoft.com/office/drawing/2010/main" val="0"/>
              </a:ext>
            </a:extLst>
          </a:blip>
          <a:stretch>
            <a:fillRect/>
          </a:stretch>
        </p:blipFill>
        <p:spPr>
          <a:xfrm>
            <a:off x="1490530" y="4390348"/>
            <a:ext cx="1209600" cy="1332000"/>
          </a:xfrm>
          <a:prstGeom prst="rect">
            <a:avLst/>
          </a:prstGeom>
        </p:spPr>
      </p:pic>
      <p:pic>
        <p:nvPicPr>
          <p:cNvPr id="26" name="Picture 25"/>
          <p:cNvPicPr>
            <a:picLocks/>
          </p:cNvPicPr>
          <p:nvPr/>
        </p:nvPicPr>
        <p:blipFill>
          <a:blip r:embed="rId10">
            <a:extLst>
              <a:ext uri="{28A0092B-C50C-407E-A947-70E740481C1C}">
                <a14:useLocalDpi xmlns:a14="http://schemas.microsoft.com/office/drawing/2010/main" val="0"/>
              </a:ext>
            </a:extLst>
          </a:blip>
          <a:stretch>
            <a:fillRect/>
          </a:stretch>
        </p:blipFill>
        <p:spPr>
          <a:xfrm>
            <a:off x="2724011" y="4386590"/>
            <a:ext cx="1209600" cy="1332000"/>
          </a:xfrm>
          <a:prstGeom prst="rect">
            <a:avLst/>
          </a:prstGeom>
        </p:spPr>
      </p:pic>
      <p:pic>
        <p:nvPicPr>
          <p:cNvPr id="28" name="Picture 27"/>
          <p:cNvPicPr>
            <a:picLocks/>
          </p:cNvPicPr>
          <p:nvPr/>
        </p:nvPicPr>
        <p:blipFill>
          <a:blip r:embed="rId11">
            <a:extLst>
              <a:ext uri="{28A0092B-C50C-407E-A947-70E740481C1C}">
                <a14:useLocalDpi xmlns:a14="http://schemas.microsoft.com/office/drawing/2010/main" val="0"/>
              </a:ext>
            </a:extLst>
          </a:blip>
          <a:stretch>
            <a:fillRect/>
          </a:stretch>
        </p:blipFill>
        <p:spPr>
          <a:xfrm>
            <a:off x="3984477" y="4385246"/>
            <a:ext cx="1209600" cy="1332000"/>
          </a:xfrm>
          <a:prstGeom prst="rect">
            <a:avLst/>
          </a:prstGeom>
        </p:spPr>
      </p:pic>
      <p:pic>
        <p:nvPicPr>
          <p:cNvPr id="30" name="Picture 29"/>
          <p:cNvPicPr>
            <a:picLocks/>
          </p:cNvPicPr>
          <p:nvPr/>
        </p:nvPicPr>
        <p:blipFill>
          <a:blip r:embed="rId12">
            <a:extLst>
              <a:ext uri="{28A0092B-C50C-407E-A947-70E740481C1C}">
                <a14:useLocalDpi xmlns:a14="http://schemas.microsoft.com/office/drawing/2010/main" val="0"/>
              </a:ext>
            </a:extLst>
          </a:blip>
          <a:stretch>
            <a:fillRect/>
          </a:stretch>
        </p:blipFill>
        <p:spPr>
          <a:xfrm>
            <a:off x="5229611" y="4390348"/>
            <a:ext cx="1209600" cy="1332000"/>
          </a:xfrm>
          <a:prstGeom prst="rect">
            <a:avLst/>
          </a:prstGeom>
        </p:spPr>
      </p:pic>
      <p:sp>
        <p:nvSpPr>
          <p:cNvPr id="14" name="TextBox 13"/>
          <p:cNvSpPr txBox="1"/>
          <p:nvPr/>
        </p:nvSpPr>
        <p:spPr>
          <a:xfrm>
            <a:off x="166539" y="1196751"/>
            <a:ext cx="2832963" cy="326243"/>
          </a:xfrm>
          <a:prstGeom prst="rect">
            <a:avLst/>
          </a:prstGeom>
          <a:noFill/>
        </p:spPr>
        <p:txBody>
          <a:bodyPr wrap="square" rtlCol="0">
            <a:spAutoFit/>
          </a:bodyPr>
          <a:lstStyle/>
          <a:p>
            <a:pPr>
              <a:lnSpc>
                <a:spcPct val="95000"/>
              </a:lnSpc>
              <a:spcBef>
                <a:spcPts val="1200"/>
              </a:spcBef>
            </a:pPr>
            <a:r>
              <a:rPr lang="sv-SE" altLang="sv-SE" sz="1600" b="1" dirty="0">
                <a:solidFill>
                  <a:srgbClr val="999900"/>
                </a:solidFill>
                <a:latin typeface="Verdana" panose="020B0604030504040204" pitchFamily="34" charset="0"/>
                <a:ea typeface="Verdana" panose="020B0604030504040204" pitchFamily="34" charset="0"/>
                <a:cs typeface="Verdana" panose="020B0604030504040204" pitchFamily="34" charset="0"/>
              </a:rPr>
              <a:t>Corporate Insurance</a:t>
            </a:r>
            <a:endParaRPr lang="en-GB" sz="1600" dirty="0" err="1"/>
          </a:p>
        </p:txBody>
      </p:sp>
      <p:sp>
        <p:nvSpPr>
          <p:cNvPr id="31" name="TextBox 30"/>
          <p:cNvSpPr txBox="1"/>
          <p:nvPr/>
        </p:nvSpPr>
        <p:spPr>
          <a:xfrm>
            <a:off x="174260" y="4025252"/>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Värdepapper</a:t>
            </a:r>
            <a:endParaRPr lang="en-GB" sz="1200" dirty="0" err="1"/>
          </a:p>
        </p:txBody>
      </p:sp>
      <p:sp>
        <p:nvSpPr>
          <p:cNvPr id="34" name="TextBox 33"/>
          <p:cNvSpPr txBox="1"/>
          <p:nvPr/>
        </p:nvSpPr>
        <p:spPr>
          <a:xfrm>
            <a:off x="5163985" y="4049627"/>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Skatt</a:t>
            </a:r>
            <a:endParaRPr lang="en-GB" sz="1200" dirty="0" err="1"/>
          </a:p>
        </p:txBody>
      </p:sp>
      <p:sp>
        <p:nvSpPr>
          <p:cNvPr id="35" name="TextBox 34"/>
          <p:cNvSpPr txBox="1"/>
          <p:nvPr/>
        </p:nvSpPr>
        <p:spPr>
          <a:xfrm>
            <a:off x="3921106" y="4024294"/>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IT</a:t>
            </a:r>
            <a:endParaRPr lang="en-GB" sz="1200" dirty="0" err="1"/>
          </a:p>
        </p:txBody>
      </p:sp>
      <p:sp>
        <p:nvSpPr>
          <p:cNvPr id="36" name="TextBox 35"/>
          <p:cNvSpPr txBox="1"/>
          <p:nvPr/>
        </p:nvSpPr>
        <p:spPr>
          <a:xfrm>
            <a:off x="2669693" y="4024294"/>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Arbetsrätt</a:t>
            </a:r>
            <a:endParaRPr lang="en-GB" sz="1200" dirty="0" err="1"/>
          </a:p>
        </p:txBody>
      </p:sp>
      <p:sp>
        <p:nvSpPr>
          <p:cNvPr id="37" name="TextBox 36"/>
          <p:cNvSpPr txBox="1"/>
          <p:nvPr/>
        </p:nvSpPr>
        <p:spPr>
          <a:xfrm>
            <a:off x="1427205" y="4024294"/>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Tvister</a:t>
            </a:r>
            <a:endParaRPr lang="en-GB" sz="1200" dirty="0" err="1"/>
          </a:p>
        </p:txBody>
      </p:sp>
      <p:sp>
        <p:nvSpPr>
          <p:cNvPr id="38" name="TextBox 37"/>
          <p:cNvSpPr txBox="1"/>
          <p:nvPr/>
        </p:nvSpPr>
        <p:spPr>
          <a:xfrm>
            <a:off x="2682024" y="5700849"/>
            <a:ext cx="1496625"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Fredrik Gustafsson</a:t>
            </a:r>
            <a:endParaRPr lang="sv-SE" altLang="sv-SE" sz="1000" kern="0" dirty="0">
              <a:solidFill>
                <a:schemeClr val="tx1">
                  <a:lumMod val="85000"/>
                  <a:lumOff val="15000"/>
                </a:schemeClr>
              </a:solidFill>
            </a:endParaRPr>
          </a:p>
        </p:txBody>
      </p:sp>
      <p:sp>
        <p:nvSpPr>
          <p:cNvPr id="39" name="TextBox 38"/>
          <p:cNvSpPr txBox="1"/>
          <p:nvPr/>
        </p:nvSpPr>
        <p:spPr>
          <a:xfrm>
            <a:off x="1427205" y="5705351"/>
            <a:ext cx="1360568"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Mattias Rosengren</a:t>
            </a:r>
            <a:endParaRPr lang="sv-SE" altLang="sv-SE" sz="1000" kern="0" dirty="0">
              <a:solidFill>
                <a:schemeClr val="tx1">
                  <a:lumMod val="85000"/>
                  <a:lumOff val="15000"/>
                </a:schemeClr>
              </a:solidFill>
            </a:endParaRPr>
          </a:p>
        </p:txBody>
      </p:sp>
      <p:sp>
        <p:nvSpPr>
          <p:cNvPr id="40" name="TextBox 39"/>
          <p:cNvSpPr txBox="1"/>
          <p:nvPr/>
        </p:nvSpPr>
        <p:spPr>
          <a:xfrm>
            <a:off x="207979" y="5720492"/>
            <a:ext cx="1246385" cy="400110"/>
          </a:xfrm>
          <a:prstGeom prst="rect">
            <a:avLst/>
          </a:prstGeom>
          <a:noFill/>
        </p:spPr>
        <p:txBody>
          <a:bodyPr wrap="square" rtlCol="0">
            <a:spAutoFit/>
          </a:bodyPr>
          <a:lstStyle/>
          <a:p>
            <a:pPr lvl="0"/>
            <a:r>
              <a:rPr lang="sv-SE" altLang="sv-SE" sz="1000" b="1" kern="0" dirty="0">
                <a:solidFill>
                  <a:schemeClr val="tx1">
                    <a:lumMod val="85000"/>
                    <a:lumOff val="15000"/>
                  </a:schemeClr>
                </a:solidFill>
              </a:rPr>
              <a:t>Emma</a:t>
            </a:r>
          </a:p>
          <a:p>
            <a:pPr lvl="0"/>
            <a:r>
              <a:rPr lang="sv-SE" altLang="sv-SE" sz="1000" b="1" kern="0" dirty="0">
                <a:solidFill>
                  <a:schemeClr val="tx1">
                    <a:lumMod val="85000"/>
                    <a:lumOff val="15000"/>
                  </a:schemeClr>
                </a:solidFill>
              </a:rPr>
              <a:t>Stuart-Beck</a:t>
            </a:r>
            <a:endParaRPr lang="sv-SE" altLang="sv-SE" sz="1000" kern="0" dirty="0">
              <a:solidFill>
                <a:schemeClr val="tx1">
                  <a:lumMod val="85000"/>
                  <a:lumOff val="15000"/>
                </a:schemeClr>
              </a:solidFill>
            </a:endParaRPr>
          </a:p>
        </p:txBody>
      </p:sp>
      <p:sp>
        <p:nvSpPr>
          <p:cNvPr id="41" name="TextBox 40"/>
          <p:cNvSpPr txBox="1"/>
          <p:nvPr/>
        </p:nvSpPr>
        <p:spPr>
          <a:xfrm>
            <a:off x="5220558" y="5712652"/>
            <a:ext cx="1236880"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Maria Schulzberg</a:t>
            </a:r>
            <a:endParaRPr lang="sv-SE" altLang="sv-SE" sz="1000" kern="0" dirty="0">
              <a:solidFill>
                <a:schemeClr val="tx1">
                  <a:lumMod val="85000"/>
                  <a:lumOff val="15000"/>
                </a:schemeClr>
              </a:solidFill>
            </a:endParaRPr>
          </a:p>
        </p:txBody>
      </p:sp>
      <p:sp>
        <p:nvSpPr>
          <p:cNvPr id="42" name="TextBox 41"/>
          <p:cNvSpPr txBox="1"/>
          <p:nvPr/>
        </p:nvSpPr>
        <p:spPr>
          <a:xfrm>
            <a:off x="3930159" y="5713251"/>
            <a:ext cx="1360568"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Nicklas </a:t>
            </a:r>
            <a:r>
              <a:rPr lang="sv-SE" altLang="sv-SE" sz="1000" b="1" kern="0" dirty="0" err="1">
                <a:solidFill>
                  <a:schemeClr val="tx1">
                    <a:lumMod val="85000"/>
                    <a:lumOff val="15000"/>
                  </a:schemeClr>
                </a:solidFill>
              </a:rPr>
              <a:t>Thorgerzon</a:t>
            </a:r>
            <a:endParaRPr lang="sv-SE" altLang="sv-SE" sz="1000" kern="0" dirty="0">
              <a:solidFill>
                <a:schemeClr val="tx1">
                  <a:lumMod val="85000"/>
                  <a:lumOff val="15000"/>
                </a:schemeClr>
              </a:solidFill>
            </a:endParaRPr>
          </a:p>
        </p:txBody>
      </p:sp>
      <p:pic>
        <p:nvPicPr>
          <p:cNvPr id="7" name="Picture 6"/>
          <p:cNvPicPr>
            <a:picLocks/>
          </p:cNvPicPr>
          <p:nvPr/>
        </p:nvPicPr>
        <p:blipFill>
          <a:blip r:embed="rId13">
            <a:extLst>
              <a:ext uri="{28A0092B-C50C-407E-A947-70E740481C1C}">
                <a14:useLocalDpi xmlns:a14="http://schemas.microsoft.com/office/drawing/2010/main" val="0"/>
              </a:ext>
            </a:extLst>
          </a:blip>
          <a:stretch>
            <a:fillRect/>
          </a:stretch>
        </p:blipFill>
        <p:spPr>
          <a:xfrm>
            <a:off x="7684976" y="1583477"/>
            <a:ext cx="1209600" cy="1332000"/>
          </a:xfrm>
          <a:prstGeom prst="rect">
            <a:avLst/>
          </a:prstGeom>
        </p:spPr>
      </p:pic>
      <p:pic>
        <p:nvPicPr>
          <p:cNvPr id="18" name="Picture 2" descr="http://www.vinge.se/Global/Medarbetare/Stockholm/Bodin_Moa_web.jpg?maxwidth=18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9904" y="1582919"/>
            <a:ext cx="1209600" cy="13320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177924" y="2914919"/>
            <a:ext cx="1209600"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Olle Andersson</a:t>
            </a:r>
          </a:p>
        </p:txBody>
      </p:sp>
      <p:sp>
        <p:nvSpPr>
          <p:cNvPr id="44" name="TextBox 43"/>
          <p:cNvSpPr txBox="1"/>
          <p:nvPr/>
        </p:nvSpPr>
        <p:spPr>
          <a:xfrm>
            <a:off x="7671454" y="2922682"/>
            <a:ext cx="1209600" cy="313868"/>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Isabelle Jengsell</a:t>
            </a:r>
          </a:p>
        </p:txBody>
      </p:sp>
      <p:sp>
        <p:nvSpPr>
          <p:cNvPr id="45" name="TextBox 44"/>
          <p:cNvSpPr txBox="1"/>
          <p:nvPr/>
        </p:nvSpPr>
        <p:spPr>
          <a:xfrm>
            <a:off x="6439904" y="2922682"/>
            <a:ext cx="1209600" cy="313868"/>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Moa Bodin</a:t>
            </a:r>
          </a:p>
        </p:txBody>
      </p:sp>
      <p:sp>
        <p:nvSpPr>
          <p:cNvPr id="47" name="Slide Number Placeholder 5"/>
          <p:cNvSpPr>
            <a:spLocks noGrp="1"/>
          </p:cNvSpPr>
          <p:nvPr>
            <p:ph type="sldNum" sz="quarter" idx="12"/>
          </p:nvPr>
        </p:nvSpPr>
        <p:spPr>
          <a:xfrm>
            <a:off x="4255200" y="6622753"/>
            <a:ext cx="612000" cy="162000"/>
          </a:xfrm>
        </p:spPr>
        <p:txBody>
          <a:bodyPr/>
          <a:lstStyle/>
          <a:p>
            <a:pPr>
              <a:defRPr/>
            </a:pPr>
            <a:fld id="{B65DDF53-F994-418E-9AA9-9FC70935F179}" type="slidenum">
              <a:rPr lang="en-US" smtClean="0"/>
              <a:pPr>
                <a:defRPr/>
              </a:pPr>
              <a:t>2</a:t>
            </a:fld>
            <a:endParaRPr lang="en-US"/>
          </a:p>
        </p:txBody>
      </p:sp>
      <p:sp>
        <p:nvSpPr>
          <p:cNvPr id="48"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altLang="sv-SE" sz="2400" dirty="0">
                <a:solidFill>
                  <a:srgbClr val="999900"/>
                </a:solidFill>
                <a:latin typeface="Verdana" panose="020B0604030504040204" pitchFamily="34" charset="0"/>
                <a:ea typeface="Verdana" panose="020B0604030504040204" pitchFamily="34" charset="0"/>
                <a:cs typeface="Verdana" panose="020B0604030504040204" pitchFamily="34" charset="0"/>
              </a:rPr>
              <a:t>Vinge Försäkring</a:t>
            </a:r>
            <a:endParaRPr lang="en-GB" sz="2400" dirty="0"/>
          </a:p>
        </p:txBody>
      </p:sp>
    </p:spTree>
    <p:extLst>
      <p:ext uri="{BB962C8B-B14F-4D97-AF65-F5344CB8AC3E}">
        <p14:creationId xmlns:p14="http://schemas.microsoft.com/office/powerpoint/2010/main" val="391068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20</a:t>
            </a:fld>
            <a:endParaRPr lang="en-GB"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413" y="1700808"/>
            <a:ext cx="6268931" cy="3600400"/>
          </a:xfrm>
          <a:prstGeom prst="rect">
            <a:avLst/>
          </a:prstGeom>
        </p:spPr>
      </p:pic>
      <p:sp>
        <p:nvSpPr>
          <p:cNvPr id="11"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t>4. KOMMANDE ÄNDRINGAR AV FRL</a:t>
            </a:r>
          </a:p>
        </p:txBody>
      </p:sp>
    </p:spTree>
    <p:extLst>
      <p:ext uri="{BB962C8B-B14F-4D97-AF65-F5344CB8AC3E}">
        <p14:creationId xmlns:p14="http://schemas.microsoft.com/office/powerpoint/2010/main" val="275643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471404" y="4120884"/>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buNone/>
            </a:pPr>
            <a:r>
              <a:rPr lang="sv-SE" sz="1400" dirty="0"/>
              <a:t>Förlängd övergångsperiod för understödsföreningar</a:t>
            </a:r>
          </a:p>
          <a:p>
            <a:pPr marL="0" indent="0">
              <a:buNone/>
            </a:pPr>
            <a:r>
              <a:rPr lang="sv-SE" sz="1400" kern="0" dirty="0"/>
              <a:t>Prop. 2017/18:3</a:t>
            </a:r>
          </a:p>
          <a:p>
            <a:pPr marL="0" indent="0">
              <a:lnSpc>
                <a:spcPct val="100000"/>
              </a:lnSpc>
              <a:buFontTx/>
              <a:buNone/>
              <a:defRPr/>
            </a:pPr>
            <a:endParaRPr lang="sv-SE" altLang="sv-SE" sz="1400" kern="0" dirty="0"/>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08508"/>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1 januari 2018</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rPr>
              <a:t>Förlängd övergångsperiod för understödsföreningar</a:t>
            </a:r>
            <a:endParaRPr lang="sv-SE" altLang="sv-SE" sz="2000" b="1" i="1" dirty="0">
              <a:solidFill>
                <a:schemeClr val="tx2"/>
              </a:solidFill>
              <a:latin typeface="+mn-lt"/>
            </a:endParaRPr>
          </a:p>
        </p:txBody>
      </p:sp>
      <p:sp>
        <p:nvSpPr>
          <p:cNvPr id="31" name="Rectangle 3"/>
          <p:cNvSpPr txBox="1">
            <a:spLocks noChangeArrowheads="1"/>
          </p:cNvSpPr>
          <p:nvPr/>
        </p:nvSpPr>
        <p:spPr bwMode="auto">
          <a:xfrm>
            <a:off x="457965" y="1916832"/>
            <a:ext cx="541017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sz="1200" b="1" kern="0" dirty="0"/>
              <a:t>Perioden inom vilken en understödsförening, för att undvika likvidation, måste ansöka om tillstånd enligt FRL att bli ”försäkringsförening”, förlängs till utgången av juni 2019  </a:t>
            </a:r>
          </a:p>
          <a:p>
            <a:pPr marL="0" indent="0">
              <a:lnSpc>
                <a:spcPct val="100000"/>
              </a:lnSpc>
              <a:buNone/>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21411"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34" name="Rectangle 3"/>
          <p:cNvSpPr txBox="1">
            <a:spLocks noChangeArrowheads="1"/>
          </p:cNvSpPr>
          <p:nvPr/>
        </p:nvSpPr>
        <p:spPr bwMode="auto">
          <a:xfrm>
            <a:off x="2906237" y="1926744"/>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2"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4. Kommande ändringar av FRL</a:t>
            </a:r>
          </a:p>
        </p:txBody>
      </p:sp>
      <p:cxnSp>
        <p:nvCxnSpPr>
          <p:cNvPr id="17" name="Straight Arrow Connector 16"/>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21</a:t>
            </a:fld>
            <a:endParaRPr lang="en-US"/>
          </a:p>
        </p:txBody>
      </p:sp>
    </p:spTree>
    <p:extLst>
      <p:ext uri="{BB962C8B-B14F-4D97-AF65-F5344CB8AC3E}">
        <p14:creationId xmlns:p14="http://schemas.microsoft.com/office/powerpoint/2010/main" val="179482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453298" y="4129937"/>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buNone/>
            </a:pPr>
            <a:r>
              <a:rPr lang="sv-SE" sz="1400" dirty="0"/>
              <a:t>Finansdepartementets PM</a:t>
            </a:r>
          </a:p>
          <a:p>
            <a:pPr marL="0" indent="0">
              <a:buNone/>
            </a:pPr>
            <a:r>
              <a:rPr lang="sv-SE" sz="1400" dirty="0"/>
              <a:t>En effektivare flytträtt av försäkringssparande</a:t>
            </a:r>
            <a:endParaRPr lang="en-GB" sz="1400" dirty="0"/>
          </a:p>
          <a:p>
            <a:pPr marL="0" indent="0">
              <a:buNone/>
            </a:pPr>
            <a:r>
              <a:rPr lang="en-GB" sz="1400" kern="0" dirty="0" err="1"/>
              <a:t>Augusti</a:t>
            </a:r>
            <a:r>
              <a:rPr lang="en-GB" sz="1400" kern="0" dirty="0"/>
              <a:t> 2017</a:t>
            </a:r>
            <a:endParaRPr lang="sv-SE" sz="1400" kern="0" dirty="0"/>
          </a:p>
          <a:p>
            <a:pPr marL="0" indent="0">
              <a:lnSpc>
                <a:spcPct val="100000"/>
              </a:lnSpc>
              <a:buFontTx/>
              <a:buNone/>
              <a:defRPr/>
            </a:pPr>
            <a:endParaRPr lang="sv-SE" altLang="sv-SE" sz="1400" kern="0" dirty="0"/>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08508"/>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1 juli 2018</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rPr>
              <a:t>Effektivare flytträtt av försäkringssparande</a:t>
            </a:r>
            <a:endParaRPr lang="sv-SE" altLang="sv-SE" sz="2000" b="1" i="1" dirty="0">
              <a:solidFill>
                <a:schemeClr val="tx2"/>
              </a:solidFill>
              <a:latin typeface="+mn-lt"/>
            </a:endParaRPr>
          </a:p>
        </p:txBody>
      </p:sp>
      <p:sp>
        <p:nvSpPr>
          <p:cNvPr id="31" name="Rectangle 3"/>
          <p:cNvSpPr txBox="1">
            <a:spLocks noChangeArrowheads="1"/>
          </p:cNvSpPr>
          <p:nvPr/>
        </p:nvSpPr>
        <p:spPr bwMode="auto">
          <a:xfrm>
            <a:off x="457965" y="1916832"/>
            <a:ext cx="5223697"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spcBef>
                <a:spcPts val="600"/>
              </a:spcBef>
              <a:buNone/>
              <a:defRPr/>
            </a:pPr>
            <a:r>
              <a:rPr lang="sv-SE" sz="1200" b="1" kern="0" dirty="0"/>
              <a:t>Vid flytt får avgift uppgå till högst</a:t>
            </a:r>
          </a:p>
          <a:p>
            <a:pPr marL="0" indent="0">
              <a:lnSpc>
                <a:spcPct val="100000"/>
              </a:lnSpc>
              <a:spcBef>
                <a:spcPts val="600"/>
              </a:spcBef>
              <a:buNone/>
              <a:defRPr/>
            </a:pPr>
            <a:r>
              <a:rPr lang="sv-SE" sz="1200" b="1" kern="0" dirty="0"/>
              <a:t>1)Direkta kostnader för administrativ hantering, dock endast de kostnader som får beaktas enligt föreskrifter från FI och</a:t>
            </a:r>
          </a:p>
          <a:p>
            <a:pPr marL="0" indent="0">
              <a:lnSpc>
                <a:spcPct val="100000"/>
              </a:lnSpc>
              <a:spcBef>
                <a:spcPts val="600"/>
              </a:spcBef>
              <a:buNone/>
              <a:defRPr/>
            </a:pPr>
            <a:r>
              <a:rPr lang="sv-SE" sz="1200" b="1" kern="0" dirty="0"/>
              <a:t>2) Kvarstående anskaffningskostnader, dock endast under de första 5 åren (= amorteringstid)</a:t>
            </a:r>
          </a:p>
          <a:p>
            <a:pPr marL="0" indent="0">
              <a:lnSpc>
                <a:spcPct val="100000"/>
              </a:lnSpc>
              <a:buNone/>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21411"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34" name="Rectangle 3"/>
          <p:cNvSpPr txBox="1">
            <a:spLocks noChangeArrowheads="1"/>
          </p:cNvSpPr>
          <p:nvPr/>
        </p:nvSpPr>
        <p:spPr bwMode="auto">
          <a:xfrm>
            <a:off x="2906237" y="1926744"/>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3"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4. Kommande ändringar av FRL</a:t>
            </a:r>
          </a:p>
        </p:txBody>
      </p:sp>
      <p:cxnSp>
        <p:nvCxnSpPr>
          <p:cNvPr id="16" name="Straight Arrow Connector 15"/>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22</a:t>
            </a:fld>
            <a:endParaRPr lang="en-US"/>
          </a:p>
        </p:txBody>
      </p:sp>
    </p:spTree>
    <p:extLst>
      <p:ext uri="{BB962C8B-B14F-4D97-AF65-F5344CB8AC3E}">
        <p14:creationId xmlns:p14="http://schemas.microsoft.com/office/powerpoint/2010/main" val="340215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203464" y="908508"/>
            <a:ext cx="8295760" cy="2431435"/>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 ?</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rPr>
              <a:t>Krishanteringsregler  - resolution - för försäkringsbolag ?</a:t>
            </a:r>
          </a:p>
          <a:p>
            <a:r>
              <a:rPr lang="en-US" dirty="0"/>
              <a:t>[EIOPA Discussion Paper on potential </a:t>
            </a:r>
            <a:r>
              <a:rPr lang="en-US" dirty="0" err="1"/>
              <a:t>harmonisation</a:t>
            </a:r>
            <a:r>
              <a:rPr lang="en-US" dirty="0"/>
              <a:t> of recovery and resolution frameworks for insurers] </a:t>
            </a:r>
            <a:endParaRPr lang="sv-SE" altLang="sv-SE" b="1" i="1" dirty="0">
              <a:solidFill>
                <a:schemeClr val="tx2"/>
              </a:solidFill>
            </a:endParaRPr>
          </a:p>
          <a:p>
            <a:pPr marL="0" indent="0" eaLnBrk="1" hangingPunct="1">
              <a:buNone/>
            </a:pPr>
            <a:endParaRPr lang="sv-SE" altLang="sv-SE" sz="2000" b="1" i="1" dirty="0">
              <a:solidFill>
                <a:schemeClr val="tx2"/>
              </a:solidFill>
              <a:latin typeface="+mn-lt"/>
            </a:endParaRPr>
          </a:p>
          <a:p>
            <a:pPr marL="0" indent="0" eaLnBrk="1" hangingPunct="1">
              <a:buNone/>
            </a:pPr>
            <a:r>
              <a:rPr lang="sv-SE" altLang="sv-SE" sz="2000" b="1" i="1" dirty="0">
                <a:solidFill>
                  <a:schemeClr val="tx2"/>
                </a:solidFill>
              </a:rPr>
              <a:t>EU-förordning om marknadsinformation? </a:t>
            </a:r>
          </a:p>
          <a:p>
            <a:pPr marL="0" indent="0" eaLnBrk="1" hangingPunct="1">
              <a:buNone/>
            </a:pPr>
            <a:r>
              <a:rPr lang="sv-SE" altLang="sv-SE" dirty="0"/>
              <a:t>[KOM (2017) 257]</a:t>
            </a:r>
          </a:p>
        </p:txBody>
      </p:sp>
      <p:sp>
        <p:nvSpPr>
          <p:cNvPr id="31" name="Rectangle 3"/>
          <p:cNvSpPr txBox="1">
            <a:spLocks noChangeArrowheads="1"/>
          </p:cNvSpPr>
          <p:nvPr/>
        </p:nvSpPr>
        <p:spPr bwMode="auto">
          <a:xfrm>
            <a:off x="457965" y="1916832"/>
            <a:ext cx="5223697"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4" name="Rectangle 3"/>
          <p:cNvSpPr txBox="1">
            <a:spLocks noChangeArrowheads="1"/>
          </p:cNvSpPr>
          <p:nvPr/>
        </p:nvSpPr>
        <p:spPr bwMode="auto">
          <a:xfrm>
            <a:off x="2928667" y="1967620"/>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5"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4. Kommande ändringar av FRL</a:t>
            </a:r>
          </a:p>
        </p:txBody>
      </p:sp>
      <p:cxnSp>
        <p:nvCxnSpPr>
          <p:cNvPr id="16" name="Straight Arrow Connector 15"/>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23</a:t>
            </a:fld>
            <a:endParaRPr lang="en-US"/>
          </a:p>
        </p:txBody>
      </p:sp>
    </p:spTree>
    <p:extLst>
      <p:ext uri="{BB962C8B-B14F-4D97-AF65-F5344CB8AC3E}">
        <p14:creationId xmlns:p14="http://schemas.microsoft.com/office/powerpoint/2010/main" val="193308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24</a:t>
            </a:fld>
            <a:endParaRPr lang="en-GB" noProof="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96752"/>
            <a:ext cx="7621162" cy="5073516"/>
          </a:xfrm>
          <a:prstGeom prst="rect">
            <a:avLst/>
          </a:prstGeom>
        </p:spPr>
      </p:pic>
      <p:sp>
        <p:nvSpPr>
          <p:cNvPr id="12"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t>5. </a:t>
            </a:r>
            <a:r>
              <a:rPr lang="sv-SE" sz="2400" dirty="0"/>
              <a:t>NYA AVGÖRANDEN</a:t>
            </a:r>
          </a:p>
        </p:txBody>
      </p:sp>
    </p:spTree>
    <p:extLst>
      <p:ext uri="{BB962C8B-B14F-4D97-AF65-F5344CB8AC3E}">
        <p14:creationId xmlns:p14="http://schemas.microsoft.com/office/powerpoint/2010/main" val="2297359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25</a:t>
            </a:fld>
            <a:endParaRPr lang="en-GB" noProof="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13" name="TextBox 12"/>
          <p:cNvSpPr txBox="1"/>
          <p:nvPr/>
        </p:nvSpPr>
        <p:spPr>
          <a:xfrm>
            <a:off x="250217" y="1988796"/>
            <a:ext cx="7056784" cy="3545586"/>
          </a:xfrm>
          <a:prstGeom prst="rect">
            <a:avLst/>
          </a:prstGeom>
          <a:noFill/>
        </p:spPr>
        <p:txBody>
          <a:bodyPr wrap="square" rtlCol="0">
            <a:spAutoFit/>
          </a:bodyPr>
          <a:lstStyle/>
          <a:p>
            <a:pPr>
              <a:lnSpc>
                <a:spcPct val="95000"/>
              </a:lnSpc>
              <a:spcBef>
                <a:spcPts val="1200"/>
              </a:spcBef>
            </a:pPr>
            <a:r>
              <a:rPr lang="en-GB" sz="2000" b="1" i="1" dirty="0">
                <a:solidFill>
                  <a:schemeClr val="tx2"/>
                </a:solidFill>
              </a:rPr>
              <a:t>FI:s </a:t>
            </a:r>
            <a:r>
              <a:rPr lang="en-GB" sz="2000" b="1" i="1" dirty="0" err="1">
                <a:solidFill>
                  <a:schemeClr val="tx2"/>
                </a:solidFill>
              </a:rPr>
              <a:t>beslut</a:t>
            </a:r>
            <a:r>
              <a:rPr lang="en-GB" sz="2000" b="1" i="1" dirty="0">
                <a:solidFill>
                  <a:schemeClr val="tx2"/>
                </a:solidFill>
              </a:rPr>
              <a:t> 2016-05-12, </a:t>
            </a:r>
            <a:r>
              <a:rPr lang="en-GB" sz="2000" b="1" i="1" dirty="0" err="1">
                <a:solidFill>
                  <a:schemeClr val="tx2"/>
                </a:solidFill>
              </a:rPr>
              <a:t>Dnr</a:t>
            </a:r>
            <a:r>
              <a:rPr lang="en-GB" sz="2000" b="1" i="1" dirty="0">
                <a:solidFill>
                  <a:schemeClr val="tx2"/>
                </a:solidFill>
              </a:rPr>
              <a:t> 15-6082 (</a:t>
            </a:r>
            <a:r>
              <a:rPr lang="en-GB" sz="2000" b="1" i="1" dirty="0" err="1">
                <a:solidFill>
                  <a:schemeClr val="tx2"/>
                </a:solidFill>
              </a:rPr>
              <a:t>ej</a:t>
            </a:r>
            <a:r>
              <a:rPr lang="en-GB" sz="2000" b="1" i="1" dirty="0">
                <a:solidFill>
                  <a:schemeClr val="tx2"/>
                </a:solidFill>
              </a:rPr>
              <a:t> </a:t>
            </a:r>
            <a:r>
              <a:rPr lang="en-GB" sz="2000" b="1" i="1" dirty="0" err="1">
                <a:solidFill>
                  <a:schemeClr val="tx2"/>
                </a:solidFill>
              </a:rPr>
              <a:t>överklagat</a:t>
            </a:r>
            <a:r>
              <a:rPr lang="en-GB" sz="2000" b="1" i="1" dirty="0">
                <a:solidFill>
                  <a:schemeClr val="tx2"/>
                </a:solidFill>
              </a:rPr>
              <a:t>)</a:t>
            </a:r>
          </a:p>
          <a:p>
            <a:pPr algn="ctr">
              <a:lnSpc>
                <a:spcPct val="95000"/>
              </a:lnSpc>
              <a:spcBef>
                <a:spcPts val="1200"/>
              </a:spcBef>
            </a:pPr>
            <a:r>
              <a:rPr lang="en-GB" sz="2000" b="1" i="1" dirty="0" err="1"/>
              <a:t>Stabilitetsprincipen</a:t>
            </a:r>
            <a:r>
              <a:rPr lang="en-GB" sz="2000" b="1" i="1" dirty="0"/>
              <a:t> </a:t>
            </a:r>
            <a:r>
              <a:rPr lang="en-GB" sz="2000" b="1" i="1" dirty="0" err="1"/>
              <a:t>och</a:t>
            </a:r>
            <a:r>
              <a:rPr lang="en-GB" sz="2000" b="1" i="1" dirty="0"/>
              <a:t> </a:t>
            </a:r>
            <a:r>
              <a:rPr lang="en-GB" sz="2000" b="1" i="1" dirty="0" err="1"/>
              <a:t>tillståndskravet</a:t>
            </a:r>
            <a:endParaRPr lang="en-GB" sz="2000" b="1" i="1" dirty="0"/>
          </a:p>
          <a:p>
            <a:pPr marL="208800" indent="-208800">
              <a:lnSpc>
                <a:spcPct val="95000"/>
              </a:lnSpc>
              <a:spcBef>
                <a:spcPts val="1200"/>
              </a:spcBef>
              <a:buFont typeface="Arial" panose="020B0604020202020204" pitchFamily="34" charset="0"/>
              <a:buChar char="•"/>
            </a:pPr>
            <a:r>
              <a:rPr lang="en-GB" sz="1600" dirty="0"/>
              <a:t>Omfattande </a:t>
            </a:r>
            <a:r>
              <a:rPr lang="en-GB" sz="1600" dirty="0" err="1"/>
              <a:t>brister</a:t>
            </a:r>
            <a:r>
              <a:rPr lang="en-GB" sz="1600" dirty="0"/>
              <a:t> </a:t>
            </a:r>
            <a:r>
              <a:rPr lang="en-GB" sz="1600" dirty="0" err="1"/>
              <a:t>i</a:t>
            </a:r>
            <a:r>
              <a:rPr lang="en-GB" sz="1600" dirty="0"/>
              <a:t> </a:t>
            </a:r>
            <a:r>
              <a:rPr lang="en-GB" sz="1600" dirty="0" err="1"/>
              <a:t>styrning</a:t>
            </a:r>
            <a:r>
              <a:rPr lang="en-GB" sz="1600" dirty="0"/>
              <a:t> och </a:t>
            </a:r>
            <a:r>
              <a:rPr lang="en-GB" sz="1600" dirty="0" err="1"/>
              <a:t>kontroll</a:t>
            </a:r>
            <a:endParaRPr lang="en-GB" sz="1600" dirty="0"/>
          </a:p>
          <a:p>
            <a:pPr marL="208800" indent="-208800">
              <a:lnSpc>
                <a:spcPct val="95000"/>
              </a:lnSpc>
              <a:spcBef>
                <a:spcPts val="1200"/>
              </a:spcBef>
              <a:buFont typeface="Arial" panose="020B0604020202020204" pitchFamily="34" charset="0"/>
              <a:buChar char="•"/>
            </a:pPr>
            <a:r>
              <a:rPr lang="en-GB" sz="1600" dirty="0" err="1"/>
              <a:t>Drivande</a:t>
            </a:r>
            <a:r>
              <a:rPr lang="en-GB" sz="1600" dirty="0"/>
              <a:t> av </a:t>
            </a:r>
            <a:r>
              <a:rPr lang="en-GB" sz="1600" dirty="0" err="1"/>
              <a:t>försäkringsrörelse</a:t>
            </a:r>
            <a:r>
              <a:rPr lang="en-GB" sz="1600" dirty="0"/>
              <a:t> </a:t>
            </a:r>
            <a:r>
              <a:rPr lang="en-GB" sz="1600" dirty="0" err="1"/>
              <a:t>utan</a:t>
            </a:r>
            <a:r>
              <a:rPr lang="en-GB" sz="1600" dirty="0"/>
              <a:t> </a:t>
            </a:r>
            <a:r>
              <a:rPr lang="en-GB" sz="1600" dirty="0" err="1"/>
              <a:t>tillstånd</a:t>
            </a:r>
            <a:r>
              <a:rPr lang="en-GB" sz="1600" dirty="0"/>
              <a:t>:</a:t>
            </a:r>
          </a:p>
          <a:p>
            <a:pPr marL="417600" lvl="1" indent="-208800">
              <a:lnSpc>
                <a:spcPct val="95000"/>
              </a:lnSpc>
              <a:spcBef>
                <a:spcPts val="1200"/>
              </a:spcBef>
              <a:buFont typeface="Arial" panose="020B0604020202020204" pitchFamily="34" charset="0"/>
              <a:buChar char="•"/>
            </a:pPr>
            <a:r>
              <a:rPr lang="en-GB" sz="1400" dirty="0"/>
              <a:t>Försäkringsförmedlaren </a:t>
            </a:r>
            <a:r>
              <a:rPr lang="en-GB" sz="1400" dirty="0" err="1"/>
              <a:t>överskred</a:t>
            </a:r>
            <a:r>
              <a:rPr lang="en-GB" sz="1400" dirty="0"/>
              <a:t> sin </a:t>
            </a:r>
            <a:r>
              <a:rPr lang="en-GB" sz="1400" dirty="0" err="1"/>
              <a:t>befogenhet</a:t>
            </a:r>
            <a:endParaRPr lang="en-GB" sz="1400" dirty="0"/>
          </a:p>
          <a:p>
            <a:pPr marL="417600" lvl="1" indent="-208800">
              <a:lnSpc>
                <a:spcPct val="95000"/>
              </a:lnSpc>
              <a:spcBef>
                <a:spcPts val="1200"/>
              </a:spcBef>
              <a:buFont typeface="Arial" panose="020B0604020202020204" pitchFamily="34" charset="0"/>
              <a:buChar char="•"/>
            </a:pPr>
            <a:r>
              <a:rPr lang="en-GB" sz="1400" dirty="0" err="1"/>
              <a:t>Misstag</a:t>
            </a:r>
            <a:r>
              <a:rPr lang="en-GB" sz="1400" dirty="0"/>
              <a:t> 1: </a:t>
            </a:r>
            <a:r>
              <a:rPr lang="en-GB" sz="1400" dirty="0" err="1"/>
              <a:t>Falck</a:t>
            </a:r>
            <a:r>
              <a:rPr lang="en-GB" sz="1400" dirty="0"/>
              <a:t> hade </a:t>
            </a:r>
            <a:r>
              <a:rPr lang="en-GB" sz="1400" dirty="0" err="1"/>
              <a:t>inte</a:t>
            </a:r>
            <a:r>
              <a:rPr lang="en-GB" sz="1400" dirty="0"/>
              <a:t> </a:t>
            </a:r>
            <a:r>
              <a:rPr lang="en-GB" sz="1400" dirty="0" err="1"/>
              <a:t>kontroll</a:t>
            </a:r>
            <a:r>
              <a:rPr lang="en-GB" sz="1400" dirty="0"/>
              <a:t> </a:t>
            </a:r>
            <a:r>
              <a:rPr lang="en-GB" sz="1400" dirty="0" err="1"/>
              <a:t>över</a:t>
            </a:r>
            <a:r>
              <a:rPr lang="en-GB" sz="1400" dirty="0"/>
              <a:t> </a:t>
            </a:r>
            <a:r>
              <a:rPr lang="en-GB" sz="1400" dirty="0" err="1"/>
              <a:t>vad</a:t>
            </a:r>
            <a:r>
              <a:rPr lang="en-GB" sz="1400" dirty="0"/>
              <a:t> </a:t>
            </a:r>
            <a:r>
              <a:rPr lang="en-GB" sz="1400" dirty="0" err="1"/>
              <a:t>förmedlaren</a:t>
            </a:r>
            <a:r>
              <a:rPr lang="en-GB" sz="1400" dirty="0"/>
              <a:t> </a:t>
            </a:r>
            <a:r>
              <a:rPr lang="en-GB" sz="1400" dirty="0" err="1"/>
              <a:t>gjorde</a:t>
            </a:r>
            <a:endParaRPr lang="en-GB" sz="1400" dirty="0"/>
          </a:p>
          <a:p>
            <a:pPr marL="417600" lvl="1" indent="-208800">
              <a:lnSpc>
                <a:spcPct val="95000"/>
              </a:lnSpc>
              <a:spcBef>
                <a:spcPts val="1200"/>
              </a:spcBef>
              <a:buFont typeface="Arial" panose="020B0604020202020204" pitchFamily="34" charset="0"/>
              <a:buChar char="•"/>
            </a:pPr>
            <a:r>
              <a:rPr lang="en-GB" sz="1400" dirty="0" err="1"/>
              <a:t>Misstag</a:t>
            </a:r>
            <a:r>
              <a:rPr lang="en-GB" sz="1400" dirty="0"/>
              <a:t> 2: </a:t>
            </a:r>
            <a:r>
              <a:rPr lang="en-GB" sz="1400" dirty="0" err="1"/>
              <a:t>Falck</a:t>
            </a:r>
            <a:r>
              <a:rPr lang="en-GB" sz="1400" dirty="0"/>
              <a:t> tog </a:t>
            </a:r>
            <a:r>
              <a:rPr lang="en-GB" sz="1400" dirty="0" err="1"/>
              <a:t>på</a:t>
            </a:r>
            <a:r>
              <a:rPr lang="en-GB" sz="1400" dirty="0"/>
              <a:t> sig </a:t>
            </a:r>
            <a:r>
              <a:rPr lang="en-GB" sz="1400" dirty="0" err="1"/>
              <a:t>ansvaret</a:t>
            </a:r>
            <a:r>
              <a:rPr lang="en-GB" sz="1400" dirty="0"/>
              <a:t> mot </a:t>
            </a:r>
            <a:r>
              <a:rPr lang="en-GB" sz="1400" dirty="0" err="1"/>
              <a:t>försäkringstagarna</a:t>
            </a:r>
            <a:endParaRPr lang="en-GB" sz="1400" dirty="0"/>
          </a:p>
          <a:p>
            <a:pPr marL="208800" indent="-208800">
              <a:lnSpc>
                <a:spcPct val="95000"/>
              </a:lnSpc>
              <a:spcBef>
                <a:spcPts val="1200"/>
              </a:spcBef>
              <a:buFont typeface="Arial" panose="020B0604020202020204" pitchFamily="34" charset="0"/>
              <a:buChar char="•"/>
            </a:pPr>
            <a:r>
              <a:rPr lang="en-GB" sz="1600" dirty="0"/>
              <a:t>Varning och 10 </a:t>
            </a:r>
            <a:r>
              <a:rPr lang="en-GB" sz="1600" dirty="0" err="1"/>
              <a:t>mkr</a:t>
            </a:r>
            <a:r>
              <a:rPr lang="en-GB" sz="1600" dirty="0"/>
              <a:t> </a:t>
            </a:r>
            <a:r>
              <a:rPr lang="en-GB" sz="1600" dirty="0" err="1"/>
              <a:t>straffavgift</a:t>
            </a:r>
            <a:r>
              <a:rPr lang="en-GB" sz="1600" dirty="0"/>
              <a:t> </a:t>
            </a:r>
          </a:p>
          <a:p>
            <a:pPr marL="285750" indent="-285750">
              <a:lnSpc>
                <a:spcPct val="95000"/>
              </a:lnSpc>
              <a:spcBef>
                <a:spcPts val="1200"/>
              </a:spcBef>
              <a:buFont typeface="Arial" panose="020B0604020202020204" pitchFamily="34" charset="0"/>
              <a:buChar char="•"/>
            </a:pPr>
            <a:endParaRPr lang="en-GB" sz="1600" dirty="0"/>
          </a:p>
        </p:txBody>
      </p:sp>
      <p:sp>
        <p:nvSpPr>
          <p:cNvPr id="17"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en-GB" sz="2400" dirty="0" err="1">
                <a:solidFill>
                  <a:schemeClr val="tx2"/>
                </a:solidFill>
              </a:rPr>
              <a:t>Falck</a:t>
            </a:r>
            <a:r>
              <a:rPr lang="en-GB" sz="2400" dirty="0">
                <a:solidFill>
                  <a:schemeClr val="tx2"/>
                </a:solidFill>
              </a:rPr>
              <a:t> </a:t>
            </a:r>
            <a:r>
              <a:rPr lang="en-GB" sz="2400" dirty="0" err="1">
                <a:solidFill>
                  <a:schemeClr val="tx2"/>
                </a:solidFill>
              </a:rPr>
              <a:t>Försäkring</a:t>
            </a:r>
            <a:endParaRPr lang="en-GB" sz="2400" dirty="0">
              <a:solidFill>
                <a:schemeClr val="tx2"/>
              </a:solidFill>
            </a:endParaRPr>
          </a:p>
        </p:txBody>
      </p:sp>
    </p:spTree>
    <p:extLst>
      <p:ext uri="{BB962C8B-B14F-4D97-AF65-F5344CB8AC3E}">
        <p14:creationId xmlns:p14="http://schemas.microsoft.com/office/powerpoint/2010/main" val="236461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26</a:t>
            </a:fld>
            <a:endParaRPr lang="en-GB" noProof="0" dirty="0"/>
          </a:p>
        </p:txBody>
      </p:sp>
      <p:sp>
        <p:nvSpPr>
          <p:cNvPr id="13" name="TextBox 12"/>
          <p:cNvSpPr txBox="1"/>
          <p:nvPr/>
        </p:nvSpPr>
        <p:spPr>
          <a:xfrm>
            <a:off x="251104" y="1994949"/>
            <a:ext cx="7992888" cy="4752070"/>
          </a:xfrm>
          <a:prstGeom prst="rect">
            <a:avLst/>
          </a:prstGeom>
          <a:noFill/>
        </p:spPr>
        <p:txBody>
          <a:bodyPr wrap="square" rtlCol="0">
            <a:spAutoFit/>
          </a:bodyPr>
          <a:lstStyle/>
          <a:p>
            <a:pPr>
              <a:lnSpc>
                <a:spcPct val="95000"/>
              </a:lnSpc>
              <a:spcBef>
                <a:spcPts val="1200"/>
              </a:spcBef>
            </a:pPr>
            <a:r>
              <a:rPr lang="sv-SE" sz="2000" b="1" i="1" dirty="0">
                <a:solidFill>
                  <a:schemeClr val="tx2"/>
                </a:solidFill>
              </a:rPr>
              <a:t>Förvaltningsrättens dom 2016-11-15, Mål nr 13904-16                  (ej överklagat) </a:t>
            </a:r>
          </a:p>
          <a:p>
            <a:pPr algn="ctr"/>
            <a:r>
              <a:rPr lang="sv-SE" sz="2000" b="1" i="1" dirty="0"/>
              <a:t>Definitionen av “grupp”</a:t>
            </a:r>
          </a:p>
          <a:p>
            <a:pPr>
              <a:lnSpc>
                <a:spcPct val="95000"/>
              </a:lnSpc>
            </a:pPr>
            <a:r>
              <a:rPr lang="sv-SE" sz="1600" b="1" dirty="0"/>
              <a:t>FFFS 2015:21</a:t>
            </a:r>
          </a:p>
          <a:p>
            <a:pPr>
              <a:lnSpc>
                <a:spcPct val="95000"/>
              </a:lnSpc>
              <a:spcBef>
                <a:spcPts val="1200"/>
              </a:spcBef>
            </a:pPr>
            <a:r>
              <a:rPr lang="sv-SE" sz="1600" dirty="0"/>
              <a:t>Undantag från </a:t>
            </a:r>
            <a:r>
              <a:rPr lang="sv-SE" sz="1600" dirty="0" err="1"/>
              <a:t>FRL:s</a:t>
            </a:r>
            <a:r>
              <a:rPr lang="sv-SE" sz="1600" dirty="0"/>
              <a:t> krav kan medges om all verksamhet avslutas före 2019. I en grupp ska alla försäkringsföretag i gruppen avsluta verksamheten</a:t>
            </a:r>
          </a:p>
          <a:p>
            <a:pPr>
              <a:lnSpc>
                <a:spcPct val="95000"/>
              </a:lnSpc>
              <a:spcBef>
                <a:spcPts val="1200"/>
              </a:spcBef>
            </a:pPr>
            <a:r>
              <a:rPr lang="sv-SE" sz="1600" b="1" dirty="0"/>
              <a:t>19 kap. 1 § FRL</a:t>
            </a:r>
          </a:p>
          <a:p>
            <a:pPr>
              <a:lnSpc>
                <a:spcPct val="95000"/>
              </a:lnSpc>
              <a:spcBef>
                <a:spcPts val="1200"/>
              </a:spcBef>
            </a:pPr>
            <a:r>
              <a:rPr lang="sv-SE" sz="1600" i="1" dirty="0"/>
              <a:t>“I en grupp ingår ett företag, dess dotterföretag och andra anknutna företag samt de företag som dotterföretaget har ett ägarintresse i”</a:t>
            </a:r>
          </a:p>
          <a:p>
            <a:pPr marL="208800" indent="-208800">
              <a:lnSpc>
                <a:spcPct val="95000"/>
              </a:lnSpc>
              <a:spcBef>
                <a:spcPts val="1200"/>
              </a:spcBef>
              <a:buFont typeface="Arial" panose="020B0604020202020204" pitchFamily="34" charset="0"/>
              <a:buChar char="•"/>
            </a:pPr>
            <a:r>
              <a:rPr lang="sv-SE" sz="1400" b="1" dirty="0"/>
              <a:t>Cosa</a:t>
            </a:r>
            <a:r>
              <a:rPr lang="sv-SE" sz="1400" dirty="0"/>
              <a:t>: om ett dotterföretag inte är skyldigt att konsolidera årsredovisningen med moderbolagets enligt Sjunde Bolagsdirektivet (83/349), utgör företagen inte en grupp   </a:t>
            </a:r>
          </a:p>
          <a:p>
            <a:pPr marL="208800" indent="-208800">
              <a:lnSpc>
                <a:spcPct val="95000"/>
              </a:lnSpc>
              <a:spcBef>
                <a:spcPts val="1200"/>
              </a:spcBef>
              <a:buFont typeface="Arial" panose="020B0604020202020204" pitchFamily="34" charset="0"/>
              <a:buChar char="•"/>
            </a:pPr>
            <a:r>
              <a:rPr lang="sv-SE" sz="1400" b="1" dirty="0"/>
              <a:t>Förvaltningsrätten</a:t>
            </a:r>
            <a:r>
              <a:rPr lang="sv-SE" sz="1400" dirty="0"/>
              <a:t>: I en grupp ingår bl.a. dotterföretag “</a:t>
            </a:r>
            <a:r>
              <a:rPr lang="sv-SE" sz="1400" i="1" dirty="0"/>
              <a:t>samt” </a:t>
            </a:r>
            <a:r>
              <a:rPr lang="sv-SE" sz="1400" dirty="0"/>
              <a:t>företag som är knutna till varandra på det sätt som anges i Sjunde Bolagsdirektivet</a:t>
            </a:r>
            <a:endParaRPr lang="sv-SE" sz="1400" i="1" dirty="0"/>
          </a:p>
          <a:p>
            <a:pPr lvl="1">
              <a:lnSpc>
                <a:spcPct val="95000"/>
              </a:lnSpc>
              <a:spcBef>
                <a:spcPts val="1200"/>
              </a:spcBef>
            </a:pPr>
            <a:r>
              <a:rPr lang="sv-SE" sz="1600" dirty="0"/>
              <a:t> </a:t>
            </a:r>
          </a:p>
          <a:p>
            <a:pPr marL="285750" indent="-285750">
              <a:lnSpc>
                <a:spcPct val="95000"/>
              </a:lnSpc>
              <a:spcBef>
                <a:spcPts val="1200"/>
              </a:spcBef>
              <a:buFont typeface="Arial" panose="020B0604020202020204" pitchFamily="34" charset="0"/>
              <a:buChar char="•"/>
            </a:pPr>
            <a:endParaRPr lang="en-GB" sz="16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19"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en-GB" sz="2400" dirty="0" err="1">
                <a:solidFill>
                  <a:schemeClr val="tx2"/>
                </a:solidFill>
              </a:rPr>
              <a:t>Cosa</a:t>
            </a:r>
            <a:r>
              <a:rPr lang="en-GB" sz="2400" dirty="0">
                <a:solidFill>
                  <a:schemeClr val="tx2"/>
                </a:solidFill>
              </a:rPr>
              <a:t> </a:t>
            </a:r>
            <a:r>
              <a:rPr lang="en-GB" sz="2400" dirty="0" err="1">
                <a:solidFill>
                  <a:schemeClr val="tx2"/>
                </a:solidFill>
              </a:rPr>
              <a:t>Försäkring</a:t>
            </a:r>
            <a:r>
              <a:rPr lang="en-GB" sz="2400" dirty="0">
                <a:solidFill>
                  <a:schemeClr val="tx2"/>
                </a:solidFill>
              </a:rPr>
              <a:t> – del 1</a:t>
            </a:r>
          </a:p>
        </p:txBody>
      </p:sp>
    </p:spTree>
    <p:extLst>
      <p:ext uri="{BB962C8B-B14F-4D97-AF65-F5344CB8AC3E}">
        <p14:creationId xmlns:p14="http://schemas.microsoft.com/office/powerpoint/2010/main" val="408411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27</a:t>
            </a:fld>
            <a:endParaRPr lang="en-GB" noProof="0" dirty="0"/>
          </a:p>
        </p:txBody>
      </p:sp>
      <p:sp>
        <p:nvSpPr>
          <p:cNvPr id="13" name="TextBox 12"/>
          <p:cNvSpPr txBox="1"/>
          <p:nvPr/>
        </p:nvSpPr>
        <p:spPr>
          <a:xfrm>
            <a:off x="250825" y="1987331"/>
            <a:ext cx="7056784" cy="3604064"/>
          </a:xfrm>
          <a:prstGeom prst="rect">
            <a:avLst/>
          </a:prstGeom>
          <a:noFill/>
        </p:spPr>
        <p:txBody>
          <a:bodyPr wrap="square" rtlCol="0">
            <a:spAutoFit/>
          </a:bodyPr>
          <a:lstStyle/>
          <a:p>
            <a:pPr>
              <a:lnSpc>
                <a:spcPct val="95000"/>
              </a:lnSpc>
              <a:spcBef>
                <a:spcPts val="1200"/>
              </a:spcBef>
            </a:pPr>
            <a:r>
              <a:rPr lang="en-GB" sz="2000" b="1" i="1" dirty="0">
                <a:solidFill>
                  <a:schemeClr val="tx2"/>
                </a:solidFill>
              </a:rPr>
              <a:t>FI:s </a:t>
            </a:r>
            <a:r>
              <a:rPr lang="en-GB" sz="2000" b="1" i="1" dirty="0" err="1">
                <a:solidFill>
                  <a:schemeClr val="tx2"/>
                </a:solidFill>
              </a:rPr>
              <a:t>beslut</a:t>
            </a:r>
            <a:r>
              <a:rPr lang="en-GB" sz="2000" b="1" i="1" dirty="0">
                <a:solidFill>
                  <a:schemeClr val="tx2"/>
                </a:solidFill>
              </a:rPr>
              <a:t> 2016-12-12, </a:t>
            </a:r>
            <a:r>
              <a:rPr lang="en-GB" sz="2000" b="1" i="1" dirty="0" err="1">
                <a:solidFill>
                  <a:schemeClr val="tx2"/>
                </a:solidFill>
              </a:rPr>
              <a:t>Dnr</a:t>
            </a:r>
            <a:r>
              <a:rPr lang="en-GB" sz="2000" b="1" i="1" dirty="0">
                <a:solidFill>
                  <a:schemeClr val="tx2"/>
                </a:solidFill>
              </a:rPr>
              <a:t> 16-11157 (</a:t>
            </a:r>
            <a:r>
              <a:rPr lang="en-GB" sz="2000" b="1" i="1" dirty="0" err="1">
                <a:solidFill>
                  <a:schemeClr val="tx2"/>
                </a:solidFill>
              </a:rPr>
              <a:t>ej</a:t>
            </a:r>
            <a:r>
              <a:rPr lang="en-GB" sz="2000" b="1" i="1" dirty="0">
                <a:solidFill>
                  <a:schemeClr val="tx2"/>
                </a:solidFill>
              </a:rPr>
              <a:t> </a:t>
            </a:r>
            <a:r>
              <a:rPr lang="en-GB" sz="2000" b="1" i="1" dirty="0" err="1">
                <a:solidFill>
                  <a:schemeClr val="tx2"/>
                </a:solidFill>
              </a:rPr>
              <a:t>överklagat</a:t>
            </a:r>
            <a:r>
              <a:rPr lang="en-GB" sz="2000" b="1" i="1" dirty="0">
                <a:solidFill>
                  <a:schemeClr val="tx2"/>
                </a:solidFill>
              </a:rPr>
              <a:t>)</a:t>
            </a:r>
          </a:p>
          <a:p>
            <a:pPr algn="ctr">
              <a:lnSpc>
                <a:spcPct val="95000"/>
              </a:lnSpc>
              <a:spcBef>
                <a:spcPts val="1200"/>
              </a:spcBef>
            </a:pPr>
            <a:r>
              <a:rPr lang="sv-SE" sz="2000" b="1" i="1" dirty="0"/>
              <a:t>Försäkringsrörelsedefinitionen </a:t>
            </a:r>
            <a:endParaRPr lang="en-GB" sz="2000" b="1" i="1" dirty="0">
              <a:solidFill>
                <a:schemeClr val="tx2"/>
              </a:solidFill>
            </a:endParaRPr>
          </a:p>
          <a:p>
            <a:pPr marL="208800" indent="-208800">
              <a:lnSpc>
                <a:spcPct val="95000"/>
              </a:lnSpc>
              <a:spcBef>
                <a:spcPts val="1200"/>
              </a:spcBef>
              <a:buFont typeface="Arial" panose="020B0604020202020204" pitchFamily="34" charset="0"/>
              <a:buChar char="•"/>
            </a:pPr>
            <a:r>
              <a:rPr lang="en-GB" sz="1600" dirty="0"/>
              <a:t>Fullgörande av </a:t>
            </a:r>
            <a:r>
              <a:rPr lang="en-GB" sz="1600" dirty="0" err="1"/>
              <a:t>försäkringsavtal</a:t>
            </a:r>
            <a:r>
              <a:rPr lang="en-GB" sz="1600" dirty="0"/>
              <a:t> = </a:t>
            </a:r>
            <a:r>
              <a:rPr lang="en-GB" sz="1600" dirty="0" err="1"/>
              <a:t>försäkringsrörelse</a:t>
            </a:r>
            <a:endParaRPr lang="en-GB" sz="1600" dirty="0"/>
          </a:p>
          <a:p>
            <a:pPr algn="ctr">
              <a:lnSpc>
                <a:spcPct val="95000"/>
              </a:lnSpc>
              <a:spcBef>
                <a:spcPts val="1200"/>
              </a:spcBef>
            </a:pPr>
            <a:r>
              <a:rPr lang="sv-SE" sz="2000" b="1" i="1" dirty="0"/>
              <a:t>Obligatorisk återkallelse av tillstånd</a:t>
            </a:r>
            <a:endParaRPr lang="en-GB" sz="2000" dirty="0"/>
          </a:p>
          <a:p>
            <a:pPr>
              <a:lnSpc>
                <a:spcPct val="95000"/>
              </a:lnSpc>
              <a:spcBef>
                <a:spcPts val="1200"/>
              </a:spcBef>
            </a:pPr>
            <a:r>
              <a:rPr lang="en-GB" sz="1600" dirty="0"/>
              <a:t>	</a:t>
            </a:r>
            <a:r>
              <a:rPr lang="en-GB" sz="1600" dirty="0" err="1"/>
              <a:t>Bristande</a:t>
            </a:r>
            <a:r>
              <a:rPr lang="en-GB" sz="1600" dirty="0"/>
              <a:t> </a:t>
            </a:r>
            <a:r>
              <a:rPr lang="en-GB" sz="1600" dirty="0" err="1"/>
              <a:t>uppfyllelse</a:t>
            </a:r>
            <a:r>
              <a:rPr lang="en-GB" sz="1600" dirty="0"/>
              <a:t> av </a:t>
            </a:r>
            <a:r>
              <a:rPr lang="en-GB" sz="1600" dirty="0" err="1"/>
              <a:t>minimikapitalkrav</a:t>
            </a:r>
            <a:r>
              <a:rPr lang="en-GB" sz="1600" dirty="0"/>
              <a:t> </a:t>
            </a:r>
          </a:p>
          <a:p>
            <a:pPr>
              <a:lnSpc>
                <a:spcPct val="95000"/>
              </a:lnSpc>
              <a:spcBef>
                <a:spcPts val="1200"/>
              </a:spcBef>
            </a:pPr>
            <a:r>
              <a:rPr lang="en-GB" sz="1600" dirty="0"/>
              <a:t>	+ </a:t>
            </a:r>
            <a:r>
              <a:rPr lang="en-GB" sz="1600" dirty="0" err="1"/>
              <a:t>otillräcklig</a:t>
            </a:r>
            <a:r>
              <a:rPr lang="en-GB" sz="1600" dirty="0"/>
              <a:t> </a:t>
            </a:r>
            <a:r>
              <a:rPr lang="en-GB" sz="1600" dirty="0" err="1"/>
              <a:t>finansiell</a:t>
            </a:r>
            <a:r>
              <a:rPr lang="en-GB" sz="1600" dirty="0"/>
              <a:t> </a:t>
            </a:r>
            <a:r>
              <a:rPr lang="en-GB" sz="1600" dirty="0" err="1"/>
              <a:t>saneringsplan</a:t>
            </a:r>
            <a:r>
              <a:rPr lang="en-GB" sz="1600" dirty="0"/>
              <a:t> </a:t>
            </a:r>
          </a:p>
          <a:p>
            <a:pPr>
              <a:lnSpc>
                <a:spcPct val="95000"/>
              </a:lnSpc>
              <a:spcBef>
                <a:spcPts val="1200"/>
              </a:spcBef>
            </a:pPr>
            <a:r>
              <a:rPr lang="en-GB" sz="1600" dirty="0"/>
              <a:t>	= </a:t>
            </a:r>
            <a:r>
              <a:rPr lang="en-GB" sz="1600" dirty="0" err="1"/>
              <a:t>obligatoriskt</a:t>
            </a:r>
            <a:r>
              <a:rPr lang="en-GB" sz="1600" dirty="0"/>
              <a:t> </a:t>
            </a:r>
            <a:r>
              <a:rPr lang="en-GB" sz="1600" dirty="0" err="1"/>
              <a:t>återkallande</a:t>
            </a:r>
            <a:r>
              <a:rPr lang="en-GB" sz="1600" dirty="0"/>
              <a:t> av </a:t>
            </a:r>
            <a:r>
              <a:rPr lang="en-GB" sz="1600" dirty="0" err="1"/>
              <a:t>tillståndet</a:t>
            </a:r>
            <a:endParaRPr lang="en-GB" sz="1600" dirty="0"/>
          </a:p>
          <a:p>
            <a:pPr lvl="1">
              <a:lnSpc>
                <a:spcPct val="95000"/>
              </a:lnSpc>
              <a:spcBef>
                <a:spcPts val="1200"/>
              </a:spcBef>
            </a:pPr>
            <a:r>
              <a:rPr lang="en-GB" sz="1600" dirty="0"/>
              <a:t> </a:t>
            </a:r>
          </a:p>
          <a:p>
            <a:pPr marL="285750" indent="-285750">
              <a:lnSpc>
                <a:spcPct val="95000"/>
              </a:lnSpc>
              <a:spcBef>
                <a:spcPts val="1200"/>
              </a:spcBef>
              <a:buFont typeface="Arial" panose="020B0604020202020204" pitchFamily="34" charset="0"/>
              <a:buChar char="•"/>
            </a:pPr>
            <a:endParaRPr lang="en-GB" sz="16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19"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en-GB" sz="2400" dirty="0" err="1">
                <a:solidFill>
                  <a:schemeClr val="tx2"/>
                </a:solidFill>
              </a:rPr>
              <a:t>Cosa</a:t>
            </a:r>
            <a:r>
              <a:rPr lang="en-GB" sz="2400" dirty="0">
                <a:solidFill>
                  <a:schemeClr val="tx2"/>
                </a:solidFill>
              </a:rPr>
              <a:t> </a:t>
            </a:r>
            <a:r>
              <a:rPr lang="en-GB" sz="2400" dirty="0" err="1">
                <a:solidFill>
                  <a:schemeClr val="tx2"/>
                </a:solidFill>
              </a:rPr>
              <a:t>Försäkring</a:t>
            </a:r>
            <a:r>
              <a:rPr lang="en-GB" sz="2400" dirty="0">
                <a:solidFill>
                  <a:schemeClr val="tx2"/>
                </a:solidFill>
              </a:rPr>
              <a:t> – del 2</a:t>
            </a:r>
          </a:p>
        </p:txBody>
      </p:sp>
    </p:spTree>
    <p:extLst>
      <p:ext uri="{BB962C8B-B14F-4D97-AF65-F5344CB8AC3E}">
        <p14:creationId xmlns:p14="http://schemas.microsoft.com/office/powerpoint/2010/main" val="53673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28</a:t>
            </a:fld>
            <a:endParaRPr lang="en-GB" noProof="0" dirty="0"/>
          </a:p>
        </p:txBody>
      </p:sp>
      <p:sp>
        <p:nvSpPr>
          <p:cNvPr id="13" name="TextBox 12"/>
          <p:cNvSpPr txBox="1"/>
          <p:nvPr/>
        </p:nvSpPr>
        <p:spPr>
          <a:xfrm>
            <a:off x="249322" y="1772816"/>
            <a:ext cx="7848872" cy="1723549"/>
          </a:xfrm>
          <a:prstGeom prst="rect">
            <a:avLst/>
          </a:prstGeom>
          <a:noFill/>
        </p:spPr>
        <p:txBody>
          <a:bodyPr wrap="square" rtlCol="0">
            <a:spAutoFit/>
          </a:bodyPr>
          <a:lstStyle/>
          <a:p>
            <a:pPr>
              <a:lnSpc>
                <a:spcPct val="95000"/>
              </a:lnSpc>
              <a:spcBef>
                <a:spcPts val="1200"/>
              </a:spcBef>
            </a:pPr>
            <a:r>
              <a:rPr lang="en-GB" sz="2000" b="1" i="1" dirty="0" err="1">
                <a:solidFill>
                  <a:schemeClr val="tx2"/>
                </a:solidFill>
              </a:rPr>
              <a:t>Förvaltningsrättens</a:t>
            </a:r>
            <a:r>
              <a:rPr lang="en-GB" sz="2000" b="1" i="1" dirty="0">
                <a:solidFill>
                  <a:schemeClr val="tx2"/>
                </a:solidFill>
              </a:rPr>
              <a:t> </a:t>
            </a:r>
            <a:r>
              <a:rPr lang="en-GB" sz="2000" b="1" i="1" dirty="0" err="1">
                <a:solidFill>
                  <a:schemeClr val="tx2"/>
                </a:solidFill>
              </a:rPr>
              <a:t>dom</a:t>
            </a:r>
            <a:r>
              <a:rPr lang="en-GB" sz="2000" b="1" i="1" dirty="0">
                <a:solidFill>
                  <a:schemeClr val="tx2"/>
                </a:solidFill>
              </a:rPr>
              <a:t> 2015-12-09, </a:t>
            </a:r>
            <a:r>
              <a:rPr lang="en-GB" sz="2000" b="1" i="1" dirty="0" err="1">
                <a:solidFill>
                  <a:schemeClr val="tx2"/>
                </a:solidFill>
              </a:rPr>
              <a:t>Mål</a:t>
            </a:r>
            <a:r>
              <a:rPr lang="en-GB" sz="2000" b="1" i="1" dirty="0">
                <a:solidFill>
                  <a:schemeClr val="tx2"/>
                </a:solidFill>
              </a:rPr>
              <a:t> nr 24396-14 (LF) </a:t>
            </a:r>
          </a:p>
          <a:p>
            <a:pPr>
              <a:lnSpc>
                <a:spcPct val="95000"/>
              </a:lnSpc>
              <a:spcBef>
                <a:spcPts val="1200"/>
              </a:spcBef>
            </a:pPr>
            <a:r>
              <a:rPr lang="en-GB" sz="2000" b="1" i="1" dirty="0" err="1">
                <a:solidFill>
                  <a:schemeClr val="tx2"/>
                </a:solidFill>
              </a:rPr>
              <a:t>Kammarrättens</a:t>
            </a:r>
            <a:r>
              <a:rPr lang="en-GB" sz="2000" b="1" i="1" dirty="0">
                <a:solidFill>
                  <a:schemeClr val="tx2"/>
                </a:solidFill>
              </a:rPr>
              <a:t> </a:t>
            </a:r>
            <a:r>
              <a:rPr lang="en-GB" sz="2000" b="1" i="1" dirty="0" err="1">
                <a:solidFill>
                  <a:schemeClr val="tx2"/>
                </a:solidFill>
              </a:rPr>
              <a:t>dom</a:t>
            </a:r>
            <a:r>
              <a:rPr lang="en-GB" sz="2000" b="1" i="1" dirty="0">
                <a:solidFill>
                  <a:schemeClr val="tx2"/>
                </a:solidFill>
              </a:rPr>
              <a:t> 2016-11-18, </a:t>
            </a:r>
            <a:r>
              <a:rPr lang="en-GB" sz="2000" b="1" i="1" dirty="0" err="1">
                <a:solidFill>
                  <a:schemeClr val="tx2"/>
                </a:solidFill>
              </a:rPr>
              <a:t>Mål</a:t>
            </a:r>
            <a:r>
              <a:rPr lang="en-GB" sz="2000" b="1" i="1" dirty="0">
                <a:solidFill>
                  <a:schemeClr val="tx2"/>
                </a:solidFill>
              </a:rPr>
              <a:t> nr 9529-15 (SPP)</a:t>
            </a:r>
          </a:p>
          <a:p>
            <a:pPr>
              <a:lnSpc>
                <a:spcPct val="95000"/>
              </a:lnSpc>
              <a:spcBef>
                <a:spcPts val="1200"/>
              </a:spcBef>
            </a:pPr>
            <a:r>
              <a:rPr lang="en-GB" sz="2000" b="1" i="1" dirty="0">
                <a:solidFill>
                  <a:schemeClr val="tx2"/>
                </a:solidFill>
              </a:rPr>
              <a:t>(</a:t>
            </a:r>
            <a:r>
              <a:rPr lang="en-GB" sz="2000" b="1" i="1" dirty="0" err="1">
                <a:solidFill>
                  <a:schemeClr val="tx2"/>
                </a:solidFill>
              </a:rPr>
              <a:t>ej</a:t>
            </a:r>
            <a:r>
              <a:rPr lang="en-GB" sz="2000" b="1" i="1" dirty="0">
                <a:solidFill>
                  <a:schemeClr val="tx2"/>
                </a:solidFill>
              </a:rPr>
              <a:t> </a:t>
            </a:r>
            <a:r>
              <a:rPr lang="en-GB" sz="2000" b="1" i="1" dirty="0" err="1">
                <a:solidFill>
                  <a:schemeClr val="tx2"/>
                </a:solidFill>
              </a:rPr>
              <a:t>överklagade</a:t>
            </a:r>
            <a:r>
              <a:rPr lang="en-GB" sz="2000" b="1" i="1" dirty="0">
                <a:solidFill>
                  <a:schemeClr val="tx2"/>
                </a:solidFill>
              </a:rPr>
              <a:t>)</a:t>
            </a:r>
          </a:p>
          <a:p>
            <a:pPr algn="ctr">
              <a:lnSpc>
                <a:spcPct val="95000"/>
              </a:lnSpc>
              <a:spcBef>
                <a:spcPts val="1200"/>
              </a:spcBef>
            </a:pPr>
            <a:r>
              <a:rPr lang="en-GB" sz="2000" b="1" i="1" dirty="0" err="1"/>
              <a:t>Upplåningsbegränsningen</a:t>
            </a:r>
            <a:endParaRPr lang="en-GB" sz="2000" b="1" i="1" dirty="0"/>
          </a:p>
        </p:txBody>
      </p:sp>
      <p:sp>
        <p:nvSpPr>
          <p:cNvPr id="16" name="TextBox 15"/>
          <p:cNvSpPr txBox="1"/>
          <p:nvPr/>
        </p:nvSpPr>
        <p:spPr>
          <a:xfrm>
            <a:off x="599874" y="3429000"/>
            <a:ext cx="6996462" cy="1181862"/>
          </a:xfrm>
          <a:prstGeom prst="rect">
            <a:avLst/>
          </a:prstGeom>
          <a:noFill/>
        </p:spPr>
        <p:txBody>
          <a:bodyPr wrap="square" rtlCol="0">
            <a:spAutoFit/>
          </a:bodyPr>
          <a:lstStyle/>
          <a:p>
            <a:pPr>
              <a:lnSpc>
                <a:spcPct val="95000"/>
              </a:lnSpc>
              <a:spcBef>
                <a:spcPts val="1200"/>
              </a:spcBef>
            </a:pPr>
            <a:r>
              <a:rPr lang="sv-SE" sz="1600" b="1" dirty="0"/>
              <a:t>4 kap. 5 § första stycket FRL </a:t>
            </a:r>
            <a:r>
              <a:rPr lang="sv-SE" sz="1600" dirty="0"/>
              <a:t>(2015) </a:t>
            </a:r>
            <a:r>
              <a:rPr lang="sv-SE" sz="1600" b="1" dirty="0"/>
              <a:t>4 kap. 6 § FRL </a:t>
            </a:r>
            <a:r>
              <a:rPr lang="sv-SE" sz="1600" dirty="0"/>
              <a:t>(2016)</a:t>
            </a:r>
          </a:p>
          <a:p>
            <a:pPr>
              <a:lnSpc>
                <a:spcPct val="95000"/>
              </a:lnSpc>
              <a:spcBef>
                <a:spcPts val="1200"/>
              </a:spcBef>
            </a:pPr>
            <a:r>
              <a:rPr lang="sv-SE" sz="1600" i="1" dirty="0"/>
              <a:t>Ett försäkringsföretag får ta upp eller ta över lån (upplåning) bara om det görs för att effektivisera kapitalförvaltningen eller om det i övrigt är motiverat av försäkringsrörelsen.</a:t>
            </a:r>
          </a:p>
        </p:txBody>
      </p:sp>
      <p:sp>
        <p:nvSpPr>
          <p:cNvPr id="17" name="TextBox 16"/>
          <p:cNvSpPr txBox="1"/>
          <p:nvPr/>
        </p:nvSpPr>
        <p:spPr>
          <a:xfrm>
            <a:off x="611560" y="4725144"/>
            <a:ext cx="6768752" cy="1181862"/>
          </a:xfrm>
          <a:prstGeom prst="rect">
            <a:avLst/>
          </a:prstGeom>
          <a:noFill/>
        </p:spPr>
        <p:txBody>
          <a:bodyPr wrap="square" rtlCol="0">
            <a:spAutoFit/>
          </a:bodyPr>
          <a:lstStyle/>
          <a:p>
            <a:pPr>
              <a:lnSpc>
                <a:spcPct val="95000"/>
              </a:lnSpc>
              <a:spcBef>
                <a:spcPts val="1200"/>
              </a:spcBef>
            </a:pPr>
            <a:r>
              <a:rPr lang="sv-SE" sz="1600" b="1" dirty="0"/>
              <a:t>4 kap. 5 §  andra stycket FRL </a:t>
            </a:r>
            <a:r>
              <a:rPr lang="sv-SE" sz="1600" dirty="0"/>
              <a:t>(2015) </a:t>
            </a:r>
          </a:p>
          <a:p>
            <a:pPr>
              <a:lnSpc>
                <a:spcPct val="95000"/>
              </a:lnSpc>
              <a:spcBef>
                <a:spcPts val="1200"/>
              </a:spcBef>
            </a:pPr>
            <a:r>
              <a:rPr lang="sv-SE" sz="1600" i="1" dirty="0"/>
              <a:t>I verksamhet avseende tjänstepensionsförsäkring får dock upplåning bara ske om det görs för att tillgodose tillfälliga likviditetsbehov eller för att uppfylla kraven på en tillräcklig kapitalbas i 7 kap.</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21"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sv-SE" sz="2400" dirty="0">
                <a:solidFill>
                  <a:schemeClr val="tx2"/>
                </a:solidFill>
              </a:rPr>
              <a:t>Länsförsäkringar Liv och</a:t>
            </a:r>
          </a:p>
          <a:p>
            <a:r>
              <a:rPr lang="sv-SE" sz="2400" dirty="0">
                <a:solidFill>
                  <a:schemeClr val="tx2"/>
                </a:solidFill>
              </a:rPr>
              <a:t>SPP Pension &amp; Försäkring</a:t>
            </a:r>
          </a:p>
        </p:txBody>
      </p:sp>
      <p:sp>
        <p:nvSpPr>
          <p:cNvPr id="6" name="Rectangle 5"/>
          <p:cNvSpPr/>
          <p:nvPr/>
        </p:nvSpPr>
        <p:spPr>
          <a:xfrm>
            <a:off x="467544" y="4610862"/>
            <a:ext cx="6840760" cy="14104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cxnSp>
        <p:nvCxnSpPr>
          <p:cNvPr id="8" name="Straight Arrow Connector 7"/>
          <p:cNvCxnSpPr>
            <a:stCxn id="6" idx="3"/>
            <a:endCxn id="9" idx="1"/>
          </p:cNvCxnSpPr>
          <p:nvPr/>
        </p:nvCxnSpPr>
        <p:spPr>
          <a:xfrm>
            <a:off x="7308304" y="5316075"/>
            <a:ext cx="576063" cy="879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84367" y="5132511"/>
            <a:ext cx="777137" cy="384721"/>
          </a:xfrm>
          <a:prstGeom prst="rect">
            <a:avLst/>
          </a:prstGeom>
          <a:noFill/>
        </p:spPr>
        <p:txBody>
          <a:bodyPr wrap="square" rtlCol="0">
            <a:spAutoFit/>
          </a:bodyPr>
          <a:lstStyle/>
          <a:p>
            <a:pPr>
              <a:lnSpc>
                <a:spcPct val="95000"/>
              </a:lnSpc>
              <a:spcBef>
                <a:spcPts val="1200"/>
              </a:spcBef>
            </a:pPr>
            <a:r>
              <a:rPr lang="en-GB" sz="2000" b="1" dirty="0">
                <a:solidFill>
                  <a:srgbClr val="CC0000"/>
                </a:solidFill>
              </a:rPr>
              <a:t>TRL</a:t>
            </a:r>
          </a:p>
        </p:txBody>
      </p:sp>
    </p:spTree>
    <p:extLst>
      <p:ext uri="{BB962C8B-B14F-4D97-AF65-F5344CB8AC3E}">
        <p14:creationId xmlns:p14="http://schemas.microsoft.com/office/powerpoint/2010/main" val="2499408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29</a:t>
            </a:fld>
            <a:endParaRPr lang="en-GB" noProof="0" dirty="0"/>
          </a:p>
        </p:txBody>
      </p:sp>
      <p:sp>
        <p:nvSpPr>
          <p:cNvPr id="13" name="TextBox 12"/>
          <p:cNvSpPr txBox="1"/>
          <p:nvPr/>
        </p:nvSpPr>
        <p:spPr>
          <a:xfrm>
            <a:off x="249322" y="2972271"/>
            <a:ext cx="7848872" cy="384721"/>
          </a:xfrm>
          <a:prstGeom prst="rect">
            <a:avLst/>
          </a:prstGeom>
          <a:noFill/>
        </p:spPr>
        <p:txBody>
          <a:bodyPr wrap="square" rtlCol="0">
            <a:spAutoFit/>
          </a:bodyPr>
          <a:lstStyle/>
          <a:p>
            <a:pPr algn="ctr">
              <a:lnSpc>
                <a:spcPct val="95000"/>
              </a:lnSpc>
              <a:spcBef>
                <a:spcPts val="1200"/>
              </a:spcBef>
            </a:pPr>
            <a:r>
              <a:rPr lang="en-GB" sz="2000" b="1" i="1" dirty="0" err="1"/>
              <a:t>Upplåningsbegränsningen</a:t>
            </a:r>
            <a:r>
              <a:rPr lang="en-GB" sz="2000" b="1" i="1" dirty="0"/>
              <a:t> ./. </a:t>
            </a:r>
            <a:r>
              <a:rPr lang="en-GB" sz="2000" b="1" i="1" dirty="0" err="1"/>
              <a:t>Solvens</a:t>
            </a:r>
            <a:r>
              <a:rPr lang="en-GB" sz="2000" b="1" i="1" dirty="0"/>
              <a:t> II-</a:t>
            </a:r>
            <a:r>
              <a:rPr lang="en-GB" sz="2000" b="1" i="1" dirty="0" err="1"/>
              <a:t>förordningen</a:t>
            </a:r>
            <a:endParaRPr lang="en-GB" sz="2000" b="1" i="1" dirty="0"/>
          </a:p>
        </p:txBody>
      </p:sp>
      <p:sp>
        <p:nvSpPr>
          <p:cNvPr id="16" name="TextBox 15"/>
          <p:cNvSpPr txBox="1"/>
          <p:nvPr/>
        </p:nvSpPr>
        <p:spPr>
          <a:xfrm>
            <a:off x="599874" y="3705647"/>
            <a:ext cx="3573884" cy="1883593"/>
          </a:xfrm>
          <a:prstGeom prst="rect">
            <a:avLst/>
          </a:prstGeom>
          <a:noFill/>
        </p:spPr>
        <p:txBody>
          <a:bodyPr wrap="square" rtlCol="0">
            <a:spAutoFit/>
          </a:bodyPr>
          <a:lstStyle/>
          <a:p>
            <a:pPr>
              <a:lnSpc>
                <a:spcPct val="95000"/>
              </a:lnSpc>
              <a:spcBef>
                <a:spcPts val="1200"/>
              </a:spcBef>
            </a:pPr>
            <a:r>
              <a:rPr lang="sv-SE" sz="1600" b="1" dirty="0"/>
              <a:t>4 kap. 6 § FRL </a:t>
            </a:r>
          </a:p>
          <a:p>
            <a:pPr>
              <a:lnSpc>
                <a:spcPct val="95000"/>
              </a:lnSpc>
              <a:spcBef>
                <a:spcPts val="1200"/>
              </a:spcBef>
            </a:pPr>
            <a:r>
              <a:rPr lang="sv-SE" sz="1600" i="1" dirty="0"/>
              <a:t>Ett försäkringsföretag får ta upp eller ta över lån (upplåning) bara om det görs för att effektivisera kapitalförvaltningen eller om det i övrigt är motiverat av försäkringsrörelsen.</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21"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sv-SE" sz="2400" dirty="0">
                <a:solidFill>
                  <a:schemeClr val="tx2"/>
                </a:solidFill>
              </a:rPr>
              <a:t>Länsförsäkringar Liv och</a:t>
            </a:r>
          </a:p>
          <a:p>
            <a:r>
              <a:rPr lang="sv-SE" sz="2400" dirty="0">
                <a:solidFill>
                  <a:schemeClr val="tx2"/>
                </a:solidFill>
              </a:rPr>
              <a:t>SPP Pension &amp; Försäkring</a:t>
            </a:r>
          </a:p>
        </p:txBody>
      </p:sp>
      <p:sp>
        <p:nvSpPr>
          <p:cNvPr id="2" name="TextBox 1"/>
          <p:cNvSpPr txBox="1"/>
          <p:nvPr/>
        </p:nvSpPr>
        <p:spPr>
          <a:xfrm>
            <a:off x="4571999" y="3703789"/>
            <a:ext cx="4320481" cy="1957459"/>
          </a:xfrm>
          <a:prstGeom prst="rect">
            <a:avLst/>
          </a:prstGeom>
          <a:noFill/>
        </p:spPr>
        <p:txBody>
          <a:bodyPr wrap="square" rtlCol="0">
            <a:spAutoFit/>
          </a:bodyPr>
          <a:lstStyle/>
          <a:p>
            <a:pPr>
              <a:lnSpc>
                <a:spcPct val="95000"/>
              </a:lnSpc>
              <a:spcBef>
                <a:spcPts val="1200"/>
              </a:spcBef>
            </a:pPr>
            <a:r>
              <a:rPr lang="en-GB" sz="1600" b="1" dirty="0" err="1"/>
              <a:t>Artikel</a:t>
            </a:r>
            <a:r>
              <a:rPr lang="en-GB" sz="1600" b="1" dirty="0"/>
              <a:t> 69 </a:t>
            </a:r>
            <a:r>
              <a:rPr lang="en-GB" sz="1600" b="1" dirty="0" err="1"/>
              <a:t>Solvens</a:t>
            </a:r>
            <a:r>
              <a:rPr lang="en-GB" sz="1600" b="1" dirty="0"/>
              <a:t> II-</a:t>
            </a:r>
            <a:r>
              <a:rPr lang="en-GB" sz="1600" b="1" dirty="0" err="1"/>
              <a:t>förordningen</a:t>
            </a:r>
            <a:endParaRPr lang="en-GB" sz="1600" b="1" dirty="0"/>
          </a:p>
          <a:p>
            <a:pPr>
              <a:lnSpc>
                <a:spcPct val="95000"/>
              </a:lnSpc>
              <a:spcBef>
                <a:spcPts val="1200"/>
              </a:spcBef>
            </a:pPr>
            <a:r>
              <a:rPr lang="en-GB" sz="1600" b="1" i="1" dirty="0" err="1"/>
              <a:t>Nivå</a:t>
            </a:r>
            <a:r>
              <a:rPr lang="en-GB" sz="1600" b="1" i="1" dirty="0"/>
              <a:t> 1 – </a:t>
            </a:r>
            <a:r>
              <a:rPr lang="en-GB" sz="1600" b="1" i="1" dirty="0" err="1"/>
              <a:t>förteckning</a:t>
            </a:r>
            <a:r>
              <a:rPr lang="en-GB" sz="1600" b="1" i="1" dirty="0"/>
              <a:t> </a:t>
            </a:r>
            <a:r>
              <a:rPr lang="en-GB" sz="1600" b="1" i="1" dirty="0" err="1"/>
              <a:t>över</a:t>
            </a:r>
            <a:r>
              <a:rPr lang="en-GB" sz="1600" b="1" i="1" dirty="0"/>
              <a:t> </a:t>
            </a:r>
            <a:r>
              <a:rPr lang="en-GB" sz="1600" b="1" i="1" dirty="0" err="1"/>
              <a:t>kapitalbasposter</a:t>
            </a:r>
            <a:endParaRPr lang="en-GB" sz="1600" b="1" i="1" dirty="0"/>
          </a:p>
          <a:p>
            <a:pPr>
              <a:lnSpc>
                <a:spcPct val="95000"/>
              </a:lnSpc>
              <a:spcBef>
                <a:spcPts val="1200"/>
              </a:spcBef>
            </a:pPr>
            <a:r>
              <a:rPr lang="en-GB" sz="1600" i="1" dirty="0" err="1"/>
              <a:t>Följande</a:t>
            </a:r>
            <a:r>
              <a:rPr lang="en-GB" sz="1600" i="1" dirty="0"/>
              <a:t> poster </a:t>
            </a:r>
            <a:r>
              <a:rPr lang="en-GB" sz="1600" i="1" dirty="0" err="1"/>
              <a:t>i</a:t>
            </a:r>
            <a:r>
              <a:rPr lang="en-GB" sz="1600" i="1" dirty="0"/>
              <a:t> </a:t>
            </a:r>
            <a:r>
              <a:rPr lang="en-GB" sz="1600" i="1" dirty="0" err="1"/>
              <a:t>primärkapitalet</a:t>
            </a:r>
            <a:r>
              <a:rPr lang="en-GB" sz="1600" i="1" dirty="0"/>
              <a:t> </a:t>
            </a:r>
            <a:r>
              <a:rPr lang="en-GB" sz="1600" i="1" dirty="0" err="1"/>
              <a:t>ska</a:t>
            </a:r>
            <a:r>
              <a:rPr lang="en-GB" sz="1600" i="1" dirty="0"/>
              <a:t> </a:t>
            </a:r>
            <a:r>
              <a:rPr lang="en-GB" sz="1600" i="1" dirty="0" err="1"/>
              <a:t>anses</a:t>
            </a:r>
            <a:r>
              <a:rPr lang="en-GB" sz="1600" i="1" dirty="0"/>
              <a:t> </a:t>
            </a:r>
            <a:r>
              <a:rPr lang="en-GB" sz="1600" i="1" dirty="0" err="1"/>
              <a:t>i</a:t>
            </a:r>
            <a:r>
              <a:rPr lang="en-GB" sz="1600" i="1" dirty="0"/>
              <a:t> </a:t>
            </a:r>
            <a:r>
              <a:rPr lang="en-GB" sz="1600" i="1" dirty="0" err="1"/>
              <a:t>väsentlig</a:t>
            </a:r>
            <a:r>
              <a:rPr lang="en-GB" sz="1600" i="1" dirty="0"/>
              <a:t> grad ha de </a:t>
            </a:r>
            <a:r>
              <a:rPr lang="en-GB" sz="1600" i="1" dirty="0" err="1"/>
              <a:t>egenskapeer</a:t>
            </a:r>
            <a:r>
              <a:rPr lang="en-GB" sz="1600" i="1" dirty="0"/>
              <a:t> </a:t>
            </a:r>
            <a:r>
              <a:rPr lang="en-GB" sz="1600" i="1" dirty="0" err="1"/>
              <a:t>som</a:t>
            </a:r>
            <a:r>
              <a:rPr lang="en-GB" sz="1600" i="1" dirty="0"/>
              <a:t> </a:t>
            </a:r>
            <a:r>
              <a:rPr lang="en-GB" sz="1600" i="1" dirty="0" err="1"/>
              <a:t>anges</a:t>
            </a:r>
            <a:r>
              <a:rPr lang="en-GB" sz="1600" i="1" dirty="0"/>
              <a:t> </a:t>
            </a:r>
            <a:r>
              <a:rPr lang="en-GB" sz="1600" i="1" dirty="0" err="1"/>
              <a:t>i</a:t>
            </a:r>
            <a:r>
              <a:rPr lang="en-GB" sz="1600" i="1" dirty="0"/>
              <a:t> </a:t>
            </a:r>
            <a:r>
              <a:rPr lang="en-GB" sz="1600" i="1" dirty="0" err="1"/>
              <a:t>artikel</a:t>
            </a:r>
            <a:r>
              <a:rPr lang="en-GB" sz="1600" i="1" dirty="0"/>
              <a:t> 93.1 a </a:t>
            </a:r>
            <a:r>
              <a:rPr lang="en-GB" sz="1600" i="1" dirty="0" err="1"/>
              <a:t>och</a:t>
            </a:r>
            <a:r>
              <a:rPr lang="en-GB" sz="1600" i="1" dirty="0"/>
              <a:t> b </a:t>
            </a:r>
            <a:r>
              <a:rPr lang="en-GB" sz="1600" i="1" dirty="0" err="1"/>
              <a:t>i</a:t>
            </a:r>
            <a:r>
              <a:rPr lang="en-GB" sz="1600" i="1" dirty="0"/>
              <a:t> </a:t>
            </a:r>
            <a:r>
              <a:rPr lang="en-GB" sz="1600" i="1" dirty="0" err="1"/>
              <a:t>direktiv</a:t>
            </a:r>
            <a:r>
              <a:rPr lang="en-GB" sz="1600" i="1" dirty="0"/>
              <a:t> 2009/138/EG …</a:t>
            </a:r>
          </a:p>
          <a:p>
            <a:pPr>
              <a:lnSpc>
                <a:spcPct val="95000"/>
              </a:lnSpc>
              <a:spcBef>
                <a:spcPts val="1200"/>
              </a:spcBef>
            </a:pPr>
            <a:r>
              <a:rPr lang="en-GB" sz="1600" i="1" dirty="0"/>
              <a:t>… </a:t>
            </a:r>
            <a:r>
              <a:rPr lang="en-GB" sz="1600" i="1" dirty="0" err="1"/>
              <a:t>Inbetalda</a:t>
            </a:r>
            <a:r>
              <a:rPr lang="en-GB" sz="1600" i="1" dirty="0"/>
              <a:t> </a:t>
            </a:r>
            <a:r>
              <a:rPr lang="en-GB" sz="1600" i="1" dirty="0" err="1"/>
              <a:t>efterställda</a:t>
            </a:r>
            <a:r>
              <a:rPr lang="en-GB" sz="1600" i="1" dirty="0"/>
              <a:t> </a:t>
            </a:r>
            <a:r>
              <a:rPr lang="en-GB" sz="1600" i="1" dirty="0" err="1"/>
              <a:t>skulder</a:t>
            </a:r>
            <a:endParaRPr lang="en-GB" sz="1600" i="1" dirty="0"/>
          </a:p>
        </p:txBody>
      </p:sp>
    </p:spTree>
    <p:extLst>
      <p:ext uri="{BB962C8B-B14F-4D97-AF65-F5344CB8AC3E}">
        <p14:creationId xmlns:p14="http://schemas.microsoft.com/office/powerpoint/2010/main" val="196667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mj-lt"/>
              <a:buAutoNum type="arabicPeriod"/>
            </a:pPr>
            <a:r>
              <a:rPr lang="sv-SE" dirty="0"/>
              <a:t>Vad finns kvar av FRL efter Solvens II?</a:t>
            </a:r>
          </a:p>
          <a:p>
            <a:pPr marL="342900" indent="-342900">
              <a:buFont typeface="+mj-lt"/>
              <a:buAutoNum type="arabicPeriod"/>
            </a:pPr>
            <a:r>
              <a:rPr lang="sv-SE" dirty="0"/>
              <a:t>Vilka förarbeten är fortfarande relevanta?</a:t>
            </a:r>
          </a:p>
          <a:p>
            <a:pPr marL="342900" indent="-342900">
              <a:buFont typeface="+mj-lt"/>
              <a:buAutoNum type="arabicPeriod"/>
            </a:pPr>
            <a:r>
              <a:rPr lang="sv-SE" dirty="0"/>
              <a:t>Nya regler i FRL efter Solvens II</a:t>
            </a:r>
          </a:p>
          <a:p>
            <a:pPr marL="342900" indent="-342900">
              <a:buFont typeface="+mj-lt"/>
              <a:buAutoNum type="arabicPeriod"/>
            </a:pPr>
            <a:r>
              <a:rPr lang="sv-SE" dirty="0"/>
              <a:t>Kommande ändringar av FRL</a:t>
            </a:r>
          </a:p>
          <a:p>
            <a:pPr marL="342900" indent="-342900">
              <a:buFont typeface="+mj-lt"/>
              <a:buAutoNum type="arabicPeriod"/>
            </a:pPr>
            <a:r>
              <a:rPr lang="sv-SE" dirty="0"/>
              <a:t>Nya avgöranden</a:t>
            </a:r>
          </a:p>
          <a:p>
            <a:pPr marL="0" indent="0">
              <a:buNone/>
            </a:pPr>
            <a:endParaRPr lang="sv-SE" dirty="0"/>
          </a:p>
        </p:txBody>
      </p:sp>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3</a:t>
            </a:fld>
            <a:endParaRPr lang="en-US"/>
          </a:p>
        </p:txBody>
      </p:sp>
      <p:sp>
        <p:nvSpPr>
          <p:cNvPr id="10"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altLang="sv-SE" sz="2400" dirty="0">
                <a:solidFill>
                  <a:srgbClr val="999900"/>
                </a:solidFill>
                <a:latin typeface="Verdana" panose="020B0604030504040204" pitchFamily="34" charset="0"/>
                <a:ea typeface="Verdana" panose="020B0604030504040204" pitchFamily="34" charset="0"/>
                <a:cs typeface="Verdana" panose="020B0604030504040204" pitchFamily="34" charset="0"/>
              </a:rPr>
              <a:t>Disposition</a:t>
            </a:r>
            <a:endParaRPr lang="en-GB" sz="2400" dirty="0"/>
          </a:p>
        </p:txBody>
      </p:sp>
    </p:spTree>
    <p:extLst>
      <p:ext uri="{BB962C8B-B14F-4D97-AF65-F5344CB8AC3E}">
        <p14:creationId xmlns:p14="http://schemas.microsoft.com/office/powerpoint/2010/main" val="250196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30</a:t>
            </a:fld>
            <a:endParaRPr lang="en-GB" noProof="0" dirty="0"/>
          </a:p>
        </p:txBody>
      </p:sp>
      <p:sp>
        <p:nvSpPr>
          <p:cNvPr id="13" name="TextBox 12"/>
          <p:cNvSpPr txBox="1"/>
          <p:nvPr/>
        </p:nvSpPr>
        <p:spPr>
          <a:xfrm>
            <a:off x="249321" y="2756247"/>
            <a:ext cx="8715167" cy="384721"/>
          </a:xfrm>
          <a:prstGeom prst="rect">
            <a:avLst/>
          </a:prstGeom>
          <a:noFill/>
        </p:spPr>
        <p:txBody>
          <a:bodyPr wrap="square" rtlCol="0">
            <a:spAutoFit/>
          </a:bodyPr>
          <a:lstStyle/>
          <a:p>
            <a:pPr algn="ctr">
              <a:lnSpc>
                <a:spcPct val="95000"/>
              </a:lnSpc>
              <a:spcBef>
                <a:spcPts val="1200"/>
              </a:spcBef>
            </a:pPr>
            <a:r>
              <a:rPr lang="en-GB" sz="2000" b="1" i="1" dirty="0" err="1"/>
              <a:t>Upplåningsbegränsningen</a:t>
            </a:r>
            <a:r>
              <a:rPr lang="en-GB" sz="2000" b="1" i="1" dirty="0"/>
              <a:t> ./. </a:t>
            </a:r>
            <a:r>
              <a:rPr lang="en-GB" sz="2000" b="1" i="1" dirty="0" err="1"/>
              <a:t>Fusionsreglerna</a:t>
            </a:r>
            <a:endParaRPr lang="en-GB" sz="2000" b="1" i="1" dirty="0"/>
          </a:p>
        </p:txBody>
      </p:sp>
      <p:sp>
        <p:nvSpPr>
          <p:cNvPr id="16" name="TextBox 15"/>
          <p:cNvSpPr txBox="1"/>
          <p:nvPr/>
        </p:nvSpPr>
        <p:spPr>
          <a:xfrm>
            <a:off x="599874" y="3429000"/>
            <a:ext cx="3573884" cy="1883593"/>
          </a:xfrm>
          <a:prstGeom prst="rect">
            <a:avLst/>
          </a:prstGeom>
          <a:noFill/>
        </p:spPr>
        <p:txBody>
          <a:bodyPr wrap="square" rtlCol="0">
            <a:spAutoFit/>
          </a:bodyPr>
          <a:lstStyle/>
          <a:p>
            <a:pPr>
              <a:lnSpc>
                <a:spcPct val="95000"/>
              </a:lnSpc>
              <a:spcBef>
                <a:spcPts val="1200"/>
              </a:spcBef>
            </a:pPr>
            <a:r>
              <a:rPr lang="sv-SE" sz="1600" b="1" dirty="0"/>
              <a:t>4 kap. 6 § FRL </a:t>
            </a:r>
          </a:p>
          <a:p>
            <a:pPr>
              <a:lnSpc>
                <a:spcPct val="95000"/>
              </a:lnSpc>
              <a:spcBef>
                <a:spcPts val="1200"/>
              </a:spcBef>
            </a:pPr>
            <a:r>
              <a:rPr lang="sv-SE" sz="1600" i="1" dirty="0"/>
              <a:t>Ett försäkringsföretag får ta upp eller ta över lån (upplåning) bara om det görs för att effektivisera kapitalförvaltningen eller om det i övrigt är motiverat av försäkringsrörelsen.</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21"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sv-SE" sz="2400" dirty="0">
                <a:solidFill>
                  <a:schemeClr val="tx2"/>
                </a:solidFill>
              </a:rPr>
              <a:t>Länsförsäkringar Liv och</a:t>
            </a:r>
          </a:p>
          <a:p>
            <a:r>
              <a:rPr lang="sv-SE" sz="2400" dirty="0">
                <a:solidFill>
                  <a:schemeClr val="tx2"/>
                </a:solidFill>
              </a:rPr>
              <a:t>SPP Pension &amp; Försäkring</a:t>
            </a:r>
          </a:p>
        </p:txBody>
      </p:sp>
      <p:sp>
        <p:nvSpPr>
          <p:cNvPr id="2" name="TextBox 1"/>
          <p:cNvSpPr txBox="1"/>
          <p:nvPr/>
        </p:nvSpPr>
        <p:spPr>
          <a:xfrm>
            <a:off x="4571999" y="3429000"/>
            <a:ext cx="4320481" cy="2191369"/>
          </a:xfrm>
          <a:prstGeom prst="rect">
            <a:avLst/>
          </a:prstGeom>
          <a:noFill/>
        </p:spPr>
        <p:txBody>
          <a:bodyPr wrap="square" rtlCol="0">
            <a:spAutoFit/>
          </a:bodyPr>
          <a:lstStyle/>
          <a:p>
            <a:pPr>
              <a:lnSpc>
                <a:spcPct val="95000"/>
              </a:lnSpc>
              <a:spcBef>
                <a:spcPts val="1200"/>
              </a:spcBef>
            </a:pPr>
            <a:r>
              <a:rPr lang="en-GB" sz="1600" b="1" dirty="0"/>
              <a:t>11 </a:t>
            </a:r>
            <a:r>
              <a:rPr lang="en-GB" sz="1600" b="1" dirty="0" err="1"/>
              <a:t>kap</a:t>
            </a:r>
            <a:r>
              <a:rPr lang="en-GB" sz="1600" b="1" dirty="0"/>
              <a:t>. 35 § FRL</a:t>
            </a:r>
          </a:p>
          <a:p>
            <a:pPr>
              <a:lnSpc>
                <a:spcPct val="95000"/>
              </a:lnSpc>
              <a:spcBef>
                <a:spcPts val="1200"/>
              </a:spcBef>
            </a:pPr>
            <a:r>
              <a:rPr lang="en-GB" sz="1600" i="1" dirty="0"/>
              <a:t>En </a:t>
            </a:r>
            <a:r>
              <a:rPr lang="en-GB" sz="1600" i="1" dirty="0" err="1"/>
              <a:t>ansökan</a:t>
            </a:r>
            <a:r>
              <a:rPr lang="en-GB" sz="1600" i="1" dirty="0"/>
              <a:t> </a:t>
            </a:r>
            <a:r>
              <a:rPr lang="en-GB" sz="1600" i="1" dirty="0" err="1"/>
              <a:t>enligt</a:t>
            </a:r>
            <a:r>
              <a:rPr lang="en-GB" sz="1600" i="1" dirty="0"/>
              <a:t> 33§ </a:t>
            </a:r>
            <a:r>
              <a:rPr lang="en-GB" sz="1600" i="1" dirty="0" err="1"/>
              <a:t>ska</a:t>
            </a:r>
            <a:r>
              <a:rPr lang="en-GB" sz="1600" i="1" dirty="0"/>
              <a:t> </a:t>
            </a:r>
            <a:r>
              <a:rPr lang="en-GB" sz="1600" i="1" dirty="0" err="1"/>
              <a:t>avslås</a:t>
            </a:r>
            <a:r>
              <a:rPr lang="en-GB" sz="1600" i="1" dirty="0"/>
              <a:t> </a:t>
            </a:r>
            <a:r>
              <a:rPr lang="en-GB" sz="1600" i="1" dirty="0" err="1"/>
              <a:t>om</a:t>
            </a:r>
            <a:r>
              <a:rPr lang="en-GB" sz="1600" i="1" dirty="0"/>
              <a:t> </a:t>
            </a:r>
          </a:p>
          <a:p>
            <a:pPr marL="342900" indent="-342900">
              <a:lnSpc>
                <a:spcPct val="95000"/>
              </a:lnSpc>
              <a:spcBef>
                <a:spcPts val="1200"/>
              </a:spcBef>
              <a:buAutoNum type="arabicPeriod"/>
            </a:pPr>
            <a:r>
              <a:rPr lang="en-GB" sz="1600" i="1" dirty="0" err="1"/>
              <a:t>Fusionsplanen</a:t>
            </a:r>
            <a:r>
              <a:rPr lang="en-GB" sz="1600" i="1" dirty="0"/>
              <a:t> </a:t>
            </a:r>
            <a:r>
              <a:rPr lang="en-GB" sz="1600" i="1" dirty="0" err="1"/>
              <a:t>inte</a:t>
            </a:r>
            <a:r>
              <a:rPr lang="en-GB" sz="1600" i="1" dirty="0"/>
              <a:t> </a:t>
            </a:r>
            <a:r>
              <a:rPr lang="en-GB" sz="1600" i="1" dirty="0" err="1"/>
              <a:t>har</a:t>
            </a:r>
            <a:r>
              <a:rPr lang="en-GB" sz="1600" i="1" dirty="0"/>
              <a:t> </a:t>
            </a:r>
            <a:r>
              <a:rPr lang="en-GB" sz="1600" i="1" dirty="0" err="1"/>
              <a:t>godkänts</a:t>
            </a:r>
            <a:r>
              <a:rPr lang="en-GB" sz="1600" i="1" dirty="0"/>
              <a:t> </a:t>
            </a:r>
            <a:r>
              <a:rPr lang="en-GB" sz="1600" i="1" dirty="0" err="1"/>
              <a:t>i</a:t>
            </a:r>
            <a:r>
              <a:rPr lang="en-GB" sz="1600" i="1" dirty="0"/>
              <a:t> </a:t>
            </a:r>
            <a:r>
              <a:rPr lang="en-GB" sz="1600" i="1" dirty="0" err="1"/>
              <a:t>behörig</a:t>
            </a:r>
            <a:r>
              <a:rPr lang="en-GB" sz="1600" i="1" dirty="0"/>
              <a:t> </a:t>
            </a:r>
            <a:r>
              <a:rPr lang="en-GB" sz="1600" i="1" dirty="0" err="1"/>
              <a:t>ordning</a:t>
            </a:r>
            <a:r>
              <a:rPr lang="en-GB" sz="1600" i="1" dirty="0"/>
              <a:t> </a:t>
            </a:r>
            <a:r>
              <a:rPr lang="en-GB" sz="1600" i="1" dirty="0" err="1"/>
              <a:t>eller</a:t>
            </a:r>
            <a:r>
              <a:rPr lang="en-GB" sz="1600" i="1" dirty="0"/>
              <a:t> till </a:t>
            </a:r>
            <a:r>
              <a:rPr lang="en-GB" sz="1600" i="1" dirty="0" err="1"/>
              <a:t>sitt</a:t>
            </a:r>
            <a:r>
              <a:rPr lang="en-GB" sz="1600" i="1" dirty="0"/>
              <a:t> </a:t>
            </a:r>
            <a:r>
              <a:rPr lang="en-GB" sz="1600" i="1" dirty="0" err="1"/>
              <a:t>innehåll</a:t>
            </a:r>
            <a:r>
              <a:rPr lang="en-GB" sz="1600" i="1" dirty="0"/>
              <a:t> strider mot lag </a:t>
            </a:r>
            <a:r>
              <a:rPr lang="en-GB" sz="1600" i="1" dirty="0" err="1"/>
              <a:t>eller</a:t>
            </a:r>
            <a:r>
              <a:rPr lang="en-GB" sz="1600" i="1" dirty="0"/>
              <a:t> </a:t>
            </a:r>
            <a:r>
              <a:rPr lang="en-GB" sz="1600" i="1" dirty="0" err="1"/>
              <a:t>annan</a:t>
            </a:r>
            <a:r>
              <a:rPr lang="en-GB" sz="1600" i="1" dirty="0"/>
              <a:t> </a:t>
            </a:r>
            <a:r>
              <a:rPr lang="en-GB" sz="1600" i="1" dirty="0" err="1"/>
              <a:t>författning</a:t>
            </a:r>
            <a:r>
              <a:rPr lang="en-GB" sz="1600" i="1" dirty="0"/>
              <a:t> </a:t>
            </a:r>
            <a:r>
              <a:rPr lang="en-GB" sz="1600" i="1" dirty="0" err="1"/>
              <a:t>eller</a:t>
            </a:r>
            <a:r>
              <a:rPr lang="en-GB" sz="1600" i="1" dirty="0"/>
              <a:t> mot </a:t>
            </a:r>
            <a:r>
              <a:rPr lang="en-GB" sz="1600" i="1" dirty="0" err="1"/>
              <a:t>bolagsordningen</a:t>
            </a:r>
            <a:endParaRPr lang="en-GB" sz="1600" i="1" dirty="0"/>
          </a:p>
          <a:p>
            <a:pPr marL="342900" indent="-342900">
              <a:lnSpc>
                <a:spcPct val="95000"/>
              </a:lnSpc>
              <a:spcBef>
                <a:spcPts val="1200"/>
              </a:spcBef>
              <a:buAutoNum type="arabicPeriod"/>
            </a:pPr>
            <a:r>
              <a:rPr lang="en-GB" sz="1600" i="1" dirty="0"/>
              <a:t>……</a:t>
            </a:r>
          </a:p>
        </p:txBody>
      </p:sp>
    </p:spTree>
    <p:extLst>
      <p:ext uri="{BB962C8B-B14F-4D97-AF65-F5344CB8AC3E}">
        <p14:creationId xmlns:p14="http://schemas.microsoft.com/office/powerpoint/2010/main" val="436281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31</a:t>
            </a:fld>
            <a:endParaRPr lang="en-GB" noProof="0" dirty="0"/>
          </a:p>
        </p:txBody>
      </p:sp>
      <p:sp>
        <p:nvSpPr>
          <p:cNvPr id="13" name="TextBox 12"/>
          <p:cNvSpPr txBox="1"/>
          <p:nvPr/>
        </p:nvSpPr>
        <p:spPr>
          <a:xfrm>
            <a:off x="254544" y="1988840"/>
            <a:ext cx="7848872" cy="830997"/>
          </a:xfrm>
          <a:prstGeom prst="rect">
            <a:avLst/>
          </a:prstGeom>
          <a:noFill/>
        </p:spPr>
        <p:txBody>
          <a:bodyPr wrap="square" rtlCol="0">
            <a:spAutoFit/>
          </a:bodyPr>
          <a:lstStyle/>
          <a:p>
            <a:pPr>
              <a:lnSpc>
                <a:spcPct val="95000"/>
              </a:lnSpc>
              <a:spcBef>
                <a:spcPts val="1200"/>
              </a:spcBef>
            </a:pPr>
            <a:r>
              <a:rPr lang="en-GB" sz="2000" b="1" i="1" dirty="0">
                <a:solidFill>
                  <a:schemeClr val="tx2"/>
                </a:solidFill>
              </a:rPr>
              <a:t>FI:s </a:t>
            </a:r>
            <a:r>
              <a:rPr lang="en-GB" sz="2000" b="1" i="1" dirty="0" err="1">
                <a:solidFill>
                  <a:schemeClr val="tx2"/>
                </a:solidFill>
              </a:rPr>
              <a:t>beslut</a:t>
            </a:r>
            <a:r>
              <a:rPr lang="en-GB" sz="2000" b="1" i="1" dirty="0">
                <a:solidFill>
                  <a:schemeClr val="tx2"/>
                </a:solidFill>
              </a:rPr>
              <a:t> 2017-04-24, </a:t>
            </a:r>
            <a:r>
              <a:rPr lang="en-GB" sz="2000" b="1" i="1" dirty="0" err="1">
                <a:solidFill>
                  <a:schemeClr val="tx2"/>
                </a:solidFill>
              </a:rPr>
              <a:t>Dnr</a:t>
            </a:r>
            <a:r>
              <a:rPr lang="en-GB" sz="2000" b="1" i="1" dirty="0">
                <a:solidFill>
                  <a:schemeClr val="tx2"/>
                </a:solidFill>
              </a:rPr>
              <a:t> 15-17041 (</a:t>
            </a:r>
            <a:r>
              <a:rPr lang="en-GB" sz="2000" b="1" i="1" dirty="0" err="1">
                <a:solidFill>
                  <a:schemeClr val="tx2"/>
                </a:solidFill>
              </a:rPr>
              <a:t>ej</a:t>
            </a:r>
            <a:r>
              <a:rPr lang="en-GB" sz="2000" b="1" i="1" dirty="0">
                <a:solidFill>
                  <a:schemeClr val="tx2"/>
                </a:solidFill>
              </a:rPr>
              <a:t> </a:t>
            </a:r>
            <a:r>
              <a:rPr lang="en-GB" sz="2000" b="1" i="1" dirty="0" err="1">
                <a:solidFill>
                  <a:schemeClr val="tx2"/>
                </a:solidFill>
              </a:rPr>
              <a:t>överklagat</a:t>
            </a:r>
            <a:r>
              <a:rPr lang="en-GB" sz="2000" b="1" i="1" dirty="0">
                <a:solidFill>
                  <a:schemeClr val="tx2"/>
                </a:solidFill>
              </a:rPr>
              <a:t>)</a:t>
            </a:r>
          </a:p>
          <a:p>
            <a:pPr algn="ctr">
              <a:lnSpc>
                <a:spcPct val="95000"/>
              </a:lnSpc>
              <a:spcBef>
                <a:spcPts val="1200"/>
              </a:spcBef>
            </a:pPr>
            <a:r>
              <a:rPr lang="en-GB" sz="2000" b="1" i="1" dirty="0" err="1"/>
              <a:t>Kontributionsprincipen</a:t>
            </a:r>
            <a:endParaRPr lang="en-GB" sz="2000" b="1" i="1" dirty="0"/>
          </a:p>
        </p:txBody>
      </p:sp>
      <p:sp>
        <p:nvSpPr>
          <p:cNvPr id="17" name="TextBox 16"/>
          <p:cNvSpPr txBox="1"/>
          <p:nvPr/>
        </p:nvSpPr>
        <p:spPr>
          <a:xfrm>
            <a:off x="272592" y="2881527"/>
            <a:ext cx="8111496" cy="3742563"/>
          </a:xfrm>
          <a:prstGeom prst="rect">
            <a:avLst/>
          </a:prstGeom>
          <a:noFill/>
        </p:spPr>
        <p:txBody>
          <a:bodyPr wrap="square" rtlCol="0">
            <a:spAutoFit/>
          </a:bodyPr>
          <a:lstStyle/>
          <a:p>
            <a:pPr>
              <a:lnSpc>
                <a:spcPct val="95000"/>
              </a:lnSpc>
              <a:spcBef>
                <a:spcPts val="1200"/>
              </a:spcBef>
            </a:pPr>
            <a:r>
              <a:rPr lang="sv-SE" sz="1600" b="1" dirty="0"/>
              <a:t>12 kap. 69 § FRL </a:t>
            </a:r>
            <a:r>
              <a:rPr lang="sv-SE" sz="1600" dirty="0"/>
              <a:t>(motsvarande best. för livförsäkringsaktiebolag i 11 kap. 18 §)</a:t>
            </a:r>
          </a:p>
          <a:p>
            <a:pPr>
              <a:lnSpc>
                <a:spcPct val="95000"/>
              </a:lnSpc>
              <a:spcBef>
                <a:spcPts val="1200"/>
              </a:spcBef>
            </a:pPr>
            <a:r>
              <a:rPr lang="sv-SE" sz="1600" i="1" dirty="0"/>
              <a:t>Ett ömsesidigt livförsäkringsbolag ska gottskriva återbäring till försäkringstagarna och andra ersättningsberättigade på grund av försäkringar med en fördelning som utgår från försäkringens bidrag till överskottet, om inte annat följer av bestämmelser i försäkringsavtalet eller bolagsordningen </a:t>
            </a:r>
          </a:p>
          <a:p>
            <a:pPr marL="208800" indent="-208800">
              <a:lnSpc>
                <a:spcPct val="95000"/>
              </a:lnSpc>
              <a:spcBef>
                <a:spcPts val="1200"/>
              </a:spcBef>
              <a:buFont typeface="Arial" panose="020B0604020202020204" pitchFamily="34" charset="0"/>
              <a:buChar char="•"/>
            </a:pPr>
            <a:r>
              <a:rPr lang="sv-SE" sz="1600" dirty="0"/>
              <a:t>Kontributionsregeln är ”</a:t>
            </a:r>
            <a:r>
              <a:rPr lang="sv-SE" sz="1600" i="1" dirty="0"/>
              <a:t>en viktig princip</a:t>
            </a:r>
            <a:r>
              <a:rPr lang="sv-SE" sz="1600" dirty="0"/>
              <a:t>”. Då hjälpte det inte att </a:t>
            </a:r>
          </a:p>
          <a:p>
            <a:pPr marL="417600" lvl="1" indent="-208800">
              <a:lnSpc>
                <a:spcPct val="95000"/>
              </a:lnSpc>
              <a:spcBef>
                <a:spcPts val="1200"/>
              </a:spcBef>
              <a:buFont typeface="Arial" panose="020B0604020202020204" pitchFamily="34" charset="0"/>
              <a:buChar char="•"/>
            </a:pPr>
            <a:r>
              <a:rPr lang="sv-SE" sz="1600" dirty="0"/>
              <a:t>återbäringen avsåg mycket små belopp (2,5 promille)</a:t>
            </a:r>
          </a:p>
          <a:p>
            <a:pPr marL="417600" lvl="1" indent="-208800">
              <a:lnSpc>
                <a:spcPct val="95000"/>
              </a:lnSpc>
              <a:spcBef>
                <a:spcPts val="1200"/>
              </a:spcBef>
              <a:buFont typeface="Arial" panose="020B0604020202020204" pitchFamily="34" charset="0"/>
              <a:buChar char="•"/>
            </a:pPr>
            <a:r>
              <a:rPr lang="sv-SE" sz="1600" dirty="0"/>
              <a:t>ingen hade gått miste om återbäring och</a:t>
            </a:r>
          </a:p>
          <a:p>
            <a:pPr marL="417600" lvl="1" indent="-208800">
              <a:lnSpc>
                <a:spcPct val="95000"/>
              </a:lnSpc>
              <a:spcBef>
                <a:spcPts val="1200"/>
              </a:spcBef>
              <a:buFont typeface="Arial" panose="020B0604020202020204" pitchFamily="34" charset="0"/>
              <a:buChar char="•"/>
            </a:pPr>
            <a:r>
              <a:rPr lang="sv-SE" sz="1600" dirty="0"/>
              <a:t>all återbäring hade kunnat ges till nya kunder genom rabatter eller villkorsändringar </a:t>
            </a:r>
          </a:p>
          <a:p>
            <a:pPr marL="208800" indent="-208800">
              <a:lnSpc>
                <a:spcPct val="95000"/>
              </a:lnSpc>
              <a:spcBef>
                <a:spcPts val="1200"/>
              </a:spcBef>
              <a:buFont typeface="Arial" panose="020B0604020202020204" pitchFamily="34" charset="0"/>
              <a:buChar char="•"/>
            </a:pPr>
            <a:r>
              <a:rPr lang="sv-SE" sz="1600" dirty="0"/>
              <a:t>Anmärkning + straffavgift 10 mkr</a:t>
            </a:r>
          </a:p>
          <a:p>
            <a:pPr marL="742950" lvl="1" indent="-285750">
              <a:lnSpc>
                <a:spcPct val="95000"/>
              </a:lnSpc>
              <a:spcBef>
                <a:spcPts val="1200"/>
              </a:spcBef>
              <a:buFont typeface="Arial" panose="020B0604020202020204" pitchFamily="34" charset="0"/>
              <a:buChar char="•"/>
            </a:pPr>
            <a:endParaRPr lang="sv-SE" sz="1600" dirty="0"/>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23"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en-GB" sz="2400" dirty="0" err="1">
                <a:solidFill>
                  <a:schemeClr val="tx2"/>
                </a:solidFill>
              </a:rPr>
              <a:t>Folksam</a:t>
            </a:r>
            <a:r>
              <a:rPr lang="en-GB" sz="2400" dirty="0">
                <a:solidFill>
                  <a:schemeClr val="tx2"/>
                </a:solidFill>
              </a:rPr>
              <a:t> </a:t>
            </a:r>
            <a:r>
              <a:rPr lang="en-GB" sz="2400" dirty="0" err="1">
                <a:solidFill>
                  <a:schemeClr val="tx2"/>
                </a:solidFill>
              </a:rPr>
              <a:t>Liv</a:t>
            </a:r>
            <a:endParaRPr lang="en-GB" sz="2400" dirty="0">
              <a:solidFill>
                <a:schemeClr val="tx2"/>
              </a:solidFill>
            </a:endParaRPr>
          </a:p>
        </p:txBody>
      </p:sp>
    </p:spTree>
    <p:extLst>
      <p:ext uri="{BB962C8B-B14F-4D97-AF65-F5344CB8AC3E}">
        <p14:creationId xmlns:p14="http://schemas.microsoft.com/office/powerpoint/2010/main" val="1401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81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37" y="105670"/>
            <a:ext cx="8208000" cy="509728"/>
          </a:xfrm>
        </p:spPr>
        <p:txBody>
          <a:bodyPr/>
          <a:lstStyle/>
          <a:p>
            <a:pPr algn="ctr"/>
            <a:r>
              <a:rPr lang="en-GB" sz="2400" dirty="0"/>
              <a:t>1. VAD FINNS KVAR AV FRL EFTER SOLVENS II?</a:t>
            </a:r>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67744" y="721966"/>
            <a:ext cx="4248472" cy="5848406"/>
          </a:xfrm>
        </p:spPr>
      </p:pic>
      <p:sp>
        <p:nvSpPr>
          <p:cNvPr id="5" name="Slide Number Placeholder 4"/>
          <p:cNvSpPr>
            <a:spLocks noGrp="1"/>
          </p:cNvSpPr>
          <p:nvPr>
            <p:ph type="sldNum" sz="quarter" idx="12"/>
          </p:nvPr>
        </p:nvSpPr>
        <p:spPr/>
        <p:txBody>
          <a:bodyPr/>
          <a:lstStyle/>
          <a:p>
            <a:fld id="{68468C2E-472A-43C3-926E-5A5CF00B7762}" type="slidenum">
              <a:rPr lang="en-GB" noProof="0" smtClean="0"/>
              <a:pPr/>
              <a:t>4</a:t>
            </a:fld>
            <a:endParaRPr lang="en-GB" noProof="0" dirty="0"/>
          </a:p>
        </p:txBody>
      </p:sp>
      <p:sp>
        <p:nvSpPr>
          <p:cNvPr id="8" name="TextBox 7"/>
          <p:cNvSpPr txBox="1"/>
          <p:nvPr/>
        </p:nvSpPr>
        <p:spPr>
          <a:xfrm>
            <a:off x="2411760" y="4725144"/>
            <a:ext cx="2088232" cy="443198"/>
          </a:xfrm>
          <a:prstGeom prst="rect">
            <a:avLst/>
          </a:prstGeom>
          <a:solidFill>
            <a:schemeClr val="bg1">
              <a:lumMod val="85000"/>
            </a:schemeClr>
          </a:solidFill>
        </p:spPr>
        <p:txBody>
          <a:bodyPr wrap="square" rtlCol="0">
            <a:spAutoFit/>
          </a:bodyPr>
          <a:lstStyle/>
          <a:p>
            <a:pPr>
              <a:lnSpc>
                <a:spcPct val="95000"/>
              </a:lnSpc>
              <a:spcBef>
                <a:spcPts val="1200"/>
              </a:spcBef>
            </a:pPr>
            <a:r>
              <a:rPr lang="en-GB" sz="2400" b="1" dirty="0">
                <a:solidFill>
                  <a:srgbClr val="CC0000"/>
                </a:solidFill>
              </a:rPr>
              <a:t>SOLVENCY II</a:t>
            </a:r>
          </a:p>
        </p:txBody>
      </p:sp>
      <p:sp>
        <p:nvSpPr>
          <p:cNvPr id="9" name="TextBox 8"/>
          <p:cNvSpPr txBox="1"/>
          <p:nvPr/>
        </p:nvSpPr>
        <p:spPr>
          <a:xfrm>
            <a:off x="4499992" y="4478923"/>
            <a:ext cx="792088" cy="246221"/>
          </a:xfrm>
          <a:prstGeom prst="rect">
            <a:avLst/>
          </a:prstGeom>
          <a:solidFill>
            <a:schemeClr val="tx1">
              <a:lumMod val="85000"/>
              <a:lumOff val="15000"/>
            </a:schemeClr>
          </a:solidFill>
        </p:spPr>
        <p:txBody>
          <a:bodyPr wrap="square" rtlCol="0">
            <a:spAutoFit/>
          </a:bodyPr>
          <a:lstStyle/>
          <a:p>
            <a:pPr>
              <a:spcBef>
                <a:spcPts val="1200"/>
              </a:spcBef>
            </a:pPr>
            <a:r>
              <a:rPr lang="en-GB" sz="1000" b="1" dirty="0">
                <a:solidFill>
                  <a:schemeClr val="bg1">
                    <a:lumMod val="85000"/>
                  </a:schemeClr>
                </a:solidFill>
              </a:rPr>
              <a:t>Europe’s</a:t>
            </a:r>
          </a:p>
        </p:txBody>
      </p:sp>
      <p:sp>
        <p:nvSpPr>
          <p:cNvPr id="10" name="TextBox 9"/>
          <p:cNvSpPr txBox="1"/>
          <p:nvPr/>
        </p:nvSpPr>
        <p:spPr>
          <a:xfrm>
            <a:off x="2483768" y="2823900"/>
            <a:ext cx="1368152" cy="677108"/>
          </a:xfrm>
          <a:prstGeom prst="rect">
            <a:avLst/>
          </a:prstGeom>
          <a:solidFill>
            <a:schemeClr val="bg1">
              <a:lumMod val="85000"/>
            </a:schemeClr>
          </a:solidFill>
        </p:spPr>
        <p:txBody>
          <a:bodyPr wrap="square" rtlCol="0">
            <a:spAutoFit/>
          </a:bodyPr>
          <a:lstStyle/>
          <a:p>
            <a:pPr>
              <a:lnSpc>
                <a:spcPct val="95000"/>
              </a:lnSpc>
              <a:spcBef>
                <a:spcPts val="1200"/>
              </a:spcBef>
            </a:pPr>
            <a:r>
              <a:rPr lang="en-GB" sz="4000" b="1" dirty="0">
                <a:latin typeface="Aharoni" panose="02010803020104030203" pitchFamily="2" charset="-79"/>
                <a:cs typeface="Aharoni" panose="02010803020104030203" pitchFamily="2" charset="-79"/>
              </a:rPr>
              <a:t>FRL</a:t>
            </a:r>
            <a:r>
              <a:rPr lang="en-GB" sz="3600" b="1" dirty="0">
                <a:latin typeface="+mj-lt"/>
                <a:cs typeface="Aharoni" panose="02010803020104030203" pitchFamily="2" charset="-79"/>
              </a:rPr>
              <a:t>?</a:t>
            </a:r>
            <a:endParaRPr lang="en-GB" sz="4400" b="1" dirty="0">
              <a:latin typeface="+mj-lt"/>
              <a:cs typeface="Aharoni" panose="02010803020104030203" pitchFamily="2" charset="-79"/>
            </a:endParaRPr>
          </a:p>
        </p:txBody>
      </p:sp>
    </p:spTree>
    <p:extLst>
      <p:ext uri="{BB962C8B-B14F-4D97-AF65-F5344CB8AC3E}">
        <p14:creationId xmlns:p14="http://schemas.microsoft.com/office/powerpoint/2010/main" val="359411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830933780"/>
              </p:ext>
            </p:extLst>
          </p:nvPr>
        </p:nvGraphicFramePr>
        <p:xfrm>
          <a:off x="657225" y="1268760"/>
          <a:ext cx="8001000" cy="45821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370840">
                <a:tc>
                  <a:txBody>
                    <a:bodyPr/>
                    <a:lstStyle/>
                    <a:p>
                      <a:r>
                        <a:rPr lang="en-GB" dirty="0"/>
                        <a:t>S1-FRL</a:t>
                      </a:r>
                    </a:p>
                  </a:txBody>
                  <a:tcPr/>
                </a:tc>
                <a:tc>
                  <a:txBody>
                    <a:bodyPr/>
                    <a:lstStyle/>
                    <a:p>
                      <a:r>
                        <a:rPr lang="en-GB" dirty="0"/>
                        <a:t>S2-FRL</a:t>
                      </a:r>
                    </a:p>
                  </a:txBody>
                  <a:tcPr/>
                </a:tc>
                <a:tc>
                  <a:txBody>
                    <a:bodyPr/>
                    <a:lstStyle/>
                    <a:p>
                      <a:r>
                        <a:rPr lang="en-GB" dirty="0" err="1"/>
                        <a:t>Ändringar</a:t>
                      </a:r>
                      <a:endParaRPr lang="en-GB"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dirty="0" err="1"/>
                        <a:t>kap</a:t>
                      </a:r>
                      <a:r>
                        <a:rPr lang="en-GB" dirty="0"/>
                        <a:t> </a:t>
                      </a:r>
                      <a:r>
                        <a:rPr lang="en-GB" dirty="0" err="1"/>
                        <a:t>Inledande</a:t>
                      </a:r>
                      <a:r>
                        <a:rPr lang="en-GB" dirty="0"/>
                        <a:t> </a:t>
                      </a:r>
                      <a:r>
                        <a:rPr lang="en-GB" dirty="0" err="1"/>
                        <a:t>bestämmelser</a:t>
                      </a:r>
                      <a:endParaRPr lang="en-GB" dirty="0"/>
                    </a:p>
                  </a:txBody>
                  <a:tcPr>
                    <a:solidFill>
                      <a:schemeClr val="accent5">
                        <a:lumMod val="60000"/>
                        <a:lumOff val="40000"/>
                      </a:schemeClr>
                    </a:solidFill>
                  </a:tcPr>
                </a:tc>
                <a:tc>
                  <a:txBody>
                    <a:bodyPr/>
                    <a:lstStyle/>
                    <a:p>
                      <a:r>
                        <a:rPr lang="en-GB" dirty="0"/>
                        <a:t>1 </a:t>
                      </a:r>
                      <a:r>
                        <a:rPr lang="en-GB" dirty="0" err="1"/>
                        <a:t>kap</a:t>
                      </a:r>
                      <a:r>
                        <a:rPr lang="en-GB" dirty="0"/>
                        <a:t> </a:t>
                      </a:r>
                      <a:r>
                        <a:rPr lang="en-GB" dirty="0" err="1"/>
                        <a:t>Inledande</a:t>
                      </a:r>
                      <a:r>
                        <a:rPr lang="en-GB" dirty="0"/>
                        <a:t> </a:t>
                      </a:r>
                      <a:r>
                        <a:rPr lang="en-GB" dirty="0" err="1"/>
                        <a:t>bestämmelser</a:t>
                      </a:r>
                      <a:endParaRPr lang="en-GB" dirty="0"/>
                    </a:p>
                  </a:txBody>
                  <a:tcPr>
                    <a:solidFill>
                      <a:schemeClr val="accent5">
                        <a:lumMod val="60000"/>
                        <a:lumOff val="40000"/>
                      </a:schemeClr>
                    </a:solidFill>
                  </a:tcPr>
                </a:tc>
                <a:tc>
                  <a:txBody>
                    <a:bodyPr/>
                    <a:lstStyle/>
                    <a:p>
                      <a:r>
                        <a:rPr lang="en-GB" dirty="0" err="1"/>
                        <a:t>Nya</a:t>
                      </a:r>
                      <a:r>
                        <a:rPr lang="en-GB" dirty="0"/>
                        <a:t> </a:t>
                      </a:r>
                      <a:r>
                        <a:rPr lang="en-GB" dirty="0" err="1"/>
                        <a:t>definitioner</a:t>
                      </a:r>
                      <a:r>
                        <a:rPr lang="en-GB" dirty="0"/>
                        <a:t> </a:t>
                      </a:r>
                      <a:r>
                        <a:rPr lang="en-GB" dirty="0" err="1"/>
                        <a:t>och</a:t>
                      </a:r>
                      <a:r>
                        <a:rPr lang="en-GB" dirty="0"/>
                        <a:t> </a:t>
                      </a:r>
                      <a:r>
                        <a:rPr lang="en-GB" dirty="0" err="1"/>
                        <a:t>undantag</a:t>
                      </a:r>
                      <a:endParaRPr lang="en-GB" dirty="0"/>
                    </a:p>
                  </a:txBody>
                  <a:tcPr>
                    <a:solidFill>
                      <a:srgbClr val="FFC000"/>
                    </a:solidFill>
                  </a:tcPr>
                </a:tc>
                <a:extLst>
                  <a:ext uri="{0D108BD9-81ED-4DB2-BD59-A6C34878D82A}">
                    <a16:rowId xmlns:a16="http://schemas.microsoft.com/office/drawing/2014/main" xmlns="" val="10001"/>
                  </a:ext>
                </a:extLst>
              </a:tr>
              <a:tr h="370840">
                <a:tc>
                  <a:txBody>
                    <a:bodyPr/>
                    <a:lstStyle/>
                    <a:p>
                      <a:r>
                        <a:rPr lang="en-GB" dirty="0"/>
                        <a:t>2 </a:t>
                      </a:r>
                      <a:r>
                        <a:rPr lang="en-GB" dirty="0" err="1"/>
                        <a:t>kap</a:t>
                      </a:r>
                      <a:r>
                        <a:rPr lang="en-GB" dirty="0"/>
                        <a:t> </a:t>
                      </a:r>
                      <a:r>
                        <a:rPr lang="en-GB" dirty="0" err="1"/>
                        <a:t>Tillstånd</a:t>
                      </a:r>
                      <a:endParaRPr lang="en-GB" dirty="0"/>
                    </a:p>
                  </a:txBody>
                  <a:tcPr>
                    <a:solidFill>
                      <a:schemeClr val="accent5">
                        <a:lumMod val="40000"/>
                        <a:lumOff val="60000"/>
                      </a:schemeClr>
                    </a:solidFill>
                  </a:tcPr>
                </a:tc>
                <a:tc>
                  <a:txBody>
                    <a:bodyPr/>
                    <a:lstStyle/>
                    <a:p>
                      <a:r>
                        <a:rPr lang="en-GB" dirty="0"/>
                        <a:t>2 </a:t>
                      </a:r>
                      <a:r>
                        <a:rPr lang="en-GB" dirty="0" err="1"/>
                        <a:t>kap</a:t>
                      </a:r>
                      <a:r>
                        <a:rPr lang="en-GB" dirty="0"/>
                        <a:t> </a:t>
                      </a:r>
                      <a:r>
                        <a:rPr lang="en-GB" dirty="0" err="1"/>
                        <a:t>Tillstånd</a:t>
                      </a:r>
                      <a:endParaRPr lang="en-GB" dirty="0"/>
                    </a:p>
                  </a:txBody>
                  <a:tcPr>
                    <a:solidFill>
                      <a:schemeClr val="accent5">
                        <a:lumMod val="40000"/>
                        <a:lumOff val="60000"/>
                      </a:schemeClr>
                    </a:solidFill>
                  </a:tcPr>
                </a:tc>
                <a:tc>
                  <a:txBody>
                    <a:bodyPr/>
                    <a:lstStyle/>
                    <a:p>
                      <a:r>
                        <a:rPr lang="en-GB" dirty="0" err="1"/>
                        <a:t>Lämplighetsprövning</a:t>
                      </a:r>
                      <a:r>
                        <a:rPr lang="en-GB" dirty="0"/>
                        <a:t> av </a:t>
                      </a:r>
                      <a:r>
                        <a:rPr lang="en-GB" dirty="0" err="1"/>
                        <a:t>nyckelpersoner</a:t>
                      </a:r>
                      <a:endParaRPr lang="en-GB" dirty="0"/>
                    </a:p>
                  </a:txBody>
                  <a:tcPr>
                    <a:solidFill>
                      <a:srgbClr val="FFC000"/>
                    </a:solidFill>
                  </a:tcPr>
                </a:tc>
                <a:extLst>
                  <a:ext uri="{0D108BD9-81ED-4DB2-BD59-A6C34878D82A}">
                    <a16:rowId xmlns:a16="http://schemas.microsoft.com/office/drawing/2014/main" xmlns="" val="10002"/>
                  </a:ext>
                </a:extLst>
              </a:tr>
              <a:tr h="370840">
                <a:tc>
                  <a:txBody>
                    <a:bodyPr/>
                    <a:lstStyle/>
                    <a:p>
                      <a:r>
                        <a:rPr lang="en-GB" dirty="0"/>
                        <a:t>3 </a:t>
                      </a:r>
                      <a:r>
                        <a:rPr lang="en-GB" dirty="0" err="1"/>
                        <a:t>kap</a:t>
                      </a:r>
                      <a:r>
                        <a:rPr lang="en-GB" dirty="0"/>
                        <a:t> </a:t>
                      </a:r>
                      <a:r>
                        <a:rPr lang="en-GB" dirty="0" err="1"/>
                        <a:t>Verksamhet</a:t>
                      </a:r>
                      <a:r>
                        <a:rPr lang="en-GB" dirty="0"/>
                        <a:t> I EES</a:t>
                      </a:r>
                    </a:p>
                  </a:txBody>
                  <a:tcPr>
                    <a:solidFill>
                      <a:schemeClr val="accent5">
                        <a:lumMod val="60000"/>
                        <a:lumOff val="40000"/>
                      </a:schemeClr>
                    </a:solidFill>
                  </a:tcPr>
                </a:tc>
                <a:tc>
                  <a:txBody>
                    <a:bodyPr/>
                    <a:lstStyle/>
                    <a:p>
                      <a:r>
                        <a:rPr lang="en-GB" dirty="0"/>
                        <a:t>3 </a:t>
                      </a:r>
                      <a:r>
                        <a:rPr lang="en-GB" dirty="0" err="1"/>
                        <a:t>kap</a:t>
                      </a:r>
                      <a:r>
                        <a:rPr lang="en-GB" dirty="0"/>
                        <a:t> </a:t>
                      </a:r>
                      <a:r>
                        <a:rPr lang="en-GB" dirty="0" err="1"/>
                        <a:t>Verksamhet</a:t>
                      </a:r>
                      <a:r>
                        <a:rPr lang="en-GB" dirty="0"/>
                        <a:t> </a:t>
                      </a:r>
                      <a:r>
                        <a:rPr lang="en-GB" dirty="0" err="1"/>
                        <a:t>i</a:t>
                      </a:r>
                      <a:r>
                        <a:rPr lang="en-GB" dirty="0"/>
                        <a:t> EES</a:t>
                      </a:r>
                    </a:p>
                  </a:txBody>
                  <a:tcPr>
                    <a:solidFill>
                      <a:schemeClr val="accent5">
                        <a:lumMod val="60000"/>
                        <a:lumOff val="40000"/>
                      </a:schemeClr>
                    </a:solidFill>
                  </a:tcPr>
                </a:tc>
                <a:tc>
                  <a:txBody>
                    <a:bodyPr/>
                    <a:lstStyle/>
                    <a:p>
                      <a:r>
                        <a:rPr lang="en-GB" dirty="0" err="1"/>
                        <a:t>N</a:t>
                      </a:r>
                      <a:r>
                        <a:rPr lang="en-GB" baseline="0" dirty="0" err="1"/>
                        <a:t>y</a:t>
                      </a:r>
                      <a:r>
                        <a:rPr lang="en-GB" baseline="0" dirty="0"/>
                        <a:t> </a:t>
                      </a:r>
                      <a:r>
                        <a:rPr lang="en-GB" baseline="0" dirty="0" err="1"/>
                        <a:t>terminologi</a:t>
                      </a:r>
                      <a:endParaRPr lang="en-GB" dirty="0"/>
                    </a:p>
                  </a:txBody>
                  <a:tcPr>
                    <a:solidFill>
                      <a:srgbClr val="FFC000"/>
                    </a:solid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4 </a:t>
                      </a:r>
                      <a:r>
                        <a:rPr lang="en-GB" dirty="0" err="1"/>
                        <a:t>kap</a:t>
                      </a:r>
                      <a:r>
                        <a:rPr lang="en-GB" dirty="0"/>
                        <a:t> </a:t>
                      </a:r>
                      <a:r>
                        <a:rPr lang="en-GB" dirty="0" err="1"/>
                        <a:t>Rörelseregler</a:t>
                      </a:r>
                      <a:endParaRPr lang="en-GB" dirty="0"/>
                    </a:p>
                  </a:txBody>
                  <a:tcPr>
                    <a:solidFill>
                      <a:schemeClr val="accent5">
                        <a:lumMod val="40000"/>
                        <a:lumOff val="60000"/>
                      </a:schemeClr>
                    </a:solidFill>
                  </a:tcPr>
                </a:tc>
                <a:tc>
                  <a:txBody>
                    <a:bodyPr/>
                    <a:lstStyle/>
                    <a:p>
                      <a:r>
                        <a:rPr lang="en-GB" dirty="0"/>
                        <a:t>4 </a:t>
                      </a:r>
                      <a:r>
                        <a:rPr lang="en-GB" dirty="0" err="1"/>
                        <a:t>kap</a:t>
                      </a:r>
                      <a:r>
                        <a:rPr lang="en-GB" dirty="0"/>
                        <a:t> </a:t>
                      </a:r>
                      <a:r>
                        <a:rPr lang="en-GB" dirty="0" err="1"/>
                        <a:t>Rörelseregler</a:t>
                      </a:r>
                      <a:endParaRPr lang="en-GB" dirty="0"/>
                    </a:p>
                  </a:txBody>
                  <a:tcPr>
                    <a:solidFill>
                      <a:schemeClr val="accent5">
                        <a:lumMod val="40000"/>
                        <a:lumOff val="60000"/>
                      </a:schemeClr>
                    </a:solidFill>
                  </a:tcPr>
                </a:tc>
                <a:tc>
                  <a:txBody>
                    <a:bodyPr/>
                    <a:lstStyle/>
                    <a:p>
                      <a:r>
                        <a:rPr lang="en-GB" dirty="0" err="1"/>
                        <a:t>Proportionalitets-principen</a:t>
                      </a:r>
                      <a:r>
                        <a:rPr lang="en-GB" dirty="0"/>
                        <a:t> </a:t>
                      </a:r>
                      <a:r>
                        <a:rPr lang="en-GB" dirty="0" err="1"/>
                        <a:t>lagfästs</a:t>
                      </a:r>
                      <a:endParaRPr lang="en-GB" dirty="0"/>
                    </a:p>
                  </a:txBody>
                  <a:tcPr>
                    <a:solidFill>
                      <a:srgbClr val="FFC000"/>
                    </a:solidFill>
                  </a:tcPr>
                </a:tc>
                <a:extLst>
                  <a:ext uri="{0D108BD9-81ED-4DB2-BD59-A6C34878D82A}">
                    <a16:rowId xmlns:a16="http://schemas.microsoft.com/office/drawing/2014/main" xmlns="" val="10004"/>
                  </a:ext>
                </a:extLst>
              </a:tr>
              <a:tr h="370840">
                <a:tc>
                  <a:txBody>
                    <a:bodyPr/>
                    <a:lstStyle/>
                    <a:p>
                      <a:r>
                        <a:rPr lang="en-GB" dirty="0"/>
                        <a:t>5 </a:t>
                      </a:r>
                      <a:r>
                        <a:rPr lang="en-GB" dirty="0" err="1"/>
                        <a:t>kap</a:t>
                      </a:r>
                      <a:r>
                        <a:rPr lang="en-GB" dirty="0"/>
                        <a:t> FTA</a:t>
                      </a:r>
                    </a:p>
                  </a:txBody>
                  <a:tcPr>
                    <a:solidFill>
                      <a:schemeClr val="accent5">
                        <a:lumMod val="60000"/>
                        <a:lumOff val="40000"/>
                      </a:schemeClr>
                    </a:solidFill>
                  </a:tcPr>
                </a:tc>
                <a:tc>
                  <a:txBody>
                    <a:bodyPr/>
                    <a:lstStyle/>
                    <a:p>
                      <a:r>
                        <a:rPr lang="en-GB" dirty="0"/>
                        <a:t>5 </a:t>
                      </a:r>
                      <a:r>
                        <a:rPr lang="en-GB" dirty="0" err="1"/>
                        <a:t>kap</a:t>
                      </a:r>
                      <a:r>
                        <a:rPr lang="en-GB" dirty="0"/>
                        <a:t> </a:t>
                      </a:r>
                      <a:r>
                        <a:rPr lang="en-GB" dirty="0" err="1"/>
                        <a:t>Tillgångar</a:t>
                      </a:r>
                      <a:r>
                        <a:rPr lang="en-GB" dirty="0"/>
                        <a:t>, </a:t>
                      </a:r>
                      <a:r>
                        <a:rPr lang="en-GB" dirty="0" err="1"/>
                        <a:t>skulder</a:t>
                      </a:r>
                      <a:r>
                        <a:rPr lang="en-GB" baseline="0" dirty="0"/>
                        <a:t> </a:t>
                      </a:r>
                      <a:r>
                        <a:rPr lang="en-GB" baseline="0" dirty="0" err="1"/>
                        <a:t>och</a:t>
                      </a:r>
                      <a:r>
                        <a:rPr lang="en-GB" baseline="0" dirty="0"/>
                        <a:t> FTA</a:t>
                      </a:r>
                      <a:endParaRPr lang="en-GB" dirty="0"/>
                    </a:p>
                  </a:txBody>
                  <a:tcPr>
                    <a:solidFill>
                      <a:schemeClr val="accent5">
                        <a:lumMod val="60000"/>
                        <a:lumOff val="40000"/>
                      </a:schemeClr>
                    </a:solidFill>
                  </a:tcPr>
                </a:tc>
                <a:tc>
                  <a:txBody>
                    <a:bodyPr/>
                    <a:lstStyle/>
                    <a:p>
                      <a:r>
                        <a:rPr lang="en-GB" dirty="0" err="1"/>
                        <a:t>Betydande</a:t>
                      </a:r>
                      <a:r>
                        <a:rPr lang="en-GB" dirty="0"/>
                        <a:t> </a:t>
                      </a:r>
                      <a:r>
                        <a:rPr lang="en-GB" dirty="0" err="1"/>
                        <a:t>ändringar</a:t>
                      </a:r>
                      <a:endParaRPr lang="en-GB" dirty="0"/>
                    </a:p>
                  </a:txBody>
                  <a:tcPr>
                    <a:solidFill>
                      <a:srgbClr val="FF0000"/>
                    </a:solidFill>
                  </a:tcPr>
                </a:tc>
                <a:extLst>
                  <a:ext uri="{0D108BD9-81ED-4DB2-BD59-A6C34878D82A}">
                    <a16:rowId xmlns:a16="http://schemas.microsoft.com/office/drawing/2014/main" xmlns="" val="10005"/>
                  </a:ext>
                </a:extLst>
              </a:tr>
              <a:tr h="370840">
                <a:tc>
                  <a:txBody>
                    <a:bodyPr/>
                    <a:lstStyle/>
                    <a:p>
                      <a:r>
                        <a:rPr lang="en-GB" dirty="0"/>
                        <a:t>6 </a:t>
                      </a:r>
                      <a:r>
                        <a:rPr lang="en-GB" dirty="0" err="1"/>
                        <a:t>kap</a:t>
                      </a:r>
                      <a:r>
                        <a:rPr lang="en-GB" dirty="0"/>
                        <a:t> </a:t>
                      </a:r>
                      <a:r>
                        <a:rPr lang="en-GB" dirty="0" err="1"/>
                        <a:t>Skuldtäckning</a:t>
                      </a:r>
                      <a:r>
                        <a:rPr lang="en-GB" dirty="0"/>
                        <a:t> </a:t>
                      </a:r>
                      <a:r>
                        <a:rPr lang="en-GB" dirty="0" err="1"/>
                        <a:t>och</a:t>
                      </a:r>
                      <a:r>
                        <a:rPr lang="en-GB" dirty="0"/>
                        <a:t> </a:t>
                      </a:r>
                      <a:r>
                        <a:rPr lang="en-GB" dirty="0" err="1"/>
                        <a:t>placeringar</a:t>
                      </a:r>
                      <a:endParaRPr lang="en-GB" dirty="0"/>
                    </a:p>
                  </a:txBody>
                  <a:tcPr>
                    <a:solidFill>
                      <a:schemeClr val="accent5">
                        <a:lumMod val="40000"/>
                        <a:lumOff val="60000"/>
                      </a:schemeClr>
                    </a:solidFill>
                  </a:tcPr>
                </a:tc>
                <a:tc>
                  <a:txBody>
                    <a:bodyPr/>
                    <a:lstStyle/>
                    <a:p>
                      <a:r>
                        <a:rPr lang="en-GB" dirty="0"/>
                        <a:t>6 </a:t>
                      </a:r>
                      <a:r>
                        <a:rPr lang="en-GB" dirty="0" err="1"/>
                        <a:t>kap</a:t>
                      </a:r>
                      <a:r>
                        <a:rPr lang="en-GB" dirty="0"/>
                        <a:t> </a:t>
                      </a:r>
                      <a:r>
                        <a:rPr lang="en-GB" dirty="0" err="1"/>
                        <a:t>Investeringar</a:t>
                      </a:r>
                      <a:endParaRPr lang="en-GB" dirty="0"/>
                    </a:p>
                  </a:txBody>
                  <a:tcPr>
                    <a:solidFill>
                      <a:schemeClr val="accent5">
                        <a:lumMod val="40000"/>
                        <a:lumOff val="60000"/>
                      </a:schemeClr>
                    </a:solidFill>
                  </a:tcPr>
                </a:tc>
                <a:tc>
                  <a:txBody>
                    <a:bodyPr/>
                    <a:lstStyle/>
                    <a:p>
                      <a:r>
                        <a:rPr lang="en-GB" dirty="0" err="1"/>
                        <a:t>Betydande</a:t>
                      </a:r>
                      <a:r>
                        <a:rPr lang="en-GB" dirty="0"/>
                        <a:t> </a:t>
                      </a:r>
                      <a:r>
                        <a:rPr lang="en-GB" dirty="0" err="1"/>
                        <a:t>ändringar</a:t>
                      </a:r>
                      <a:endParaRPr lang="en-GB" dirty="0"/>
                    </a:p>
                  </a:txBody>
                  <a:tcPr>
                    <a:solidFill>
                      <a:srgbClr val="FF0000"/>
                    </a:solidFill>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7 </a:t>
                      </a:r>
                      <a:r>
                        <a:rPr lang="en-GB" dirty="0" err="1"/>
                        <a:t>kap</a:t>
                      </a:r>
                      <a:r>
                        <a:rPr lang="en-GB" dirty="0"/>
                        <a:t> </a:t>
                      </a:r>
                      <a:r>
                        <a:rPr lang="en-GB" dirty="0" err="1"/>
                        <a:t>Kapitalbas</a:t>
                      </a:r>
                      <a:r>
                        <a:rPr lang="en-GB" dirty="0"/>
                        <a:t> </a:t>
                      </a:r>
                      <a:r>
                        <a:rPr lang="en-GB" dirty="0" err="1"/>
                        <a:t>och</a:t>
                      </a:r>
                      <a:r>
                        <a:rPr lang="en-GB" dirty="0"/>
                        <a:t> </a:t>
                      </a:r>
                      <a:r>
                        <a:rPr lang="en-GB" dirty="0" err="1"/>
                        <a:t>solvensmarginal</a:t>
                      </a:r>
                      <a:endParaRPr lang="en-GB" dirty="0"/>
                    </a:p>
                  </a:txBody>
                  <a:tcPr>
                    <a:solidFill>
                      <a:schemeClr val="accent5">
                        <a:lumMod val="60000"/>
                        <a:lumOff val="40000"/>
                      </a:schemeClr>
                    </a:solidFill>
                  </a:tcPr>
                </a:tc>
                <a:tc>
                  <a:txBody>
                    <a:bodyPr/>
                    <a:lstStyle/>
                    <a:p>
                      <a:r>
                        <a:rPr lang="en-GB" dirty="0"/>
                        <a:t>7 </a:t>
                      </a:r>
                      <a:r>
                        <a:rPr lang="en-GB" dirty="0" err="1"/>
                        <a:t>kap</a:t>
                      </a:r>
                      <a:r>
                        <a:rPr lang="en-GB" dirty="0"/>
                        <a:t> </a:t>
                      </a:r>
                      <a:r>
                        <a:rPr lang="en-GB" dirty="0" err="1"/>
                        <a:t>Kapitalbas</a:t>
                      </a:r>
                      <a:endParaRPr lang="en-GB" dirty="0"/>
                    </a:p>
                  </a:txBody>
                  <a:tcPr>
                    <a:solidFill>
                      <a:schemeClr val="accent5">
                        <a:lumMod val="60000"/>
                        <a:lumOff val="40000"/>
                      </a:schemeClr>
                    </a:solidFill>
                  </a:tcPr>
                </a:tc>
                <a:tc>
                  <a:txBody>
                    <a:bodyPr/>
                    <a:lstStyle/>
                    <a:p>
                      <a:r>
                        <a:rPr lang="en-GB" dirty="0" err="1"/>
                        <a:t>Helt</a:t>
                      </a:r>
                      <a:r>
                        <a:rPr lang="en-GB" dirty="0"/>
                        <a:t> </a:t>
                      </a:r>
                      <a:r>
                        <a:rPr lang="en-GB" dirty="0" err="1"/>
                        <a:t>ny</a:t>
                      </a:r>
                      <a:r>
                        <a:rPr lang="en-GB" dirty="0"/>
                        <a:t> </a:t>
                      </a:r>
                      <a:r>
                        <a:rPr lang="en-GB" dirty="0" err="1"/>
                        <a:t>lydelse</a:t>
                      </a:r>
                      <a:endParaRPr lang="en-GB" dirty="0"/>
                    </a:p>
                  </a:txBody>
                  <a:tcPr>
                    <a:solidFill>
                      <a:srgbClr val="FF0000"/>
                    </a:solidFill>
                  </a:tcPr>
                </a:tc>
                <a:extLst>
                  <a:ext uri="{0D108BD9-81ED-4DB2-BD59-A6C34878D82A}">
                    <a16:rowId xmlns:a16="http://schemas.microsoft.com/office/drawing/2014/main" xmlns="" val="10007"/>
                  </a:ext>
                </a:extLst>
              </a:tr>
            </a:tbl>
          </a:graphicData>
        </a:graphic>
      </p:graphicFrame>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5</a:t>
            </a:fld>
            <a:endParaRPr lang="en-US"/>
          </a:p>
        </p:txBody>
      </p:sp>
      <p:sp>
        <p:nvSpPr>
          <p:cNvPr id="10"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1. </a:t>
            </a:r>
            <a:r>
              <a:rPr lang="en-GB" sz="2400" dirty="0" err="1">
                <a:solidFill>
                  <a:schemeClr val="tx2"/>
                </a:solidFill>
              </a:rPr>
              <a:t>Vad</a:t>
            </a:r>
            <a:r>
              <a:rPr lang="en-GB" sz="2400" dirty="0">
                <a:solidFill>
                  <a:schemeClr val="tx2"/>
                </a:solidFill>
              </a:rPr>
              <a:t> </a:t>
            </a:r>
            <a:r>
              <a:rPr lang="en-GB" sz="2400" dirty="0" err="1">
                <a:solidFill>
                  <a:schemeClr val="tx2"/>
                </a:solidFill>
              </a:rPr>
              <a:t>finns</a:t>
            </a:r>
            <a:r>
              <a:rPr lang="en-GB" sz="2400" dirty="0">
                <a:solidFill>
                  <a:schemeClr val="tx2"/>
                </a:solidFill>
              </a:rPr>
              <a:t> </a:t>
            </a:r>
            <a:r>
              <a:rPr lang="en-GB" sz="2400" dirty="0" err="1">
                <a:solidFill>
                  <a:schemeClr val="tx2"/>
                </a:solidFill>
              </a:rPr>
              <a:t>kvar</a:t>
            </a:r>
            <a:r>
              <a:rPr lang="en-GB" sz="2400" dirty="0">
                <a:solidFill>
                  <a:schemeClr val="tx2"/>
                </a:solidFill>
              </a:rPr>
              <a:t> </a:t>
            </a:r>
            <a:r>
              <a:rPr lang="en-GB" sz="2400" dirty="0" err="1">
                <a:solidFill>
                  <a:schemeClr val="tx2"/>
                </a:solidFill>
              </a:rPr>
              <a:t>efter</a:t>
            </a:r>
            <a:r>
              <a:rPr lang="en-GB" sz="2400" dirty="0">
                <a:solidFill>
                  <a:schemeClr val="tx2"/>
                </a:solidFill>
              </a:rPr>
              <a:t> </a:t>
            </a:r>
            <a:r>
              <a:rPr lang="en-GB" sz="2400" dirty="0" err="1">
                <a:solidFill>
                  <a:schemeClr val="tx2"/>
                </a:solidFill>
              </a:rPr>
              <a:t>Solvens</a:t>
            </a:r>
            <a:r>
              <a:rPr lang="en-GB" sz="2400" dirty="0">
                <a:solidFill>
                  <a:schemeClr val="tx2"/>
                </a:solidFill>
              </a:rPr>
              <a:t> II?</a:t>
            </a:r>
          </a:p>
        </p:txBody>
      </p:sp>
    </p:spTree>
    <p:extLst>
      <p:ext uri="{BB962C8B-B14F-4D97-AF65-F5344CB8AC3E}">
        <p14:creationId xmlns:p14="http://schemas.microsoft.com/office/powerpoint/2010/main" val="275977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888485470"/>
              </p:ext>
            </p:extLst>
          </p:nvPr>
        </p:nvGraphicFramePr>
        <p:xfrm>
          <a:off x="657225" y="1268369"/>
          <a:ext cx="8001000" cy="45821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370840">
                <a:tc>
                  <a:txBody>
                    <a:bodyPr/>
                    <a:lstStyle/>
                    <a:p>
                      <a:r>
                        <a:rPr lang="en-GB" dirty="0"/>
                        <a:t>S1-FRL</a:t>
                      </a:r>
                    </a:p>
                  </a:txBody>
                  <a:tcPr/>
                </a:tc>
                <a:tc>
                  <a:txBody>
                    <a:bodyPr/>
                    <a:lstStyle/>
                    <a:p>
                      <a:r>
                        <a:rPr lang="en-GB" dirty="0"/>
                        <a:t>S2-FRL</a:t>
                      </a:r>
                    </a:p>
                  </a:txBody>
                  <a:tcPr/>
                </a:tc>
                <a:tc>
                  <a:txBody>
                    <a:bodyPr/>
                    <a:lstStyle/>
                    <a:p>
                      <a:r>
                        <a:rPr lang="en-GB" dirty="0" err="1"/>
                        <a:t>Ändringar</a:t>
                      </a:r>
                      <a:endParaRPr lang="en-GB" dirty="0"/>
                    </a:p>
                  </a:txBody>
                  <a:tcPr/>
                </a:tc>
                <a:extLst>
                  <a:ext uri="{0D108BD9-81ED-4DB2-BD59-A6C34878D82A}">
                    <a16:rowId xmlns:a16="http://schemas.microsoft.com/office/drawing/2014/main" xmlns="" val="10000"/>
                  </a:ext>
                </a:extLst>
              </a:tr>
              <a:tr h="370840">
                <a:tc>
                  <a:txBody>
                    <a:bodyPr/>
                    <a:lstStyle/>
                    <a:p>
                      <a:r>
                        <a:rPr lang="en-GB" dirty="0"/>
                        <a:t>7 </a:t>
                      </a:r>
                      <a:r>
                        <a:rPr lang="en-GB" dirty="0" err="1"/>
                        <a:t>kap</a:t>
                      </a:r>
                      <a:r>
                        <a:rPr lang="en-GB" dirty="0"/>
                        <a:t> </a:t>
                      </a:r>
                      <a:r>
                        <a:rPr lang="en-GB" dirty="0" err="1"/>
                        <a:t>Kapitalbas</a:t>
                      </a:r>
                      <a:r>
                        <a:rPr lang="en-GB" dirty="0"/>
                        <a:t> </a:t>
                      </a:r>
                      <a:r>
                        <a:rPr lang="en-GB" dirty="0" err="1"/>
                        <a:t>och</a:t>
                      </a:r>
                      <a:r>
                        <a:rPr lang="en-GB" dirty="0"/>
                        <a:t> </a:t>
                      </a:r>
                      <a:r>
                        <a:rPr lang="en-GB" dirty="0" err="1"/>
                        <a:t>solvensmarginal</a:t>
                      </a:r>
                      <a:endParaRPr lang="en-GB" dirty="0"/>
                    </a:p>
                  </a:txBody>
                  <a:tcPr>
                    <a:solidFill>
                      <a:schemeClr val="accent5">
                        <a:lumMod val="40000"/>
                        <a:lumOff val="60000"/>
                      </a:schemeClr>
                    </a:solidFill>
                  </a:tcPr>
                </a:tc>
                <a:tc>
                  <a:txBody>
                    <a:bodyPr/>
                    <a:lstStyle/>
                    <a:p>
                      <a:r>
                        <a:rPr lang="en-GB" dirty="0"/>
                        <a:t>8 </a:t>
                      </a:r>
                      <a:r>
                        <a:rPr lang="en-GB" dirty="0" err="1"/>
                        <a:t>kap</a:t>
                      </a:r>
                      <a:r>
                        <a:rPr lang="en-GB" dirty="0"/>
                        <a:t> </a:t>
                      </a:r>
                      <a:r>
                        <a:rPr lang="en-GB" dirty="0" err="1"/>
                        <a:t>Kapitalkrav</a:t>
                      </a:r>
                      <a:endParaRPr lang="en-GB" dirty="0"/>
                    </a:p>
                  </a:txBody>
                  <a:tcPr>
                    <a:solidFill>
                      <a:schemeClr val="accent5">
                        <a:lumMod val="40000"/>
                        <a:lumOff val="60000"/>
                      </a:schemeClr>
                    </a:solidFill>
                  </a:tcPr>
                </a:tc>
                <a:tc>
                  <a:txBody>
                    <a:bodyPr/>
                    <a:lstStyle/>
                    <a:p>
                      <a:r>
                        <a:rPr lang="en-GB" dirty="0" err="1"/>
                        <a:t>Helt</a:t>
                      </a:r>
                      <a:r>
                        <a:rPr lang="en-GB" dirty="0"/>
                        <a:t> </a:t>
                      </a:r>
                      <a:r>
                        <a:rPr lang="en-GB" dirty="0" err="1"/>
                        <a:t>ny</a:t>
                      </a:r>
                      <a:r>
                        <a:rPr lang="en-GB" dirty="0"/>
                        <a:t> </a:t>
                      </a:r>
                      <a:r>
                        <a:rPr lang="en-GB" dirty="0" err="1"/>
                        <a:t>lydelse</a:t>
                      </a:r>
                      <a:endParaRPr lang="en-GB" dirty="0"/>
                    </a:p>
                  </a:txBody>
                  <a:tcPr>
                    <a:solidFill>
                      <a:srgbClr val="FF0000"/>
                    </a:solidFill>
                  </a:tcPr>
                </a:tc>
                <a:extLst>
                  <a:ext uri="{0D108BD9-81ED-4DB2-BD59-A6C34878D82A}">
                    <a16:rowId xmlns:a16="http://schemas.microsoft.com/office/drawing/2014/main" xmlns="" val="10001"/>
                  </a:ext>
                </a:extLst>
              </a:tr>
              <a:tr h="370840">
                <a:tc>
                  <a:txBody>
                    <a:bodyPr/>
                    <a:lstStyle/>
                    <a:p>
                      <a:r>
                        <a:rPr lang="en-GB" dirty="0"/>
                        <a:t>-</a:t>
                      </a:r>
                    </a:p>
                  </a:txBody>
                  <a:tcPr>
                    <a:solidFill>
                      <a:schemeClr val="accent5">
                        <a:lumMod val="60000"/>
                        <a:lumOff val="40000"/>
                      </a:schemeClr>
                    </a:solidFill>
                  </a:tcPr>
                </a:tc>
                <a:tc>
                  <a:txBody>
                    <a:bodyPr/>
                    <a:lstStyle/>
                    <a:p>
                      <a:r>
                        <a:rPr lang="en-GB" dirty="0"/>
                        <a:t>9 </a:t>
                      </a:r>
                      <a:r>
                        <a:rPr lang="en-GB" dirty="0" err="1"/>
                        <a:t>kap</a:t>
                      </a:r>
                      <a:r>
                        <a:rPr lang="en-GB" dirty="0"/>
                        <a:t> </a:t>
                      </a:r>
                      <a:r>
                        <a:rPr lang="en-GB" dirty="0" err="1"/>
                        <a:t>Interna</a:t>
                      </a:r>
                      <a:r>
                        <a:rPr lang="en-GB" baseline="0" dirty="0"/>
                        <a:t> modeller</a:t>
                      </a:r>
                      <a:endParaRPr lang="en-GB"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Motsvarighet</a:t>
                      </a:r>
                      <a:r>
                        <a:rPr lang="en-GB" dirty="0"/>
                        <a:t> </a:t>
                      </a:r>
                      <a:r>
                        <a:rPr lang="en-GB" dirty="0" err="1"/>
                        <a:t>saknas</a:t>
                      </a:r>
                      <a:endParaRPr lang="en-GB" dirty="0"/>
                    </a:p>
                    <a:p>
                      <a:endParaRPr lang="en-GB" dirty="0"/>
                    </a:p>
                  </a:txBody>
                  <a:tcPr>
                    <a:solidFill>
                      <a:srgbClr val="FF0000"/>
                    </a:solidFill>
                  </a:tcPr>
                </a:tc>
                <a:extLst>
                  <a:ext uri="{0D108BD9-81ED-4DB2-BD59-A6C34878D82A}">
                    <a16:rowId xmlns:a16="http://schemas.microsoft.com/office/drawing/2014/main" xmlns="" val="10002"/>
                  </a:ext>
                </a:extLst>
              </a:tr>
              <a:tr h="370840">
                <a:tc>
                  <a:txBody>
                    <a:bodyPr/>
                    <a:lstStyle/>
                    <a:p>
                      <a:r>
                        <a:rPr lang="en-GB" dirty="0"/>
                        <a:t>8 </a:t>
                      </a:r>
                      <a:r>
                        <a:rPr lang="en-GB" dirty="0" err="1"/>
                        <a:t>kap</a:t>
                      </a:r>
                      <a:r>
                        <a:rPr lang="en-GB" dirty="0"/>
                        <a:t> </a:t>
                      </a:r>
                      <a:r>
                        <a:rPr lang="en-GB" dirty="0" err="1"/>
                        <a:t>Riktlinjer</a:t>
                      </a:r>
                      <a:r>
                        <a:rPr lang="en-GB" dirty="0"/>
                        <a:t> </a:t>
                      </a:r>
                      <a:r>
                        <a:rPr lang="en-GB" dirty="0" err="1"/>
                        <a:t>och</a:t>
                      </a:r>
                      <a:r>
                        <a:rPr lang="en-GB" dirty="0"/>
                        <a:t> FFFS</a:t>
                      </a:r>
                      <a:r>
                        <a:rPr lang="en-GB" baseline="0" dirty="0"/>
                        <a:t> 2005:1</a:t>
                      </a:r>
                      <a:endParaRPr lang="en-GB" dirty="0"/>
                    </a:p>
                  </a:txBody>
                  <a:tcPr>
                    <a:solidFill>
                      <a:schemeClr val="accent5">
                        <a:lumMod val="40000"/>
                        <a:lumOff val="60000"/>
                      </a:schemeClr>
                    </a:solidFill>
                  </a:tcPr>
                </a:tc>
                <a:tc>
                  <a:txBody>
                    <a:bodyPr/>
                    <a:lstStyle/>
                    <a:p>
                      <a:r>
                        <a:rPr lang="en-GB" dirty="0"/>
                        <a:t>10 </a:t>
                      </a:r>
                      <a:r>
                        <a:rPr lang="en-GB" dirty="0" err="1"/>
                        <a:t>kap</a:t>
                      </a:r>
                      <a:r>
                        <a:rPr lang="en-GB" dirty="0"/>
                        <a:t> </a:t>
                      </a:r>
                      <a:r>
                        <a:rPr lang="en-GB" dirty="0" err="1"/>
                        <a:t>Företagsstyrning</a:t>
                      </a:r>
                      <a:endParaRPr lang="en-GB" dirty="0"/>
                    </a:p>
                  </a:txBody>
                  <a:tcPr>
                    <a:solidFill>
                      <a:schemeClr val="accent5">
                        <a:lumMod val="40000"/>
                        <a:lumOff val="60000"/>
                      </a:schemeClr>
                    </a:solidFill>
                  </a:tcPr>
                </a:tc>
                <a:tc>
                  <a:txBody>
                    <a:bodyPr/>
                    <a:lstStyle/>
                    <a:p>
                      <a:r>
                        <a:rPr lang="en-GB" dirty="0" err="1"/>
                        <a:t>Helt</a:t>
                      </a:r>
                      <a:r>
                        <a:rPr lang="en-GB" dirty="0"/>
                        <a:t> </a:t>
                      </a:r>
                      <a:r>
                        <a:rPr lang="en-GB" dirty="0" err="1"/>
                        <a:t>ny</a:t>
                      </a:r>
                      <a:r>
                        <a:rPr lang="en-GB" dirty="0"/>
                        <a:t> </a:t>
                      </a:r>
                      <a:r>
                        <a:rPr lang="en-GB" dirty="0" err="1"/>
                        <a:t>lydelse</a:t>
                      </a:r>
                      <a:endParaRPr lang="en-GB" dirty="0"/>
                    </a:p>
                  </a:txBody>
                  <a:tcPr>
                    <a:solidFill>
                      <a:srgbClr val="FF0000"/>
                    </a:solidFill>
                  </a:tcPr>
                </a:tc>
                <a:extLst>
                  <a:ext uri="{0D108BD9-81ED-4DB2-BD59-A6C34878D82A}">
                    <a16:rowId xmlns:a16="http://schemas.microsoft.com/office/drawing/2014/main" xmlns="" val="10003"/>
                  </a:ext>
                </a:extLst>
              </a:tr>
              <a:tr h="370840">
                <a:tc>
                  <a:txBody>
                    <a:bodyPr/>
                    <a:lstStyle/>
                    <a:p>
                      <a:r>
                        <a:rPr lang="en-GB" dirty="0"/>
                        <a:t>11 </a:t>
                      </a:r>
                      <a:r>
                        <a:rPr lang="en-GB" dirty="0" err="1"/>
                        <a:t>kap</a:t>
                      </a:r>
                      <a:r>
                        <a:rPr lang="en-GB" dirty="0"/>
                        <a:t> </a:t>
                      </a:r>
                      <a:r>
                        <a:rPr lang="en-GB" dirty="0" err="1"/>
                        <a:t>FörsäkringsAB</a:t>
                      </a:r>
                      <a:endParaRPr lang="en-GB" dirty="0"/>
                    </a:p>
                  </a:txBody>
                  <a:tcPr>
                    <a:solidFill>
                      <a:schemeClr val="accent5">
                        <a:lumMod val="60000"/>
                        <a:lumOff val="40000"/>
                      </a:schemeClr>
                    </a:solidFill>
                  </a:tcPr>
                </a:tc>
                <a:tc>
                  <a:txBody>
                    <a:bodyPr/>
                    <a:lstStyle/>
                    <a:p>
                      <a:r>
                        <a:rPr lang="en-GB" dirty="0"/>
                        <a:t>11 </a:t>
                      </a:r>
                      <a:r>
                        <a:rPr lang="en-GB" dirty="0" err="1"/>
                        <a:t>kap</a:t>
                      </a:r>
                      <a:r>
                        <a:rPr lang="en-GB" dirty="0"/>
                        <a:t> </a:t>
                      </a:r>
                      <a:r>
                        <a:rPr lang="en-GB" dirty="0" err="1"/>
                        <a:t>FörsäkringsAB</a:t>
                      </a:r>
                      <a:endParaRPr lang="en-GB" dirty="0"/>
                    </a:p>
                  </a:txBody>
                  <a:tcPr>
                    <a:solidFill>
                      <a:schemeClr val="accent5">
                        <a:lumMod val="60000"/>
                        <a:lumOff val="4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xmlns="" val="10004"/>
                  </a:ext>
                </a:extLst>
              </a:tr>
              <a:tr h="370840">
                <a:tc>
                  <a:txBody>
                    <a:bodyPr/>
                    <a:lstStyle/>
                    <a:p>
                      <a:r>
                        <a:rPr lang="en-GB" dirty="0"/>
                        <a:t>12 </a:t>
                      </a:r>
                      <a:r>
                        <a:rPr lang="en-GB" dirty="0" err="1"/>
                        <a:t>kap</a:t>
                      </a:r>
                      <a:r>
                        <a:rPr lang="en-GB" dirty="0"/>
                        <a:t> </a:t>
                      </a:r>
                      <a:r>
                        <a:rPr lang="en-GB" dirty="0" err="1"/>
                        <a:t>Ömsesidiga</a:t>
                      </a:r>
                      <a:r>
                        <a:rPr lang="en-GB" dirty="0"/>
                        <a:t> </a:t>
                      </a:r>
                      <a:r>
                        <a:rPr lang="en-GB" dirty="0" err="1"/>
                        <a:t>försäkringsbolag</a:t>
                      </a:r>
                      <a:endParaRPr lang="en-GB" dirty="0"/>
                    </a:p>
                  </a:txBody>
                  <a:tcPr>
                    <a:solidFill>
                      <a:schemeClr val="accent5">
                        <a:lumMod val="40000"/>
                        <a:lumOff val="60000"/>
                      </a:schemeClr>
                    </a:solidFill>
                  </a:tcPr>
                </a:tc>
                <a:tc>
                  <a:txBody>
                    <a:bodyPr/>
                    <a:lstStyle/>
                    <a:p>
                      <a:r>
                        <a:rPr lang="en-GB" dirty="0"/>
                        <a:t>12 </a:t>
                      </a:r>
                      <a:r>
                        <a:rPr lang="en-GB" dirty="0" err="1"/>
                        <a:t>kap</a:t>
                      </a:r>
                      <a:r>
                        <a:rPr lang="en-GB" dirty="0"/>
                        <a:t> </a:t>
                      </a:r>
                      <a:r>
                        <a:rPr lang="en-GB" dirty="0" err="1"/>
                        <a:t>Ömsesidiga</a:t>
                      </a:r>
                      <a:r>
                        <a:rPr lang="en-GB" dirty="0"/>
                        <a:t> </a:t>
                      </a:r>
                      <a:r>
                        <a:rPr lang="en-GB" dirty="0" err="1"/>
                        <a:t>försäkringsbolag</a:t>
                      </a:r>
                      <a:endParaRPr lang="en-GB" dirty="0"/>
                    </a:p>
                  </a:txBody>
                  <a:tcPr>
                    <a:solidFill>
                      <a:schemeClr val="accent5">
                        <a:lumMod val="40000"/>
                        <a:lumOff val="6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xmlns="" val="10005"/>
                  </a:ext>
                </a:extLst>
              </a:tr>
              <a:tr h="370840">
                <a:tc>
                  <a:txBody>
                    <a:bodyPr/>
                    <a:lstStyle/>
                    <a:p>
                      <a:r>
                        <a:rPr lang="en-GB" dirty="0"/>
                        <a:t>13 </a:t>
                      </a:r>
                      <a:r>
                        <a:rPr lang="en-GB" dirty="0" err="1"/>
                        <a:t>kap</a:t>
                      </a:r>
                      <a:r>
                        <a:rPr lang="en-GB" dirty="0"/>
                        <a:t> </a:t>
                      </a:r>
                      <a:r>
                        <a:rPr lang="en-GB" dirty="0" err="1"/>
                        <a:t>Försäkrings-föreningar</a:t>
                      </a:r>
                      <a:endParaRPr lang="en-GB" dirty="0"/>
                    </a:p>
                  </a:txBody>
                  <a:tcPr>
                    <a:solidFill>
                      <a:schemeClr val="accent5">
                        <a:lumMod val="60000"/>
                        <a:lumOff val="40000"/>
                      </a:schemeClr>
                    </a:solidFill>
                  </a:tcPr>
                </a:tc>
                <a:tc>
                  <a:txBody>
                    <a:bodyPr/>
                    <a:lstStyle/>
                    <a:p>
                      <a:r>
                        <a:rPr lang="en-GB" dirty="0"/>
                        <a:t>13 </a:t>
                      </a:r>
                      <a:r>
                        <a:rPr lang="en-GB" dirty="0" err="1"/>
                        <a:t>kap</a:t>
                      </a:r>
                      <a:r>
                        <a:rPr lang="en-GB" dirty="0"/>
                        <a:t> </a:t>
                      </a:r>
                      <a:r>
                        <a:rPr lang="en-GB" dirty="0" err="1"/>
                        <a:t>Försäkrings-föreningar</a:t>
                      </a:r>
                      <a:endParaRPr lang="en-GB" dirty="0"/>
                    </a:p>
                  </a:txBody>
                  <a:tcPr>
                    <a:solidFill>
                      <a:schemeClr val="accent5">
                        <a:lumMod val="60000"/>
                        <a:lumOff val="4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xmlns="" val="10006"/>
                  </a:ext>
                </a:extLst>
              </a:tr>
              <a:tr h="370840">
                <a:tc>
                  <a:txBody>
                    <a:bodyPr/>
                    <a:lstStyle/>
                    <a:p>
                      <a:r>
                        <a:rPr lang="en-GB" dirty="0"/>
                        <a:t>10 </a:t>
                      </a:r>
                      <a:r>
                        <a:rPr lang="en-GB" dirty="0" err="1"/>
                        <a:t>kap</a:t>
                      </a:r>
                      <a:r>
                        <a:rPr lang="en-GB" dirty="0"/>
                        <a:t> </a:t>
                      </a:r>
                      <a:r>
                        <a:rPr lang="en-GB" dirty="0" err="1"/>
                        <a:t>Beståndsöverlåtelse</a:t>
                      </a:r>
                      <a:endParaRPr lang="en-GB" dirty="0"/>
                    </a:p>
                  </a:txBody>
                  <a:tcPr>
                    <a:solidFill>
                      <a:schemeClr val="accent5">
                        <a:lumMod val="40000"/>
                        <a:lumOff val="60000"/>
                      </a:schemeClr>
                    </a:solidFill>
                  </a:tcPr>
                </a:tc>
                <a:tc>
                  <a:txBody>
                    <a:bodyPr/>
                    <a:lstStyle/>
                    <a:p>
                      <a:r>
                        <a:rPr lang="en-GB" dirty="0"/>
                        <a:t>14 </a:t>
                      </a:r>
                      <a:r>
                        <a:rPr lang="en-GB" dirty="0" err="1"/>
                        <a:t>kap</a:t>
                      </a:r>
                      <a:r>
                        <a:rPr lang="en-GB" dirty="0"/>
                        <a:t> </a:t>
                      </a:r>
                      <a:r>
                        <a:rPr lang="en-GB" dirty="0" err="1"/>
                        <a:t>Beståndsöverlåtelse</a:t>
                      </a:r>
                      <a:endParaRPr lang="en-GB" dirty="0"/>
                    </a:p>
                  </a:txBody>
                  <a:tcPr>
                    <a:solidFill>
                      <a:schemeClr val="accent5">
                        <a:lumMod val="40000"/>
                        <a:lumOff val="6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xmlns="" val="10007"/>
                  </a:ext>
                </a:extLst>
              </a:tr>
            </a:tbl>
          </a:graphicData>
        </a:graphic>
      </p:graphicFrame>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6</a:t>
            </a:fld>
            <a:endParaRPr lang="en-US"/>
          </a:p>
        </p:txBody>
      </p:sp>
      <p:sp>
        <p:nvSpPr>
          <p:cNvPr id="12"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1. </a:t>
            </a:r>
            <a:r>
              <a:rPr lang="en-GB" sz="2400" dirty="0" err="1">
                <a:solidFill>
                  <a:schemeClr val="tx2"/>
                </a:solidFill>
              </a:rPr>
              <a:t>Vad</a:t>
            </a:r>
            <a:r>
              <a:rPr lang="en-GB" sz="2400" dirty="0">
                <a:solidFill>
                  <a:schemeClr val="tx2"/>
                </a:solidFill>
              </a:rPr>
              <a:t> </a:t>
            </a:r>
            <a:r>
              <a:rPr lang="en-GB" sz="2400" dirty="0" err="1">
                <a:solidFill>
                  <a:schemeClr val="tx2"/>
                </a:solidFill>
              </a:rPr>
              <a:t>finns</a:t>
            </a:r>
            <a:r>
              <a:rPr lang="en-GB" sz="2400" dirty="0">
                <a:solidFill>
                  <a:schemeClr val="tx2"/>
                </a:solidFill>
              </a:rPr>
              <a:t> </a:t>
            </a:r>
            <a:r>
              <a:rPr lang="en-GB" sz="2400" dirty="0" err="1">
                <a:solidFill>
                  <a:schemeClr val="tx2"/>
                </a:solidFill>
              </a:rPr>
              <a:t>kvar</a:t>
            </a:r>
            <a:r>
              <a:rPr lang="en-GB" sz="2400" dirty="0">
                <a:solidFill>
                  <a:schemeClr val="tx2"/>
                </a:solidFill>
              </a:rPr>
              <a:t> </a:t>
            </a:r>
            <a:r>
              <a:rPr lang="en-GB" sz="2400" dirty="0" err="1">
                <a:solidFill>
                  <a:schemeClr val="tx2"/>
                </a:solidFill>
              </a:rPr>
              <a:t>efter</a:t>
            </a:r>
            <a:r>
              <a:rPr lang="en-GB" sz="2400" dirty="0">
                <a:solidFill>
                  <a:schemeClr val="tx2"/>
                </a:solidFill>
              </a:rPr>
              <a:t> </a:t>
            </a:r>
            <a:r>
              <a:rPr lang="en-GB" sz="2400" dirty="0" err="1">
                <a:solidFill>
                  <a:schemeClr val="tx2"/>
                </a:solidFill>
              </a:rPr>
              <a:t>Solvens</a:t>
            </a:r>
            <a:r>
              <a:rPr lang="en-GB" sz="2400" dirty="0">
                <a:solidFill>
                  <a:schemeClr val="tx2"/>
                </a:solidFill>
              </a:rPr>
              <a:t> II?</a:t>
            </a:r>
          </a:p>
        </p:txBody>
      </p:sp>
    </p:spTree>
    <p:extLst>
      <p:ext uri="{BB962C8B-B14F-4D97-AF65-F5344CB8AC3E}">
        <p14:creationId xmlns:p14="http://schemas.microsoft.com/office/powerpoint/2010/main" val="284511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037178556"/>
              </p:ext>
            </p:extLst>
          </p:nvPr>
        </p:nvGraphicFramePr>
        <p:xfrm>
          <a:off x="657225" y="1265479"/>
          <a:ext cx="8001000" cy="3774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370840">
                <a:tc>
                  <a:txBody>
                    <a:bodyPr/>
                    <a:lstStyle/>
                    <a:p>
                      <a:r>
                        <a:rPr lang="en-GB" dirty="0"/>
                        <a:t>S1-FRL</a:t>
                      </a:r>
                    </a:p>
                  </a:txBody>
                  <a:tcPr/>
                </a:tc>
                <a:tc>
                  <a:txBody>
                    <a:bodyPr/>
                    <a:lstStyle/>
                    <a:p>
                      <a:r>
                        <a:rPr lang="en-GB" dirty="0"/>
                        <a:t>S2-FRL</a:t>
                      </a:r>
                    </a:p>
                  </a:txBody>
                  <a:tcPr/>
                </a:tc>
                <a:tc>
                  <a:txBody>
                    <a:bodyPr/>
                    <a:lstStyle/>
                    <a:p>
                      <a:r>
                        <a:rPr lang="en-GB" dirty="0" err="1"/>
                        <a:t>Ändringar</a:t>
                      </a:r>
                      <a:endParaRPr lang="en-GB"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15 </a:t>
                      </a:r>
                      <a:r>
                        <a:rPr lang="en-GB" dirty="0" err="1"/>
                        <a:t>kap</a:t>
                      </a:r>
                      <a:r>
                        <a:rPr lang="en-GB" dirty="0"/>
                        <a:t> </a:t>
                      </a:r>
                      <a:r>
                        <a:rPr lang="en-GB" dirty="0" err="1"/>
                        <a:t>Ägarprövning</a:t>
                      </a:r>
                      <a:endParaRPr lang="en-GB" dirty="0"/>
                    </a:p>
                  </a:txBody>
                  <a:tcPr>
                    <a:solidFill>
                      <a:schemeClr val="accent5">
                        <a:lumMod val="60000"/>
                        <a:lumOff val="40000"/>
                      </a:schemeClr>
                    </a:solidFill>
                  </a:tcPr>
                </a:tc>
                <a:tc>
                  <a:txBody>
                    <a:bodyPr/>
                    <a:lstStyle/>
                    <a:p>
                      <a:r>
                        <a:rPr lang="en-GB" dirty="0"/>
                        <a:t>15 </a:t>
                      </a:r>
                      <a:r>
                        <a:rPr lang="en-GB" dirty="0" err="1"/>
                        <a:t>kap</a:t>
                      </a:r>
                      <a:r>
                        <a:rPr lang="en-GB" dirty="0"/>
                        <a:t> </a:t>
                      </a:r>
                      <a:r>
                        <a:rPr lang="en-GB" dirty="0" err="1"/>
                        <a:t>Ägarprövning</a:t>
                      </a:r>
                      <a:endParaRPr lang="en-GB" dirty="0"/>
                    </a:p>
                  </a:txBody>
                  <a:tcPr>
                    <a:solidFill>
                      <a:schemeClr val="accent5">
                        <a:lumMod val="60000"/>
                        <a:lumOff val="4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xmlns="" val="10001"/>
                  </a:ext>
                </a:extLst>
              </a:tr>
              <a:tr h="370840">
                <a:tc>
                  <a:txBody>
                    <a:bodyPr/>
                    <a:lstStyle/>
                    <a:p>
                      <a:r>
                        <a:rPr lang="en-GB" dirty="0"/>
                        <a:t>-</a:t>
                      </a:r>
                    </a:p>
                  </a:txBody>
                  <a:tcPr>
                    <a:solidFill>
                      <a:schemeClr val="accent5">
                        <a:lumMod val="40000"/>
                        <a:lumOff val="60000"/>
                      </a:schemeClr>
                    </a:solidFill>
                  </a:tcPr>
                </a:tc>
                <a:tc>
                  <a:txBody>
                    <a:bodyPr/>
                    <a:lstStyle/>
                    <a:p>
                      <a:r>
                        <a:rPr lang="en-GB" dirty="0"/>
                        <a:t>16 </a:t>
                      </a:r>
                      <a:r>
                        <a:rPr lang="en-GB" dirty="0" err="1"/>
                        <a:t>kap</a:t>
                      </a:r>
                      <a:r>
                        <a:rPr lang="en-GB" dirty="0"/>
                        <a:t> </a:t>
                      </a:r>
                      <a:r>
                        <a:rPr lang="en-GB" dirty="0" err="1"/>
                        <a:t>Offentliggörande</a:t>
                      </a:r>
                      <a:endParaRPr lang="en-GB" dirty="0"/>
                    </a:p>
                  </a:txBody>
                  <a:tcPr>
                    <a:solidFill>
                      <a:schemeClr val="accent5">
                        <a:lumMod val="40000"/>
                        <a:lumOff val="60000"/>
                      </a:schemeClr>
                    </a:solidFill>
                  </a:tcPr>
                </a:tc>
                <a:tc>
                  <a:txBody>
                    <a:bodyPr/>
                    <a:lstStyle/>
                    <a:p>
                      <a:r>
                        <a:rPr lang="en-GB" dirty="0" err="1"/>
                        <a:t>Motsvarighet</a:t>
                      </a:r>
                      <a:r>
                        <a:rPr lang="en-GB" dirty="0"/>
                        <a:t> </a:t>
                      </a:r>
                      <a:r>
                        <a:rPr lang="en-GB" dirty="0" err="1"/>
                        <a:t>saknas</a:t>
                      </a:r>
                      <a:endParaRPr lang="en-GB" dirty="0"/>
                    </a:p>
                  </a:txBody>
                  <a:tcPr>
                    <a:solidFill>
                      <a:srgbClr val="FF0000"/>
                    </a:solidFill>
                  </a:tcPr>
                </a:tc>
                <a:extLst>
                  <a:ext uri="{0D108BD9-81ED-4DB2-BD59-A6C34878D82A}">
                    <a16:rowId xmlns:a16="http://schemas.microsoft.com/office/drawing/2014/main" xmlns="" val="10002"/>
                  </a:ext>
                </a:extLst>
              </a:tr>
              <a:tr h="370840">
                <a:tc>
                  <a:txBody>
                    <a:bodyPr/>
                    <a:lstStyle/>
                    <a:p>
                      <a:r>
                        <a:rPr lang="en-GB" dirty="0"/>
                        <a:t>14 </a:t>
                      </a:r>
                      <a:r>
                        <a:rPr lang="en-GB" dirty="0" err="1"/>
                        <a:t>kap</a:t>
                      </a:r>
                      <a:r>
                        <a:rPr lang="en-GB" dirty="0"/>
                        <a:t> </a:t>
                      </a:r>
                      <a:r>
                        <a:rPr lang="en-GB" dirty="0" err="1"/>
                        <a:t>Tillsyn</a:t>
                      </a:r>
                      <a:endParaRPr lang="en-GB" dirty="0"/>
                    </a:p>
                  </a:txBody>
                  <a:tcPr>
                    <a:solidFill>
                      <a:schemeClr val="accent5">
                        <a:lumMod val="60000"/>
                        <a:lumOff val="40000"/>
                      </a:schemeClr>
                    </a:solidFill>
                  </a:tcPr>
                </a:tc>
                <a:tc>
                  <a:txBody>
                    <a:bodyPr/>
                    <a:lstStyle/>
                    <a:p>
                      <a:r>
                        <a:rPr lang="en-GB" dirty="0"/>
                        <a:t>17 </a:t>
                      </a:r>
                      <a:r>
                        <a:rPr lang="en-GB" dirty="0" err="1"/>
                        <a:t>kap</a:t>
                      </a:r>
                      <a:r>
                        <a:rPr lang="en-GB" dirty="0"/>
                        <a:t> </a:t>
                      </a:r>
                      <a:r>
                        <a:rPr lang="en-GB" dirty="0" err="1"/>
                        <a:t>Tillsyn</a:t>
                      </a:r>
                      <a:endParaRPr lang="en-GB"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Nya</a:t>
                      </a:r>
                      <a:r>
                        <a:rPr lang="en-GB" dirty="0"/>
                        <a:t> </a:t>
                      </a:r>
                      <a:r>
                        <a:rPr lang="en-GB" dirty="0" err="1"/>
                        <a:t>bestämmelser</a:t>
                      </a:r>
                      <a:r>
                        <a:rPr lang="en-GB" dirty="0"/>
                        <a:t> </a:t>
                      </a:r>
                      <a:r>
                        <a:rPr lang="en-GB" dirty="0" err="1"/>
                        <a:t>har</a:t>
                      </a:r>
                      <a:r>
                        <a:rPr lang="en-GB" dirty="0"/>
                        <a:t> </a:t>
                      </a:r>
                      <a:r>
                        <a:rPr lang="en-GB" dirty="0" err="1"/>
                        <a:t>tillkommit</a:t>
                      </a:r>
                      <a:endParaRPr lang="en-GB" dirty="0"/>
                    </a:p>
                  </a:txBody>
                  <a:tcPr>
                    <a:solidFill>
                      <a:srgbClr val="FFC000"/>
                    </a:solidFill>
                  </a:tcPr>
                </a:tc>
                <a:extLst>
                  <a:ext uri="{0D108BD9-81ED-4DB2-BD59-A6C34878D82A}">
                    <a16:rowId xmlns:a16="http://schemas.microsoft.com/office/drawing/2014/main" xmlns="" val="10003"/>
                  </a:ext>
                </a:extLst>
              </a:tr>
              <a:tr h="370840">
                <a:tc>
                  <a:txBody>
                    <a:bodyPr/>
                    <a:lstStyle/>
                    <a:p>
                      <a:r>
                        <a:rPr lang="en-GB" dirty="0"/>
                        <a:t>16 </a:t>
                      </a:r>
                      <a:r>
                        <a:rPr lang="en-GB" dirty="0" err="1"/>
                        <a:t>kap</a:t>
                      </a:r>
                      <a:r>
                        <a:rPr lang="en-GB" dirty="0"/>
                        <a:t> </a:t>
                      </a:r>
                      <a:r>
                        <a:rPr lang="en-GB" dirty="0" err="1"/>
                        <a:t>Ingripanden</a:t>
                      </a:r>
                      <a:endParaRPr lang="en-GB" dirty="0"/>
                    </a:p>
                  </a:txBody>
                  <a:tcPr>
                    <a:solidFill>
                      <a:schemeClr val="accent5">
                        <a:lumMod val="40000"/>
                        <a:lumOff val="60000"/>
                      </a:schemeClr>
                    </a:solidFill>
                  </a:tcPr>
                </a:tc>
                <a:tc>
                  <a:txBody>
                    <a:bodyPr/>
                    <a:lstStyle/>
                    <a:p>
                      <a:r>
                        <a:rPr lang="en-GB" dirty="0"/>
                        <a:t>18 </a:t>
                      </a:r>
                      <a:r>
                        <a:rPr lang="en-GB" dirty="0" err="1"/>
                        <a:t>kap</a:t>
                      </a:r>
                      <a:r>
                        <a:rPr lang="en-GB" dirty="0"/>
                        <a:t> </a:t>
                      </a:r>
                      <a:r>
                        <a:rPr lang="en-GB" dirty="0" err="1"/>
                        <a:t>Ingripanden</a:t>
                      </a:r>
                      <a:endParaRPr lang="en-GB"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Nya</a:t>
                      </a:r>
                      <a:r>
                        <a:rPr lang="en-GB" dirty="0"/>
                        <a:t> </a:t>
                      </a:r>
                      <a:r>
                        <a:rPr lang="en-GB" dirty="0" err="1"/>
                        <a:t>bestämmelser</a:t>
                      </a:r>
                      <a:r>
                        <a:rPr lang="en-GB" dirty="0"/>
                        <a:t> </a:t>
                      </a:r>
                      <a:r>
                        <a:rPr lang="en-GB" dirty="0" err="1"/>
                        <a:t>har</a:t>
                      </a:r>
                      <a:r>
                        <a:rPr lang="en-GB" dirty="0"/>
                        <a:t> </a:t>
                      </a:r>
                      <a:r>
                        <a:rPr lang="en-GB" dirty="0" err="1"/>
                        <a:t>tillkommit</a:t>
                      </a:r>
                      <a:endParaRPr lang="en-GB" dirty="0"/>
                    </a:p>
                  </a:txBody>
                  <a:tcPr>
                    <a:solidFill>
                      <a:srgbClr val="FFC000"/>
                    </a:solidFill>
                  </a:tcPr>
                </a:tc>
                <a:extLst>
                  <a:ext uri="{0D108BD9-81ED-4DB2-BD59-A6C34878D82A}">
                    <a16:rowId xmlns:a16="http://schemas.microsoft.com/office/drawing/2014/main" xmlns="" val="10004"/>
                  </a:ext>
                </a:extLst>
              </a:tr>
              <a:tr h="370840">
                <a:tc>
                  <a:txBody>
                    <a:bodyPr/>
                    <a:lstStyle/>
                    <a:p>
                      <a:r>
                        <a:rPr lang="en-GB" dirty="0"/>
                        <a:t>9 </a:t>
                      </a:r>
                      <a:r>
                        <a:rPr lang="en-GB" dirty="0" err="1"/>
                        <a:t>kap</a:t>
                      </a:r>
                      <a:r>
                        <a:rPr lang="en-GB" dirty="0"/>
                        <a:t> </a:t>
                      </a:r>
                      <a:r>
                        <a:rPr lang="en-GB" dirty="0" err="1"/>
                        <a:t>Försäkringsgrupper</a:t>
                      </a:r>
                      <a:endParaRPr lang="en-GB" dirty="0"/>
                    </a:p>
                  </a:txBody>
                  <a:tcPr>
                    <a:solidFill>
                      <a:schemeClr val="accent5">
                        <a:lumMod val="60000"/>
                        <a:lumOff val="40000"/>
                      </a:schemeClr>
                    </a:solidFill>
                  </a:tcPr>
                </a:tc>
                <a:tc>
                  <a:txBody>
                    <a:bodyPr/>
                    <a:lstStyle/>
                    <a:p>
                      <a:r>
                        <a:rPr lang="en-GB" dirty="0"/>
                        <a:t>19 </a:t>
                      </a:r>
                      <a:r>
                        <a:rPr lang="en-GB" dirty="0" err="1"/>
                        <a:t>kap</a:t>
                      </a:r>
                      <a:r>
                        <a:rPr lang="en-GB" dirty="0"/>
                        <a:t> </a:t>
                      </a:r>
                      <a:r>
                        <a:rPr lang="en-GB" dirty="0" err="1"/>
                        <a:t>Grupptillsyn</a:t>
                      </a:r>
                      <a:endParaRPr lang="en-GB" dirty="0"/>
                    </a:p>
                  </a:txBody>
                  <a:tcPr>
                    <a:solidFill>
                      <a:schemeClr val="accent5">
                        <a:lumMod val="60000"/>
                        <a:lumOff val="40000"/>
                      </a:schemeClr>
                    </a:solidFill>
                  </a:tcPr>
                </a:tc>
                <a:tc>
                  <a:txBody>
                    <a:bodyPr/>
                    <a:lstStyle/>
                    <a:p>
                      <a:r>
                        <a:rPr lang="en-GB" dirty="0" err="1"/>
                        <a:t>Helt</a:t>
                      </a:r>
                      <a:r>
                        <a:rPr lang="en-GB" baseline="0" dirty="0"/>
                        <a:t> </a:t>
                      </a:r>
                      <a:r>
                        <a:rPr lang="en-GB" baseline="0" dirty="0" err="1"/>
                        <a:t>ny</a:t>
                      </a:r>
                      <a:r>
                        <a:rPr lang="en-GB" dirty="0"/>
                        <a:t> </a:t>
                      </a:r>
                      <a:r>
                        <a:rPr lang="en-GB" dirty="0" err="1"/>
                        <a:t>lydelse</a:t>
                      </a:r>
                      <a:endParaRPr lang="en-GB" dirty="0"/>
                    </a:p>
                  </a:txBody>
                  <a:tcPr>
                    <a:solidFill>
                      <a:srgbClr val="FF0000"/>
                    </a:solidFill>
                  </a:tcPr>
                </a:tc>
                <a:extLst>
                  <a:ext uri="{0D108BD9-81ED-4DB2-BD59-A6C34878D82A}">
                    <a16:rowId xmlns:a16="http://schemas.microsoft.com/office/drawing/2014/main" xmlns="" val="10005"/>
                  </a:ext>
                </a:extLst>
              </a:tr>
              <a:tr h="370840">
                <a:tc>
                  <a:txBody>
                    <a:bodyPr/>
                    <a:lstStyle/>
                    <a:p>
                      <a:r>
                        <a:rPr lang="en-GB" dirty="0"/>
                        <a:t>-</a:t>
                      </a:r>
                    </a:p>
                  </a:txBody>
                  <a:tcPr>
                    <a:solidFill>
                      <a:schemeClr val="accent5">
                        <a:lumMod val="40000"/>
                        <a:lumOff val="60000"/>
                      </a:schemeClr>
                    </a:solidFill>
                  </a:tcPr>
                </a:tc>
                <a:tc>
                  <a:txBody>
                    <a:bodyPr/>
                    <a:lstStyle/>
                    <a:p>
                      <a:r>
                        <a:rPr lang="en-GB" dirty="0"/>
                        <a:t>20 </a:t>
                      </a:r>
                      <a:r>
                        <a:rPr lang="en-GB" dirty="0" err="1"/>
                        <a:t>kap</a:t>
                      </a:r>
                      <a:r>
                        <a:rPr lang="en-GB" dirty="0"/>
                        <a:t> </a:t>
                      </a:r>
                      <a:r>
                        <a:rPr lang="en-GB" dirty="0" err="1"/>
                        <a:t>Specialföretag</a:t>
                      </a:r>
                      <a:endParaRPr lang="en-GB" dirty="0"/>
                    </a:p>
                  </a:txBody>
                  <a:tcPr>
                    <a:solidFill>
                      <a:schemeClr val="accent5">
                        <a:lumMod val="40000"/>
                        <a:lumOff val="60000"/>
                      </a:schemeClr>
                    </a:solidFill>
                  </a:tcPr>
                </a:tc>
                <a:tc>
                  <a:txBody>
                    <a:bodyPr/>
                    <a:lstStyle/>
                    <a:p>
                      <a:r>
                        <a:rPr lang="en-GB" dirty="0" err="1"/>
                        <a:t>Motsvarighet</a:t>
                      </a:r>
                      <a:r>
                        <a:rPr lang="en-GB" dirty="0"/>
                        <a:t> </a:t>
                      </a:r>
                      <a:r>
                        <a:rPr lang="en-GB" dirty="0" err="1"/>
                        <a:t>saknas</a:t>
                      </a:r>
                      <a:endParaRPr lang="en-GB" dirty="0"/>
                    </a:p>
                  </a:txBody>
                  <a:tcPr>
                    <a:solidFill>
                      <a:srgbClr val="FF0000"/>
                    </a:solidFill>
                  </a:tcPr>
                </a:tc>
                <a:extLst>
                  <a:ext uri="{0D108BD9-81ED-4DB2-BD59-A6C34878D82A}">
                    <a16:rowId xmlns:a16="http://schemas.microsoft.com/office/drawing/2014/main" xmlns="" val="10006"/>
                  </a:ext>
                </a:extLst>
              </a:tr>
              <a:tr h="370840">
                <a:tc>
                  <a:txBody>
                    <a:bodyPr/>
                    <a:lstStyle/>
                    <a:p>
                      <a:r>
                        <a:rPr lang="en-GB" dirty="0"/>
                        <a:t>17 </a:t>
                      </a:r>
                      <a:r>
                        <a:rPr lang="en-GB" dirty="0" err="1"/>
                        <a:t>kap</a:t>
                      </a:r>
                      <a:r>
                        <a:rPr lang="en-GB" dirty="0"/>
                        <a:t> </a:t>
                      </a:r>
                      <a:r>
                        <a:rPr lang="en-GB" dirty="0" err="1"/>
                        <a:t>Överklagande</a:t>
                      </a:r>
                      <a:endParaRPr lang="en-GB" dirty="0"/>
                    </a:p>
                  </a:txBody>
                  <a:tcPr>
                    <a:solidFill>
                      <a:schemeClr val="accent5">
                        <a:lumMod val="60000"/>
                        <a:lumOff val="40000"/>
                      </a:schemeClr>
                    </a:solidFill>
                  </a:tcPr>
                </a:tc>
                <a:tc>
                  <a:txBody>
                    <a:bodyPr/>
                    <a:lstStyle/>
                    <a:p>
                      <a:r>
                        <a:rPr lang="en-GB" dirty="0"/>
                        <a:t>21 </a:t>
                      </a:r>
                      <a:r>
                        <a:rPr lang="en-GB" dirty="0" err="1"/>
                        <a:t>kap</a:t>
                      </a:r>
                      <a:r>
                        <a:rPr lang="en-GB" dirty="0"/>
                        <a:t> </a:t>
                      </a:r>
                      <a:r>
                        <a:rPr lang="en-GB" dirty="0" err="1"/>
                        <a:t>Överklagande</a:t>
                      </a:r>
                      <a:endParaRPr lang="en-GB" dirty="0"/>
                    </a:p>
                  </a:txBody>
                  <a:tcPr>
                    <a:solidFill>
                      <a:schemeClr val="accent5">
                        <a:lumMod val="60000"/>
                        <a:lumOff val="4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xmlns="" val="10007"/>
                  </a:ext>
                </a:extLst>
              </a:tr>
            </a:tbl>
          </a:graphicData>
        </a:graphic>
      </p:graphicFrame>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7</a:t>
            </a:fld>
            <a:endParaRPr lang="en-US"/>
          </a:p>
        </p:txBody>
      </p:sp>
      <p:sp>
        <p:nvSpPr>
          <p:cNvPr id="13"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1. </a:t>
            </a:r>
            <a:r>
              <a:rPr lang="en-GB" sz="2400" dirty="0" err="1">
                <a:solidFill>
                  <a:schemeClr val="tx2"/>
                </a:solidFill>
              </a:rPr>
              <a:t>Vad</a:t>
            </a:r>
            <a:r>
              <a:rPr lang="en-GB" sz="2400" dirty="0">
                <a:solidFill>
                  <a:schemeClr val="tx2"/>
                </a:solidFill>
              </a:rPr>
              <a:t> </a:t>
            </a:r>
            <a:r>
              <a:rPr lang="en-GB" sz="2400" dirty="0" err="1">
                <a:solidFill>
                  <a:schemeClr val="tx2"/>
                </a:solidFill>
              </a:rPr>
              <a:t>finns</a:t>
            </a:r>
            <a:r>
              <a:rPr lang="en-GB" sz="2400" dirty="0">
                <a:solidFill>
                  <a:schemeClr val="tx2"/>
                </a:solidFill>
              </a:rPr>
              <a:t> </a:t>
            </a:r>
            <a:r>
              <a:rPr lang="en-GB" sz="2400" dirty="0" err="1">
                <a:solidFill>
                  <a:schemeClr val="tx2"/>
                </a:solidFill>
              </a:rPr>
              <a:t>kvar</a:t>
            </a:r>
            <a:r>
              <a:rPr lang="en-GB" sz="2400" dirty="0">
                <a:solidFill>
                  <a:schemeClr val="tx2"/>
                </a:solidFill>
              </a:rPr>
              <a:t> </a:t>
            </a:r>
            <a:r>
              <a:rPr lang="en-GB" sz="2400" dirty="0" err="1">
                <a:solidFill>
                  <a:schemeClr val="tx2"/>
                </a:solidFill>
              </a:rPr>
              <a:t>efter</a:t>
            </a:r>
            <a:r>
              <a:rPr lang="en-GB" sz="2400" dirty="0">
                <a:solidFill>
                  <a:schemeClr val="tx2"/>
                </a:solidFill>
              </a:rPr>
              <a:t> </a:t>
            </a:r>
            <a:r>
              <a:rPr lang="en-GB" sz="2400" dirty="0" err="1">
                <a:solidFill>
                  <a:schemeClr val="tx2"/>
                </a:solidFill>
              </a:rPr>
              <a:t>Solvens</a:t>
            </a:r>
            <a:r>
              <a:rPr lang="en-GB" sz="2400" dirty="0">
                <a:solidFill>
                  <a:schemeClr val="tx2"/>
                </a:solidFill>
              </a:rPr>
              <a:t> II?</a:t>
            </a:r>
          </a:p>
        </p:txBody>
      </p:sp>
    </p:spTree>
    <p:extLst>
      <p:ext uri="{BB962C8B-B14F-4D97-AF65-F5344CB8AC3E}">
        <p14:creationId xmlns:p14="http://schemas.microsoft.com/office/powerpoint/2010/main" val="203001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8</a:t>
            </a:fld>
            <a:endParaRPr lang="en-US"/>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980728"/>
            <a:ext cx="4752528" cy="5544168"/>
          </a:xfrm>
        </p:spPr>
      </p:pic>
      <p:sp>
        <p:nvSpPr>
          <p:cNvPr id="13" name="Title 1"/>
          <p:cNvSpPr txBox="1">
            <a:spLocks/>
          </p:cNvSpPr>
          <p:nvPr/>
        </p:nvSpPr>
        <p:spPr>
          <a:xfrm>
            <a:off x="260237" y="352613"/>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t>2. VILKA FÖRARBETEN ÄR FORTFARANDE RELEVANTA?</a:t>
            </a:r>
          </a:p>
        </p:txBody>
      </p:sp>
    </p:spTree>
    <p:extLst>
      <p:ext uri="{BB962C8B-B14F-4D97-AF65-F5344CB8AC3E}">
        <p14:creationId xmlns:p14="http://schemas.microsoft.com/office/powerpoint/2010/main" val="338067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5DDF53-F994-418E-9AA9-9FC70935F179}" type="slidenum">
              <a:rPr lang="en-US" smtClean="0"/>
              <a:pPr>
                <a:defRPr/>
              </a:pPr>
              <a:t>9</a:t>
            </a:fld>
            <a:endParaRPr lang="en-US"/>
          </a:p>
        </p:txBody>
      </p:sp>
      <p:sp>
        <p:nvSpPr>
          <p:cNvPr id="12" name="Rectangle 3"/>
          <p:cNvSpPr txBox="1">
            <a:spLocks noChangeArrowheads="1"/>
          </p:cNvSpPr>
          <p:nvPr/>
        </p:nvSpPr>
        <p:spPr bwMode="auto">
          <a:xfrm>
            <a:off x="195217" y="923740"/>
            <a:ext cx="86201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eaLnBrk="1" hangingPunct="1">
              <a:buNone/>
            </a:pPr>
            <a:r>
              <a:rPr lang="sv-SE" altLang="sv-SE" sz="1600" b="1" i="1" dirty="0">
                <a:solidFill>
                  <a:srgbClr val="FF0000"/>
                </a:solidFill>
              </a:rPr>
              <a:t>1982-1985</a:t>
            </a:r>
          </a:p>
          <a:p>
            <a:pPr marL="0" indent="0" eaLnBrk="1" hangingPunct="1">
              <a:buNone/>
            </a:pPr>
            <a:endParaRPr lang="sv-SE" altLang="sv-SE" sz="2000" b="1" i="1" dirty="0"/>
          </a:p>
          <a:p>
            <a:pPr marL="0" indent="0" eaLnBrk="1" hangingPunct="1">
              <a:buNone/>
            </a:pPr>
            <a:r>
              <a:rPr lang="sv-SE" altLang="sv-SE" sz="2000" b="1" i="1" dirty="0"/>
              <a:t>Nyckelfrågorna i 1982 års försäkringsrörelselag</a:t>
            </a:r>
          </a:p>
          <a:p>
            <a:pPr marL="0" indent="0" eaLnBrk="1" hangingPunct="1">
              <a:buNone/>
            </a:pPr>
            <a:endParaRPr lang="sv-SE" altLang="sv-SE" sz="1600" b="1" i="1" kern="0" dirty="0"/>
          </a:p>
        </p:txBody>
      </p:sp>
      <p:cxnSp>
        <p:nvCxnSpPr>
          <p:cNvPr id="5" name="Straight Arrow Connector 4"/>
          <p:cNvCxnSpPr/>
          <p:nvPr/>
        </p:nvCxnSpPr>
        <p:spPr>
          <a:xfrm>
            <a:off x="285749" y="3459991"/>
            <a:ext cx="835107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Rectangle 3"/>
          <p:cNvSpPr txBox="1">
            <a:spLocks noChangeArrowheads="1"/>
          </p:cNvSpPr>
          <p:nvPr/>
        </p:nvSpPr>
        <p:spPr bwMode="auto">
          <a:xfrm>
            <a:off x="169277" y="2344960"/>
            <a:ext cx="163775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Förbudet mot försäkrings-främmade verksamhet</a:t>
            </a:r>
            <a:endParaRPr lang="en-US" altLang="sv-SE" sz="1400" b="1" kern="0" dirty="0"/>
          </a:p>
        </p:txBody>
      </p:sp>
      <p:sp>
        <p:nvSpPr>
          <p:cNvPr id="18" name="Rectangle 3"/>
          <p:cNvSpPr txBox="1">
            <a:spLocks noChangeArrowheads="1"/>
          </p:cNvSpPr>
          <p:nvPr/>
        </p:nvSpPr>
        <p:spPr bwMode="auto">
          <a:xfrm>
            <a:off x="2175088" y="2344960"/>
            <a:ext cx="167637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Separations-principen</a:t>
            </a:r>
            <a:endParaRPr lang="en-US" altLang="sv-SE" sz="1400" b="1" kern="0" dirty="0"/>
          </a:p>
        </p:txBody>
      </p:sp>
      <p:sp>
        <p:nvSpPr>
          <p:cNvPr id="19" name="Rectangle 3"/>
          <p:cNvSpPr txBox="1">
            <a:spLocks noChangeArrowheads="1"/>
          </p:cNvSpPr>
          <p:nvPr/>
        </p:nvSpPr>
        <p:spPr bwMode="auto">
          <a:xfrm>
            <a:off x="4196166" y="2344960"/>
            <a:ext cx="205355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Vinstutdelnings-förbudet</a:t>
            </a:r>
            <a:endParaRPr lang="en-US" altLang="sv-SE" sz="1400" b="1" kern="0" dirty="0"/>
          </a:p>
        </p:txBody>
      </p:sp>
      <p:sp>
        <p:nvSpPr>
          <p:cNvPr id="20" name="Rectangle 3"/>
          <p:cNvSpPr txBox="1">
            <a:spLocks noChangeArrowheads="1"/>
          </p:cNvSpPr>
          <p:nvPr/>
        </p:nvSpPr>
        <p:spPr bwMode="auto">
          <a:xfrm>
            <a:off x="6376919" y="2344960"/>
            <a:ext cx="162877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altLang="sv-SE" sz="1400" b="1" kern="0" dirty="0"/>
              <a:t>Vad är försäkrings-rörelse?</a:t>
            </a:r>
            <a:endParaRPr lang="en-US" altLang="sv-SE" sz="1400" kern="0" dirty="0"/>
          </a:p>
        </p:txBody>
      </p:sp>
      <p:sp>
        <p:nvSpPr>
          <p:cNvPr id="22" name="Rectangle 3"/>
          <p:cNvSpPr txBox="1">
            <a:spLocks noChangeArrowheads="1"/>
          </p:cNvSpPr>
          <p:nvPr/>
        </p:nvSpPr>
        <p:spPr bwMode="auto">
          <a:xfrm>
            <a:off x="385331" y="3564613"/>
            <a:ext cx="163013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1982 års FRL</a:t>
            </a:r>
          </a:p>
          <a:p>
            <a:pPr marL="0" indent="0">
              <a:lnSpc>
                <a:spcPct val="100000"/>
              </a:lnSpc>
              <a:buFontTx/>
              <a:buNone/>
              <a:defRPr/>
            </a:pPr>
            <a:r>
              <a:rPr lang="sv-SE" altLang="sv-SE" sz="1400" kern="0" dirty="0" err="1"/>
              <a:t>Prop</a:t>
            </a:r>
            <a:r>
              <a:rPr lang="sv-SE" altLang="sv-SE" sz="1400" kern="0" dirty="0"/>
              <a:t> 1981/82:180</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Återförsäkrings-direktivet</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2007/08:40</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p:txBody>
      </p:sp>
      <p:sp>
        <p:nvSpPr>
          <p:cNvPr id="24" name="Rectangle 3"/>
          <p:cNvSpPr txBox="1">
            <a:spLocks noChangeArrowheads="1"/>
          </p:cNvSpPr>
          <p:nvPr/>
        </p:nvSpPr>
        <p:spPr bwMode="auto">
          <a:xfrm>
            <a:off x="2384428" y="3565104"/>
            <a:ext cx="1448934"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1982 års FRL</a:t>
            </a:r>
          </a:p>
          <a:p>
            <a:pPr marL="0" indent="0">
              <a:lnSpc>
                <a:spcPct val="100000"/>
              </a:lnSpc>
              <a:buFontTx/>
              <a:buNone/>
              <a:defRPr/>
            </a:pPr>
            <a:r>
              <a:rPr lang="sv-SE" altLang="sv-SE" sz="1400" kern="0" dirty="0" err="1"/>
              <a:t>Prop</a:t>
            </a:r>
            <a:r>
              <a:rPr lang="sv-SE" altLang="sv-SE" sz="1400" kern="0" dirty="0"/>
              <a:t> 1981/82:180</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EES-anpassningen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1992/93:257</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a:p>
            <a:pPr eaLnBrk="1" hangingPunct="1"/>
            <a:endParaRPr lang="en-US" altLang="sv-SE" sz="1000" kern="0" dirty="0"/>
          </a:p>
        </p:txBody>
      </p:sp>
      <p:sp>
        <p:nvSpPr>
          <p:cNvPr id="25" name="Rectangle 3"/>
          <p:cNvSpPr txBox="1">
            <a:spLocks noChangeArrowheads="1"/>
          </p:cNvSpPr>
          <p:nvPr/>
        </p:nvSpPr>
        <p:spPr bwMode="auto">
          <a:xfrm>
            <a:off x="4405739" y="3566446"/>
            <a:ext cx="155756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1982 års FRL</a:t>
            </a:r>
          </a:p>
          <a:p>
            <a:pPr marL="0" indent="0">
              <a:lnSpc>
                <a:spcPct val="100000"/>
              </a:lnSpc>
              <a:buFontTx/>
              <a:buNone/>
              <a:defRPr/>
            </a:pPr>
            <a:r>
              <a:rPr lang="sv-SE" altLang="sv-SE" sz="1400" kern="0" dirty="0" err="1"/>
              <a:t>Prop</a:t>
            </a:r>
            <a:r>
              <a:rPr lang="sv-SE" altLang="sv-SE" sz="1400" kern="0" dirty="0"/>
              <a:t> 1981/82:180</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Skiljedomen Skandia AB / Skandia Liv</a:t>
            </a:r>
          </a:p>
          <a:p>
            <a:pPr marL="0" indent="0">
              <a:lnSpc>
                <a:spcPct val="100000"/>
              </a:lnSpc>
              <a:buFontTx/>
              <a:buNone/>
              <a:defRPr/>
            </a:pPr>
            <a:r>
              <a:rPr lang="sv-SE" altLang="sv-SE" sz="1400" kern="0" dirty="0"/>
              <a:t>2008-10-02</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eaLnBrk="1" hangingPunct="1"/>
            <a:endParaRPr lang="en-US" altLang="sv-SE" sz="1000" kern="0" dirty="0"/>
          </a:p>
        </p:txBody>
      </p:sp>
      <p:sp>
        <p:nvSpPr>
          <p:cNvPr id="26" name="Rectangle 3"/>
          <p:cNvSpPr txBox="1">
            <a:spLocks noChangeArrowheads="1"/>
          </p:cNvSpPr>
          <p:nvPr/>
        </p:nvSpPr>
        <p:spPr bwMode="auto">
          <a:xfrm>
            <a:off x="6594191" y="3553727"/>
            <a:ext cx="14229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1985 års koncessions-regler</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1984/85:77</a:t>
            </a:r>
            <a:endParaRPr lang="en-US" altLang="sv-SE" sz="1400" kern="0" dirty="0"/>
          </a:p>
        </p:txBody>
      </p:sp>
      <p:sp>
        <p:nvSpPr>
          <p:cNvPr id="23" name="Freeform 22"/>
          <p:cNvSpPr/>
          <p:nvPr/>
        </p:nvSpPr>
        <p:spPr>
          <a:xfrm>
            <a:off x="1611086" y="2857909"/>
            <a:ext cx="312867" cy="371066"/>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3360463" y="2857909"/>
            <a:ext cx="312867" cy="371066"/>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403245" y="2857325"/>
            <a:ext cx="312867" cy="371066"/>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7638019" y="2857909"/>
            <a:ext cx="312867" cy="371066"/>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Tree>
    <p:extLst>
      <p:ext uri="{BB962C8B-B14F-4D97-AF65-F5344CB8AC3E}">
        <p14:creationId xmlns:p14="http://schemas.microsoft.com/office/powerpoint/2010/main" val="1271647473"/>
      </p:ext>
    </p:extLst>
  </p:cSld>
  <p:clrMapOvr>
    <a:masterClrMapping/>
  </p:clrMapOvr>
</p:sld>
</file>

<file path=ppt/theme/theme1.xml><?xml version="1.0" encoding="utf-8"?>
<a:theme xmlns:a="http://schemas.openxmlformats.org/drawingml/2006/main" name="Vinge A4 Landscap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1200"/>
          </a:spcBef>
          <a:defRPr sz="1600" dirty="0" err="1" smtClean="0"/>
        </a:defPPr>
      </a:lstStyle>
    </a:txDef>
  </a:objectDefaults>
  <a:extraClrSchemeLst/>
  <a:custClrLst>
    <a:custClr name="Vinge green">
      <a:srgbClr val="9BA064"/>
    </a:custClr>
    <a:custClr name="Vinge colour 1">
      <a:srgbClr val="B3CCCE"/>
    </a:custClr>
    <a:custClr name="Vinge colour 2">
      <a:srgbClr val="67888E"/>
    </a:custClr>
    <a:custClr name="Vinge colour 3">
      <a:srgbClr val="CCBE0C"/>
    </a:custClr>
    <a:custClr name="Vinge colour 4">
      <a:srgbClr val="AA6E82"/>
    </a:custClr>
    <a:custClr name="Vinge colour 5">
      <a:srgbClr val="330000"/>
    </a:custClr>
    <a:custClr name="Vinge colour 6">
      <a:srgbClr val="FF9900"/>
    </a:custClr>
    <a:custClr name="Vinge colour 7">
      <a:srgbClr val="660000"/>
    </a:custClr>
    <a:custClr name="Vinge colour 8">
      <a:srgbClr val="416478"/>
    </a:custClr>
    <a:custClr name="Vinge colour 9">
      <a:srgbClr val="336633"/>
    </a:custClr>
    <a:custClr name="Vinge colour 10">
      <a:srgbClr val="CCA31C"/>
    </a:custClr>
    <a:custClr name="Vinge colour 11">
      <a:srgbClr val="CC0000"/>
    </a:custClr>
    <a:custClr name="Vinge colour 12">
      <a:srgbClr val="999900"/>
    </a:custClr>
  </a:custClrLst>
</a:theme>
</file>

<file path=ppt/theme/theme2.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1825</Words>
  <Application>Microsoft Office PowerPoint</Application>
  <PresentationFormat>On-screen Show (4:3)</PresentationFormat>
  <Paragraphs>531</Paragraphs>
  <Slides>32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Aharoni</vt:lpstr>
      <vt:lpstr>Arial</vt:lpstr>
      <vt:lpstr>Verdana</vt:lpstr>
      <vt:lpstr>Wingdings</vt:lpstr>
      <vt:lpstr>Vinge A4 Landscape</vt:lpstr>
      <vt:lpstr>      Försäkringsrörelselagen</vt:lpstr>
      <vt:lpstr>PowerPoint Presentation</vt:lpstr>
      <vt:lpstr>PowerPoint Presentation</vt:lpstr>
      <vt:lpstr>1. VAD FINNS KVAR AV FRL EFTER SOLVENS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NYA REGLER I FRL EFTER SOLVENS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dc:creator>
  <cp:lastModifiedBy>Windows User</cp:lastModifiedBy>
  <cp:revision>194</cp:revision>
  <cp:lastPrinted>2017-11-02T10:11:35Z</cp:lastPrinted>
  <dcterms:created xsi:type="dcterms:W3CDTF">2010-09-06T08:28:45Z</dcterms:created>
  <dcterms:modified xsi:type="dcterms:W3CDTF">2019-10-15T19:29:20Z</dcterms:modified>
</cp:coreProperties>
</file>