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12"/>
  </p:notesMasterIdLst>
  <p:handoutMasterIdLst>
    <p:handoutMasterId r:id="rId13"/>
  </p:handoutMasterIdLst>
  <p:sldIdLst>
    <p:sldId id="304" r:id="rId2"/>
    <p:sldId id="305" r:id="rId3"/>
    <p:sldId id="290" r:id="rId4"/>
    <p:sldId id="306" r:id="rId5"/>
    <p:sldId id="312" r:id="rId6"/>
    <p:sldId id="287" r:id="rId7"/>
    <p:sldId id="299" r:id="rId8"/>
    <p:sldId id="310" r:id="rId9"/>
    <p:sldId id="311" r:id="rId10"/>
    <p:sldId id="307" r:id="rId11"/>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p15:clr>
            <a:srgbClr val="A4A3A4"/>
          </p15:clr>
        </p15:guide>
        <p15:guide id="2" orient="horz" pos="210">
          <p15:clr>
            <a:srgbClr val="A4A3A4"/>
          </p15:clr>
        </p15:guide>
        <p15:guide id="3" orient="horz" pos="2659">
          <p15:clr>
            <a:srgbClr val="A4A3A4"/>
          </p15:clr>
        </p15:guide>
        <p15:guide id="4" orient="horz" pos="2976">
          <p15:clr>
            <a:srgbClr val="A4A3A4"/>
          </p15:clr>
        </p15:guide>
        <p15:guide id="5" orient="horz" pos="1525">
          <p15:clr>
            <a:srgbClr val="A4A3A4"/>
          </p15:clr>
        </p15:guide>
        <p15:guide id="6" orient="horz" pos="3748">
          <p15:clr>
            <a:srgbClr val="A4A3A4"/>
          </p15:clr>
        </p15:guide>
        <p15:guide id="7" pos="3220">
          <p15:clr>
            <a:srgbClr val="A4A3A4"/>
          </p15:clr>
        </p15:guide>
        <p15:guide id="8" pos="295">
          <p15:clr>
            <a:srgbClr val="A4A3A4"/>
          </p15:clr>
        </p15:guide>
        <p15:guide id="9" pos="2880">
          <p15:clr>
            <a:srgbClr val="A4A3A4"/>
          </p15:clr>
        </p15:guide>
        <p15:guide id="10" pos="2540">
          <p15:clr>
            <a:srgbClr val="A4A3A4"/>
          </p15:clr>
        </p15:guide>
        <p15:guide id="11" pos="4649">
          <p15:clr>
            <a:srgbClr val="A4A3A4"/>
          </p15:clr>
        </p15:guide>
        <p15:guide id="12" pos="2177">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3873" autoAdjust="0"/>
  </p:normalViewPr>
  <p:slideViewPr>
    <p:cSldViewPr>
      <p:cViewPr varScale="1">
        <p:scale>
          <a:sx n="70" d="100"/>
          <a:sy n="70" d="100"/>
        </p:scale>
        <p:origin x="1554" y="60"/>
      </p:cViewPr>
      <p:guideLst>
        <p:guide orient="horz" pos="618"/>
        <p:guide orient="horz" pos="210"/>
        <p:guide orient="horz" pos="2659"/>
        <p:guide orient="horz" pos="2976"/>
        <p:guide orient="horz" pos="1525"/>
        <p:guide orient="horz" pos="3748"/>
        <p:guide pos="3220"/>
        <p:guide pos="295"/>
        <p:guide pos="2880"/>
        <p:guide pos="2540"/>
        <p:guide pos="4649"/>
        <p:guide pos="2177"/>
      </p:guideLst>
    </p:cSldViewPr>
  </p:slideViewPr>
  <p:notesTextViewPr>
    <p:cViewPr>
      <p:scale>
        <a:sx n="1" d="1"/>
        <a:sy n="1" d="1"/>
      </p:scale>
      <p:origin x="0" y="0"/>
    </p:cViewPr>
  </p:notesTextViewPr>
  <p:notesViewPr>
    <p:cSldViewPr showGuides="1">
      <p:cViewPr varScale="1">
        <p:scale>
          <a:sx n="52" d="100"/>
          <a:sy n="52" d="100"/>
        </p:scale>
        <p:origin x="-2658" y="-102"/>
      </p:cViewPr>
      <p:guideLst>
        <p:guide orient="horz" pos="3127"/>
        <p:guide pos="214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5980" cy="496252"/>
          </a:xfrm>
          <a:prstGeom prst="rect">
            <a:avLst/>
          </a:prstGeom>
        </p:spPr>
        <p:txBody>
          <a:bodyPr vert="horz" lIns="91989" tIns="45994" rIns="91989" bIns="45994" rtlCol="0"/>
          <a:lstStyle>
            <a:lvl1pPr algn="l">
              <a:defRPr sz="1200"/>
            </a:lvl1pPr>
          </a:lstStyle>
          <a:p>
            <a:endParaRPr lang="en-GB" dirty="0"/>
          </a:p>
        </p:txBody>
      </p:sp>
      <p:sp>
        <p:nvSpPr>
          <p:cNvPr id="3" name="Date Placeholder 2"/>
          <p:cNvSpPr>
            <a:spLocks noGrp="1"/>
          </p:cNvSpPr>
          <p:nvPr>
            <p:ph type="dt" sz="quarter" idx="1"/>
          </p:nvPr>
        </p:nvSpPr>
        <p:spPr>
          <a:xfrm>
            <a:off x="3850095" y="4"/>
            <a:ext cx="2945980" cy="496252"/>
          </a:xfrm>
          <a:prstGeom prst="rect">
            <a:avLst/>
          </a:prstGeom>
        </p:spPr>
        <p:txBody>
          <a:bodyPr vert="horz" lIns="91989" tIns="45994" rIns="91989" bIns="45994" rtlCol="0"/>
          <a:lstStyle>
            <a:lvl1pPr algn="r">
              <a:defRPr sz="1200"/>
            </a:lvl1pPr>
          </a:lstStyle>
          <a:p>
            <a:fld id="{2A8639EA-F810-4E72-A50F-59530802FDC3}" type="datetimeFigureOut">
              <a:rPr lang="en-GB" smtClean="0"/>
              <a:t>15/10/2019</a:t>
            </a:fld>
            <a:endParaRPr lang="en-GB" dirty="0"/>
          </a:p>
        </p:txBody>
      </p:sp>
      <p:sp>
        <p:nvSpPr>
          <p:cNvPr id="4" name="Footer Placeholder 3"/>
          <p:cNvSpPr>
            <a:spLocks noGrp="1"/>
          </p:cNvSpPr>
          <p:nvPr>
            <p:ph type="ftr" sz="quarter" idx="2"/>
          </p:nvPr>
        </p:nvSpPr>
        <p:spPr>
          <a:xfrm>
            <a:off x="0" y="9428790"/>
            <a:ext cx="2945980" cy="496251"/>
          </a:xfrm>
          <a:prstGeom prst="rect">
            <a:avLst/>
          </a:prstGeom>
        </p:spPr>
        <p:txBody>
          <a:bodyPr vert="horz" lIns="91989" tIns="45994" rIns="91989" bIns="45994"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095" y="9428790"/>
            <a:ext cx="2945980" cy="496251"/>
          </a:xfrm>
          <a:prstGeom prst="rect">
            <a:avLst/>
          </a:prstGeom>
        </p:spPr>
        <p:txBody>
          <a:bodyPr vert="horz" lIns="91989" tIns="45994" rIns="91989" bIns="45994" rtlCol="0" anchor="b"/>
          <a:lstStyle>
            <a:lvl1pPr algn="r">
              <a:defRPr sz="1200"/>
            </a:lvl1pPr>
          </a:lstStyle>
          <a:p>
            <a:fld id="{79C2C53A-50C1-496A-BA51-86795CD50134}" type="slidenum">
              <a:rPr lang="en-GB" smtClean="0"/>
              <a:t>‹#›</a:t>
            </a:fld>
            <a:endParaRPr lang="en-GB" dirty="0"/>
          </a:p>
        </p:txBody>
      </p:sp>
      <p:sp>
        <p:nvSpPr>
          <p:cNvPr id="6" name="DokRef"/>
          <p:cNvSpPr txBox="1"/>
          <p:nvPr/>
        </p:nvSpPr>
        <p:spPr>
          <a:xfrm>
            <a:off x="2" y="8741108"/>
            <a:ext cx="169277" cy="866346"/>
          </a:xfrm>
          <a:prstGeom prst="rect">
            <a:avLst/>
          </a:prstGeom>
          <a:noFill/>
        </p:spPr>
        <p:txBody>
          <a:bodyPr vert="vert270" lIns="0" bIns="190500" rtlCol="0">
            <a:spAutoFit/>
          </a:bodyPr>
          <a:lstStyle/>
          <a:p>
            <a:r>
              <a:rPr lang="sv-SE" sz="500" dirty="0" smtClean="0">
                <a:solidFill>
                  <a:srgbClr val="898989"/>
                </a:solidFill>
              </a:rPr>
              <a:t>6092848-v3</a:t>
            </a:r>
            <a:endParaRPr lang="sv-SE" sz="500" dirty="0">
              <a:solidFill>
                <a:srgbClr val="898989"/>
              </a:solidFill>
            </a:endParaRPr>
          </a:p>
        </p:txBody>
      </p:sp>
      <p:sp>
        <p:nvSpPr>
          <p:cNvPr id="7" name="DokRef"/>
          <p:cNvSpPr txBox="1"/>
          <p:nvPr/>
        </p:nvSpPr>
        <p:spPr>
          <a:xfrm>
            <a:off x="1" y="8747741"/>
            <a:ext cx="169277" cy="861498"/>
          </a:xfrm>
          <a:prstGeom prst="rect">
            <a:avLst/>
          </a:prstGeom>
          <a:noFill/>
        </p:spPr>
        <p:txBody>
          <a:bodyPr vert="vert270" lIns="0" bIns="190500" rtlCol="0">
            <a:spAutoFit/>
          </a:bodyPr>
          <a:lstStyle/>
          <a:p>
            <a:r>
              <a:rPr lang="sv-SE" sz="500" smtClean="0">
                <a:solidFill>
                  <a:srgbClr val="898989"/>
                </a:solidFill>
              </a:rPr>
              <a:t>6481445-v1</a:t>
            </a:r>
            <a:endParaRPr lang="sv-SE" sz="500" dirty="0">
              <a:solidFill>
                <a:srgbClr val="898989"/>
              </a:solidFill>
            </a:endParaRPr>
          </a:p>
        </p:txBody>
      </p:sp>
      <p:sp>
        <p:nvSpPr>
          <p:cNvPr id="8" name="DokRef"/>
          <p:cNvSpPr txBox="1"/>
          <p:nvPr/>
        </p:nvSpPr>
        <p:spPr>
          <a:xfrm>
            <a:off x="0" y="8747741"/>
            <a:ext cx="169277" cy="861498"/>
          </a:xfrm>
          <a:prstGeom prst="rect">
            <a:avLst/>
          </a:prstGeom>
          <a:noFill/>
        </p:spPr>
        <p:txBody>
          <a:bodyPr vert="vert270" lIns="0" bIns="190500" rtlCol="0">
            <a:spAutoFit/>
          </a:bodyPr>
          <a:lstStyle/>
          <a:p>
            <a:r>
              <a:rPr lang="sv-SE" sz="500" smtClean="0">
                <a:solidFill>
                  <a:srgbClr val="898989"/>
                </a:solidFill>
              </a:rPr>
              <a:t>7454148-v1</a:t>
            </a:r>
            <a:endParaRPr lang="sv-SE" sz="500">
              <a:solidFill>
                <a:srgbClr val="898989"/>
              </a:solidFill>
            </a:endParaRPr>
          </a:p>
        </p:txBody>
      </p:sp>
    </p:spTree>
    <p:extLst>
      <p:ext uri="{BB962C8B-B14F-4D97-AF65-F5344CB8AC3E}">
        <p14:creationId xmlns:p14="http://schemas.microsoft.com/office/powerpoint/2010/main" val="2575790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5980" cy="496252"/>
          </a:xfrm>
          <a:prstGeom prst="rect">
            <a:avLst/>
          </a:prstGeom>
        </p:spPr>
        <p:txBody>
          <a:bodyPr vert="horz" lIns="91989" tIns="45994" rIns="91989" bIns="45994" rtlCol="0"/>
          <a:lstStyle>
            <a:lvl1pPr algn="l">
              <a:defRPr sz="1200"/>
            </a:lvl1pPr>
          </a:lstStyle>
          <a:p>
            <a:endParaRPr lang="en-GB" dirty="0"/>
          </a:p>
        </p:txBody>
      </p:sp>
      <p:sp>
        <p:nvSpPr>
          <p:cNvPr id="3" name="Date Placeholder 2"/>
          <p:cNvSpPr>
            <a:spLocks noGrp="1"/>
          </p:cNvSpPr>
          <p:nvPr>
            <p:ph type="dt" idx="1"/>
          </p:nvPr>
        </p:nvSpPr>
        <p:spPr>
          <a:xfrm>
            <a:off x="3850095" y="4"/>
            <a:ext cx="2945980" cy="496252"/>
          </a:xfrm>
          <a:prstGeom prst="rect">
            <a:avLst/>
          </a:prstGeom>
        </p:spPr>
        <p:txBody>
          <a:bodyPr vert="horz" lIns="91989" tIns="45994" rIns="91989" bIns="45994" rtlCol="0"/>
          <a:lstStyle>
            <a:lvl1pPr algn="r">
              <a:defRPr sz="1200"/>
            </a:lvl1pPr>
          </a:lstStyle>
          <a:p>
            <a:fld id="{44589DDE-F0A6-4A30-8FE1-DB6E2ADF1A97}" type="datetimeFigureOut">
              <a:rPr lang="en-GB" smtClean="0"/>
              <a:t>15/10/2019</a:t>
            </a:fld>
            <a:endParaRPr lang="en-GB" dirty="0"/>
          </a:p>
        </p:txBody>
      </p:sp>
      <p:sp>
        <p:nvSpPr>
          <p:cNvPr id="4" name="Slide Image Placeholder 3"/>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lIns="91989" tIns="45994" rIns="91989" bIns="45994" rtlCol="0" anchor="ctr"/>
          <a:lstStyle/>
          <a:p>
            <a:endParaRPr lang="en-GB" dirty="0"/>
          </a:p>
        </p:txBody>
      </p:sp>
      <p:sp>
        <p:nvSpPr>
          <p:cNvPr id="5" name="Notes Placeholder 4"/>
          <p:cNvSpPr>
            <a:spLocks noGrp="1"/>
          </p:cNvSpPr>
          <p:nvPr>
            <p:ph type="body" sz="quarter" idx="3"/>
          </p:nvPr>
        </p:nvSpPr>
        <p:spPr>
          <a:xfrm>
            <a:off x="680094" y="4715198"/>
            <a:ext cx="5437500" cy="4466268"/>
          </a:xfrm>
          <a:prstGeom prst="rect">
            <a:avLst/>
          </a:prstGeom>
        </p:spPr>
        <p:txBody>
          <a:bodyPr vert="horz" lIns="91989" tIns="45994" rIns="91989" bIns="4599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790"/>
            <a:ext cx="2945980" cy="496251"/>
          </a:xfrm>
          <a:prstGeom prst="rect">
            <a:avLst/>
          </a:prstGeom>
        </p:spPr>
        <p:txBody>
          <a:bodyPr vert="horz" lIns="91989" tIns="45994" rIns="91989" bIns="4599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095" y="9428790"/>
            <a:ext cx="2945980" cy="496251"/>
          </a:xfrm>
          <a:prstGeom prst="rect">
            <a:avLst/>
          </a:prstGeom>
        </p:spPr>
        <p:txBody>
          <a:bodyPr vert="horz" lIns="91989" tIns="45994" rIns="91989" bIns="45994" rtlCol="0" anchor="b"/>
          <a:lstStyle>
            <a:lvl1pPr algn="r">
              <a:defRPr sz="1200"/>
            </a:lvl1pPr>
          </a:lstStyle>
          <a:p>
            <a:fld id="{77104D41-494D-488D-9D14-906A1AA3E4FB}" type="slidenum">
              <a:rPr lang="en-GB" smtClean="0"/>
              <a:t>‹#›</a:t>
            </a:fld>
            <a:endParaRPr lang="en-GB" dirty="0"/>
          </a:p>
        </p:txBody>
      </p:sp>
      <p:sp>
        <p:nvSpPr>
          <p:cNvPr id="8" name="DokRef"/>
          <p:cNvSpPr txBox="1"/>
          <p:nvPr/>
        </p:nvSpPr>
        <p:spPr>
          <a:xfrm>
            <a:off x="2" y="8741108"/>
            <a:ext cx="169277" cy="866346"/>
          </a:xfrm>
          <a:prstGeom prst="rect">
            <a:avLst/>
          </a:prstGeom>
          <a:noFill/>
        </p:spPr>
        <p:txBody>
          <a:bodyPr vert="vert270" lIns="0" bIns="190500" rtlCol="0">
            <a:spAutoFit/>
          </a:bodyPr>
          <a:lstStyle/>
          <a:p>
            <a:r>
              <a:rPr lang="sv-SE" sz="500" dirty="0" smtClean="0">
                <a:solidFill>
                  <a:srgbClr val="898989"/>
                </a:solidFill>
              </a:rPr>
              <a:t>6092848-v3</a:t>
            </a:r>
            <a:endParaRPr lang="sv-SE" sz="500" dirty="0">
              <a:solidFill>
                <a:srgbClr val="898989"/>
              </a:solidFill>
            </a:endParaRPr>
          </a:p>
        </p:txBody>
      </p:sp>
      <p:sp>
        <p:nvSpPr>
          <p:cNvPr id="9" name="DokRef"/>
          <p:cNvSpPr txBox="1"/>
          <p:nvPr/>
        </p:nvSpPr>
        <p:spPr>
          <a:xfrm>
            <a:off x="1" y="8747741"/>
            <a:ext cx="169277" cy="861498"/>
          </a:xfrm>
          <a:prstGeom prst="rect">
            <a:avLst/>
          </a:prstGeom>
          <a:noFill/>
        </p:spPr>
        <p:txBody>
          <a:bodyPr vert="vert270" lIns="0" bIns="190500" rtlCol="0">
            <a:spAutoFit/>
          </a:bodyPr>
          <a:lstStyle/>
          <a:p>
            <a:r>
              <a:rPr lang="sv-SE" sz="500" smtClean="0">
                <a:solidFill>
                  <a:srgbClr val="898989"/>
                </a:solidFill>
              </a:rPr>
              <a:t>6481445-v1</a:t>
            </a:r>
            <a:endParaRPr lang="sv-SE" sz="500" dirty="0">
              <a:solidFill>
                <a:srgbClr val="898989"/>
              </a:solidFill>
            </a:endParaRPr>
          </a:p>
        </p:txBody>
      </p:sp>
      <p:sp>
        <p:nvSpPr>
          <p:cNvPr id="10" name="DokRef"/>
          <p:cNvSpPr txBox="1"/>
          <p:nvPr/>
        </p:nvSpPr>
        <p:spPr>
          <a:xfrm>
            <a:off x="0" y="8747741"/>
            <a:ext cx="169277" cy="861498"/>
          </a:xfrm>
          <a:prstGeom prst="rect">
            <a:avLst/>
          </a:prstGeom>
          <a:noFill/>
        </p:spPr>
        <p:txBody>
          <a:bodyPr vert="vert270" lIns="0" bIns="190500" rtlCol="0">
            <a:spAutoFit/>
          </a:bodyPr>
          <a:lstStyle/>
          <a:p>
            <a:r>
              <a:rPr lang="sv-SE" sz="500" smtClean="0">
                <a:solidFill>
                  <a:srgbClr val="898989"/>
                </a:solidFill>
              </a:rPr>
              <a:t>7454148-v1</a:t>
            </a:r>
            <a:endParaRPr lang="sv-SE" sz="500">
              <a:solidFill>
                <a:srgbClr val="898989"/>
              </a:solidFill>
            </a:endParaRPr>
          </a:p>
        </p:txBody>
      </p:sp>
    </p:spTree>
    <p:extLst>
      <p:ext uri="{BB962C8B-B14F-4D97-AF65-F5344CB8AC3E}">
        <p14:creationId xmlns:p14="http://schemas.microsoft.com/office/powerpoint/2010/main" val="347140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77104D41-494D-488D-9D14-906A1AA3E4FB}" type="slidenum">
              <a:rPr lang="sv-SE" smtClean="0"/>
              <a:t>1</a:t>
            </a:fld>
            <a:endParaRPr lang="sv-SE"/>
          </a:p>
        </p:txBody>
      </p:sp>
    </p:spTree>
    <p:extLst>
      <p:ext uri="{BB962C8B-B14F-4D97-AF65-F5344CB8AC3E}">
        <p14:creationId xmlns:p14="http://schemas.microsoft.com/office/powerpoint/2010/main" val="3637574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irst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03050" y="2059200"/>
            <a:ext cx="4896000" cy="1726464"/>
          </a:xfrm>
        </p:spPr>
        <p:txBody>
          <a:bodyPr tIns="0" bIns="0" anchor="b" anchorCtr="0">
            <a:normAutofit/>
          </a:bodyPr>
          <a:lstStyle>
            <a:lvl1pPr algn="l">
              <a:defRPr sz="2000" b="1" cap="all" baseline="0">
                <a:solidFill>
                  <a:schemeClr val="accent1"/>
                </a:solidFill>
              </a:defRPr>
            </a:lvl1pPr>
          </a:lstStyle>
          <a:p>
            <a:r>
              <a:rPr lang="en-GB" noProof="0" dirty="0" smtClean="0"/>
              <a:t>PRESENTATION NAME</a:t>
            </a:r>
            <a:endParaRPr lang="en-GB" noProof="0" dirty="0"/>
          </a:p>
        </p:txBody>
      </p:sp>
      <p:sp>
        <p:nvSpPr>
          <p:cNvPr id="3" name="Subtitle 2"/>
          <p:cNvSpPr>
            <a:spLocks noGrp="1"/>
          </p:cNvSpPr>
          <p:nvPr>
            <p:ph type="subTitle" idx="1" hasCustomPrompt="1"/>
          </p:nvPr>
        </p:nvSpPr>
        <p:spPr>
          <a:xfrm>
            <a:off x="2703050" y="3820104"/>
            <a:ext cx="4896000" cy="345714"/>
          </a:xfrm>
        </p:spPr>
        <p:txBody>
          <a:bodyPr tIns="0">
            <a:normAutofit/>
          </a:bodyPr>
          <a:lstStyle>
            <a:lvl1pPr marL="0" indent="0" algn="l">
              <a:buNone/>
              <a:defRPr sz="1600"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Subtitle</a:t>
            </a:r>
            <a:endParaRPr lang="en-GB" noProof="0" dirty="0"/>
          </a:p>
        </p:txBody>
      </p:sp>
      <p:sp>
        <p:nvSpPr>
          <p:cNvPr id="5" name="Picture Placeholder 4"/>
          <p:cNvSpPr>
            <a:spLocks noGrp="1"/>
          </p:cNvSpPr>
          <p:nvPr>
            <p:ph type="pic" sz="quarter" idx="10"/>
          </p:nvPr>
        </p:nvSpPr>
        <p:spPr>
          <a:xfrm>
            <a:off x="467544" y="1484784"/>
            <a:ext cx="1872208" cy="3722240"/>
          </a:xfrm>
          <a:ln>
            <a:noFill/>
          </a:ln>
          <a:effectLst>
            <a:outerShdw blurRad="50800" dist="38100" dir="2700000" algn="tl" rotWithShape="0">
              <a:prstClr val="black">
                <a:alpha val="40000"/>
              </a:prstClr>
            </a:outerShdw>
          </a:effectLst>
        </p:spPr>
        <p:txBody>
          <a:bodyPr>
            <a:noAutofit/>
          </a:bodyPr>
          <a:lstStyle>
            <a:lvl1pPr marL="0" indent="0" algn="l">
              <a:buFontTx/>
              <a:buNone/>
              <a:defRPr sz="1200"/>
            </a:lvl1pPr>
          </a:lstStyle>
          <a:p>
            <a:r>
              <a:rPr lang="en-US" noProof="0" dirty="0" smtClean="0"/>
              <a:t>Click icon to add picture</a:t>
            </a:r>
            <a:endParaRPr lang="en-GB" noProof="0" dirty="0"/>
          </a:p>
        </p:txBody>
      </p:sp>
      <p:pic>
        <p:nvPicPr>
          <p:cNvPr id="8" name="Picture 10" descr="VINGE_RGB_155_160_10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1792" y="308205"/>
            <a:ext cx="1368000" cy="277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993" y="6326171"/>
            <a:ext cx="1548000" cy="298477"/>
          </a:xfrm>
          <a:prstGeom prst="rect">
            <a:avLst/>
          </a:prstGeom>
        </p:spPr>
      </p:pic>
      <p:sp>
        <p:nvSpPr>
          <p:cNvPr id="11" name="Text Placeholder 6"/>
          <p:cNvSpPr>
            <a:spLocks noGrp="1"/>
          </p:cNvSpPr>
          <p:nvPr>
            <p:ph type="body" sz="quarter" idx="12" hasCustomPrompt="1"/>
          </p:nvPr>
        </p:nvSpPr>
        <p:spPr>
          <a:xfrm>
            <a:off x="3780000" y="6253200"/>
            <a:ext cx="5238000" cy="211469"/>
          </a:xfrm>
        </p:spPr>
        <p:txBody>
          <a:bodyPr lIns="90000" tIns="46800" rIns="90000" bIns="46800" anchor="t" anchorCtr="0">
            <a:spAutoFit/>
          </a:bodyPr>
          <a:lstStyle>
            <a:lvl1pPr marL="0" indent="0" algn="just">
              <a:buFontTx/>
              <a:buNone/>
              <a:defRPr sz="800" i="1"/>
            </a:lvl1pPr>
            <a:lvl2pPr marL="360612" indent="0">
              <a:buFontTx/>
              <a:buNone/>
              <a:defRPr/>
            </a:lvl2pPr>
            <a:lvl3pPr marL="540612" indent="0">
              <a:buFontTx/>
              <a:buNone/>
              <a:defRPr/>
            </a:lvl3pPr>
            <a:lvl4pPr marL="720612" indent="0">
              <a:buFontTx/>
              <a:buNone/>
              <a:defRPr/>
            </a:lvl4pPr>
            <a:lvl5pPr marL="900612" indent="0">
              <a:buFontTx/>
              <a:buNone/>
              <a:defRPr/>
            </a:lvl5pPr>
          </a:lstStyle>
          <a:p>
            <a:pPr lvl="0"/>
            <a:r>
              <a:rPr lang="en-GB" smtClean="0"/>
              <a:t>Disclaimer text in here</a:t>
            </a:r>
            <a:endParaRPr lang="en-GB" dirty="0" smtClean="0"/>
          </a:p>
        </p:txBody>
      </p:sp>
      <p:sp>
        <p:nvSpPr>
          <p:cNvPr id="7" name="Text Placeholder 6"/>
          <p:cNvSpPr>
            <a:spLocks noGrp="1"/>
          </p:cNvSpPr>
          <p:nvPr>
            <p:ph type="body" sz="quarter" idx="13" hasCustomPrompt="1"/>
          </p:nvPr>
        </p:nvSpPr>
        <p:spPr>
          <a:xfrm>
            <a:off x="2700338" y="4199024"/>
            <a:ext cx="4896000" cy="1008000"/>
          </a:xfrm>
        </p:spPr>
        <p:txBody>
          <a:bodyPr>
            <a:normAutofit/>
          </a:bodyPr>
          <a:lstStyle>
            <a:lvl1pPr marL="0" indent="0">
              <a:buNone/>
              <a:defRPr sz="1400" i="1">
                <a:latin typeface="+mj-lt"/>
              </a:defRPr>
            </a:lvl1pPr>
          </a:lstStyle>
          <a:p>
            <a:pPr lvl="0"/>
            <a:r>
              <a:rPr lang="en-GB" smtClean="0"/>
              <a:t>Ex First Draft, Month Year</a:t>
            </a:r>
            <a:endParaRPr lang="en-GB" dirty="0" smtClean="0"/>
          </a:p>
        </p:txBody>
      </p:sp>
    </p:spTree>
    <p:extLst>
      <p:ext uri="{BB962C8B-B14F-4D97-AF65-F5344CB8AC3E}">
        <p14:creationId xmlns:p14="http://schemas.microsoft.com/office/powerpoint/2010/main" val="19043182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B774B4-A07E-47F9-9316-DF02904DDE50}" type="datetime4">
              <a:rPr lang="en-GB" noProof="0" smtClean="0"/>
              <a:t>15 October 2019</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34950156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slide without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GB"/>
          </a:p>
        </p:txBody>
      </p:sp>
      <p:sp>
        <p:nvSpPr>
          <p:cNvPr id="5" name="Content Placeholder 4"/>
          <p:cNvSpPr>
            <a:spLocks noGrp="1"/>
          </p:cNvSpPr>
          <p:nvPr>
            <p:ph sz="quarter" idx="13"/>
          </p:nvPr>
        </p:nvSpPr>
        <p:spPr>
          <a:xfrm>
            <a:off x="468312" y="1484312"/>
            <a:ext cx="8207375"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7" name="Date Placeholder 6"/>
          <p:cNvSpPr>
            <a:spLocks noGrp="1"/>
          </p:cNvSpPr>
          <p:nvPr>
            <p:ph type="dt" sz="half" idx="10"/>
          </p:nvPr>
        </p:nvSpPr>
        <p:spPr/>
        <p:txBody>
          <a:bodyPr/>
          <a:lstStyle/>
          <a:p>
            <a:fld id="{B81CC638-D776-4250-80B5-233F3D103700}" type="datetime4">
              <a:rPr lang="en-GB" noProof="0" smtClean="0"/>
              <a:t>15 October 2019</a:t>
            </a:fld>
            <a:endParaRPr lang="en-GB" noProof="0" dirty="0"/>
          </a:p>
        </p:txBody>
      </p:sp>
    </p:spTree>
    <p:extLst>
      <p:ext uri="{BB962C8B-B14F-4D97-AF65-F5344CB8AC3E}">
        <p14:creationId xmlns:p14="http://schemas.microsoft.com/office/powerpoint/2010/main" val="34924985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End slide">
    <p:bg>
      <p:bgPr>
        <a:solidFill>
          <a:schemeClr val="accent1"/>
        </a:solidFill>
        <a:effectLst/>
      </p:bgPr>
    </p:bg>
    <p:spTree>
      <p:nvGrpSpPr>
        <p:cNvPr id="1" name=""/>
        <p:cNvGrpSpPr/>
        <p:nvPr/>
      </p:nvGrpSpPr>
      <p:grpSpPr>
        <a:xfrm>
          <a:off x="0" y="0"/>
          <a:ext cx="0" cy="0"/>
          <a:chOff x="0" y="0"/>
          <a:chExt cx="0" cy="0"/>
        </a:xfrm>
      </p:grpSpPr>
      <p:pic>
        <p:nvPicPr>
          <p:cNvPr id="5" name="Picture 9" descr="VIT-_-VINGE2008_CMY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7588424" y="309600"/>
            <a:ext cx="1332000" cy="2807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7425" y="6326284"/>
            <a:ext cx="1518662" cy="29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6128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hapter slide Employment &amp; Benefi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15" descr="VINGE_RGB_155_160_100"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8555" y="6470003"/>
            <a:ext cx="864000" cy="1752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bwMode="hidden">
          <a:xfrm>
            <a:off x="-11875" y="5069876"/>
            <a:ext cx="9162000" cy="1800000"/>
          </a:xfrm>
          <a:prstGeom prst="rect">
            <a:avLst/>
          </a:prstGeom>
          <a:solidFill>
            <a:schemeClr val="bg1">
              <a:alpha val="82000"/>
            </a:schemeClr>
          </a:solidFill>
          <a:ln>
            <a:noFill/>
          </a:ln>
        </p:spPr>
        <p:txBody>
          <a:bodyPr vert="horz" lIns="0" tIns="0" rIns="0" bIns="0" rtlCol="0" anchor="ctr" anchorCtr="0">
            <a:noAutofit/>
          </a:bodyPr>
          <a:lstStyle/>
          <a:p>
            <a:pPr lvl="0" indent="503079">
              <a:spcBef>
                <a:spcPct val="0"/>
              </a:spcBef>
              <a:buNone/>
            </a:pPr>
            <a:endParaRPr lang="sv-SE" sz="2200" b="1" cap="all" baseline="0" dirty="0" smtClean="0">
              <a:solidFill>
                <a:schemeClr val="accent1"/>
              </a:solidFill>
              <a:latin typeface="+mj-lt"/>
              <a:ea typeface="+mj-ea"/>
              <a:cs typeface="+mj-cs"/>
            </a:endParaRPr>
          </a:p>
        </p:txBody>
      </p:sp>
      <p:sp>
        <p:nvSpPr>
          <p:cNvPr id="10" name="Title 7"/>
          <p:cNvSpPr>
            <a:spLocks noGrp="1"/>
          </p:cNvSpPr>
          <p:nvPr>
            <p:ph type="title" hasCustomPrompt="1"/>
          </p:nvPr>
        </p:nvSpPr>
        <p:spPr>
          <a:xfrm>
            <a:off x="-11875" y="5069876"/>
            <a:ext cx="9162000" cy="1800000"/>
          </a:xfrm>
          <a:noFill/>
          <a:ln>
            <a:noFill/>
          </a:ln>
        </p:spPr>
        <p:txBody>
          <a:bodyPr tIns="0" bIns="0" anchor="ctr" anchorCtr="0"/>
          <a:lstStyle>
            <a:lvl1pPr marL="447675" indent="0">
              <a:defRPr cap="all" baseline="0"/>
            </a:lvl1pPr>
          </a:lstStyle>
          <a:p>
            <a:pPr lvl="0"/>
            <a:r>
              <a:rPr lang="sv-SE" smtClean="0"/>
              <a:t>Click to edit chapter name</a:t>
            </a:r>
            <a:endParaRPr lang="sv-SE" dirty="0" smtClean="0"/>
          </a:p>
        </p:txBody>
      </p:sp>
      <p:pic>
        <p:nvPicPr>
          <p:cNvPr id="11" name="Picture 15" descr="VINGE_RGB_155_160_10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8555" y="6470005"/>
            <a:ext cx="864000" cy="17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9687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baseline="0"/>
            </a:lvl1pPr>
          </a:lstStyle>
          <a:p>
            <a:r>
              <a:rPr lang="en-GB" dirty="0" smtClean="0"/>
              <a:t>Table of contents</a:t>
            </a:r>
            <a:endParaRPr lang="en-GB" dirty="0"/>
          </a:p>
        </p:txBody>
      </p:sp>
      <p:sp>
        <p:nvSpPr>
          <p:cNvPr id="5" name="Content Placeholder 4"/>
          <p:cNvSpPr>
            <a:spLocks noGrp="1"/>
          </p:cNvSpPr>
          <p:nvPr>
            <p:ph sz="quarter" idx="13" hasCustomPrompt="1"/>
          </p:nvPr>
        </p:nvSpPr>
        <p:spPr>
          <a:xfrm>
            <a:off x="468312" y="1484313"/>
            <a:ext cx="8207375" cy="4681538"/>
          </a:xfrm>
        </p:spPr>
        <p:txBody>
          <a:bodyPr/>
          <a:lstStyle>
            <a:lvl1pPr marL="360000" indent="-360000">
              <a:buFont typeface="+mj-lt"/>
              <a:buAutoNum type="romanUcPeriod"/>
              <a:defRPr/>
            </a:lvl1pPr>
          </a:lstStyle>
          <a:p>
            <a:pPr lvl="0"/>
            <a:r>
              <a:rPr lang="en-GB" dirty="0" smtClean="0"/>
              <a:t>Click to edit Chapter name</a:t>
            </a:r>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7" name="Date Placeholder 6"/>
          <p:cNvSpPr>
            <a:spLocks noGrp="1"/>
          </p:cNvSpPr>
          <p:nvPr>
            <p:ph type="dt" sz="half" idx="10"/>
          </p:nvPr>
        </p:nvSpPr>
        <p:spPr/>
        <p:txBody>
          <a:bodyPr/>
          <a:lstStyle/>
          <a:p>
            <a:fld id="{2C2AC5C5-A282-49E4-94D9-CAAFFD19ED96}" type="datetime4">
              <a:rPr lang="en-GB" noProof="0" smtClean="0"/>
              <a:t>15 October 2019</a:t>
            </a:fld>
            <a:endParaRPr lang="en-GB" noProof="0" dirty="0"/>
          </a:p>
        </p:txBody>
      </p:sp>
    </p:spTree>
    <p:extLst>
      <p:ext uri="{BB962C8B-B14F-4D97-AF65-F5344CB8AC3E}">
        <p14:creationId xmlns:p14="http://schemas.microsoft.com/office/powerpoint/2010/main" val="408731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icture left">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467544" y="1484784"/>
            <a:ext cx="1872208" cy="3722240"/>
          </a:xfrm>
          <a:ln>
            <a:noFill/>
          </a:ln>
          <a:effectLst>
            <a:outerShdw blurRad="50800" dist="38100" dir="2700000" algn="tl" rotWithShape="0">
              <a:prstClr val="black">
                <a:alpha val="40000"/>
              </a:prstClr>
            </a:outerShdw>
          </a:effectLst>
        </p:spPr>
        <p:txBody>
          <a:bodyPr>
            <a:noAutofit/>
          </a:bodyPr>
          <a:lstStyle>
            <a:lvl1pPr marL="0" indent="0" algn="l">
              <a:buFontTx/>
              <a:buNone/>
              <a:defRPr sz="1200"/>
            </a:lvl1pPr>
          </a:lstStyle>
          <a:p>
            <a:r>
              <a:rPr lang="en-US" noProof="0" dirty="0" smtClean="0"/>
              <a:t>Click icon to add picture</a:t>
            </a:r>
            <a:endParaRPr lang="en-GB" noProof="0" dirty="0"/>
          </a:p>
        </p:txBody>
      </p:sp>
      <p:sp>
        <p:nvSpPr>
          <p:cNvPr id="5" name="Title 1"/>
          <p:cNvSpPr>
            <a:spLocks noGrp="1"/>
          </p:cNvSpPr>
          <p:nvPr>
            <p:ph type="ctrTitle" hasCustomPrompt="1"/>
          </p:nvPr>
        </p:nvSpPr>
        <p:spPr>
          <a:xfrm>
            <a:off x="2703050" y="2768400"/>
            <a:ext cx="4892864" cy="1726464"/>
          </a:xfrm>
        </p:spPr>
        <p:txBody>
          <a:bodyPr tIns="0" bIns="0" anchor="ctr" anchorCtr="0">
            <a:normAutofit/>
          </a:bodyPr>
          <a:lstStyle>
            <a:lvl1pPr algn="l">
              <a:defRPr sz="1800" b="1" cap="all" baseline="0">
                <a:solidFill>
                  <a:schemeClr val="accent1"/>
                </a:solidFill>
              </a:defRPr>
            </a:lvl1pPr>
          </a:lstStyle>
          <a:p>
            <a:r>
              <a:rPr lang="en-GB" noProof="0" dirty="0" smtClean="0"/>
              <a:t>Chapter name and content</a:t>
            </a:r>
            <a:endParaRPr lang="en-GB" noProof="0" dirty="0"/>
          </a:p>
        </p:txBody>
      </p:sp>
    </p:spTree>
    <p:extLst>
      <p:ext uri="{BB962C8B-B14F-4D97-AF65-F5344CB8AC3E}">
        <p14:creationId xmlns:p14="http://schemas.microsoft.com/office/powerpoint/2010/main" val="460153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picture backgroun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userDrawn="1"/>
        </p:nvSpPr>
        <p:spPr bwMode="hidden">
          <a:xfrm>
            <a:off x="-11875" y="5069876"/>
            <a:ext cx="9162000" cy="1800000"/>
          </a:xfrm>
          <a:prstGeom prst="rect">
            <a:avLst/>
          </a:prstGeom>
          <a:solidFill>
            <a:schemeClr val="bg1">
              <a:alpha val="82000"/>
            </a:schemeClr>
          </a:solidFill>
          <a:ln>
            <a:noFill/>
          </a:ln>
        </p:spPr>
        <p:txBody>
          <a:bodyPr vert="horz" lIns="0" tIns="0" rIns="0" bIns="0" rtlCol="0" anchor="ctr" anchorCtr="0">
            <a:noAutofit/>
          </a:bodyPr>
          <a:lstStyle/>
          <a:p>
            <a:pPr lvl="0" indent="503079">
              <a:spcBef>
                <a:spcPct val="0"/>
              </a:spcBef>
              <a:buNone/>
            </a:pPr>
            <a:endParaRPr lang="en-GB" sz="2200" b="1" cap="all" baseline="0" dirty="0" smtClean="0">
              <a:solidFill>
                <a:schemeClr val="accent1"/>
              </a:solidFill>
              <a:latin typeface="+mj-lt"/>
              <a:ea typeface="+mj-ea"/>
              <a:cs typeface="+mj-cs"/>
            </a:endParaRPr>
          </a:p>
        </p:txBody>
      </p:sp>
      <p:sp>
        <p:nvSpPr>
          <p:cNvPr id="7" name="Title 7"/>
          <p:cNvSpPr>
            <a:spLocks noGrp="1"/>
          </p:cNvSpPr>
          <p:nvPr>
            <p:ph type="title" hasCustomPrompt="1"/>
          </p:nvPr>
        </p:nvSpPr>
        <p:spPr>
          <a:xfrm>
            <a:off x="-11875" y="5069876"/>
            <a:ext cx="9162000" cy="1800000"/>
          </a:xfrm>
          <a:noFill/>
          <a:ln>
            <a:noFill/>
          </a:ln>
        </p:spPr>
        <p:txBody>
          <a:bodyPr tIns="0" bIns="0" anchor="ctr" anchorCtr="0"/>
          <a:lstStyle>
            <a:lvl1pPr marL="447675" indent="0">
              <a:defRPr cap="all" baseline="0"/>
            </a:lvl1pPr>
          </a:lstStyle>
          <a:p>
            <a:pPr lvl="0"/>
            <a:r>
              <a:rPr lang="en-GB" dirty="0" smtClean="0"/>
              <a:t>Click to edit chapter name</a:t>
            </a:r>
          </a:p>
        </p:txBody>
      </p:sp>
      <p:pic>
        <p:nvPicPr>
          <p:cNvPr id="8" name="Picture 15" descr="VINGE_RGB_155_160_10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8555" y="6470003"/>
            <a:ext cx="864000" cy="17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4011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GB"/>
          </a:p>
        </p:txBody>
      </p:sp>
      <p:sp>
        <p:nvSpPr>
          <p:cNvPr id="10" name="Text Placeholder 4"/>
          <p:cNvSpPr>
            <a:spLocks noGrp="1"/>
          </p:cNvSpPr>
          <p:nvPr>
            <p:ph type="body" sz="quarter" idx="14" hasCustomPrompt="1"/>
          </p:nvPr>
        </p:nvSpPr>
        <p:spPr>
          <a:xfrm>
            <a:off x="464400" y="991560"/>
            <a:ext cx="8207375" cy="277200"/>
          </a:xfrm>
        </p:spPr>
        <p:txBody>
          <a:bodyPr rIns="90000"/>
          <a:lstStyle>
            <a:lvl1pPr marL="0" indent="0">
              <a:buFontTx/>
              <a:buNone/>
              <a:defRPr sz="1200" b="1">
                <a:latin typeface="+mj-lt"/>
              </a:defRPr>
            </a:lvl1pPr>
          </a:lstStyle>
          <a:p>
            <a:pPr lvl="0"/>
            <a:r>
              <a:rPr lang="en-GB" smtClean="0"/>
              <a:t>Subtitle</a:t>
            </a:r>
            <a:endParaRPr lang="en-GB" dirty="0"/>
          </a:p>
        </p:txBody>
      </p:sp>
      <p:sp>
        <p:nvSpPr>
          <p:cNvPr id="5" name="Content Placeholder 4"/>
          <p:cNvSpPr>
            <a:spLocks noGrp="1"/>
          </p:cNvSpPr>
          <p:nvPr>
            <p:ph sz="quarter" idx="13"/>
          </p:nvPr>
        </p:nvSpPr>
        <p:spPr>
          <a:xfrm>
            <a:off x="468312" y="1484312"/>
            <a:ext cx="8207375"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7" name="Date Placeholder 6"/>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Tree>
    <p:extLst>
      <p:ext uri="{BB962C8B-B14F-4D97-AF65-F5344CB8AC3E}">
        <p14:creationId xmlns:p14="http://schemas.microsoft.com/office/powerpoint/2010/main" val="20695975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with two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vl1pPr>
          </a:lstStyle>
          <a:p>
            <a:r>
              <a:rPr lang="en-US" smtClean="0"/>
              <a:t>Click to edit Master title style</a:t>
            </a:r>
            <a:endParaRPr lang="en-GB" dirty="0"/>
          </a:p>
        </p:txBody>
      </p:sp>
      <p:sp>
        <p:nvSpPr>
          <p:cNvPr id="5" name="Text Placeholder 4"/>
          <p:cNvSpPr>
            <a:spLocks noGrp="1"/>
          </p:cNvSpPr>
          <p:nvPr>
            <p:ph type="body" sz="quarter" idx="13" hasCustomPrompt="1"/>
          </p:nvPr>
        </p:nvSpPr>
        <p:spPr>
          <a:xfrm>
            <a:off x="464400" y="991560"/>
            <a:ext cx="8207375" cy="277200"/>
          </a:xfrm>
        </p:spPr>
        <p:txBody>
          <a:bodyPr rIns="90000"/>
          <a:lstStyle>
            <a:lvl1pPr marL="0" indent="0">
              <a:buFontTx/>
              <a:buNone/>
              <a:defRPr sz="1200" b="1">
                <a:latin typeface="+mj-lt"/>
              </a:defRPr>
            </a:lvl1pPr>
          </a:lstStyle>
          <a:p>
            <a:pPr lvl="0"/>
            <a:r>
              <a:rPr lang="en-GB" smtClean="0"/>
              <a:t>Subtitle</a:t>
            </a:r>
            <a:endParaRPr lang="en-GB" dirty="0"/>
          </a:p>
        </p:txBody>
      </p:sp>
      <p:sp>
        <p:nvSpPr>
          <p:cNvPr id="3" name="Text Placeholder 2"/>
          <p:cNvSpPr>
            <a:spLocks noGrp="1"/>
          </p:cNvSpPr>
          <p:nvPr>
            <p:ph type="body" sz="quarter" idx="16"/>
          </p:nvPr>
        </p:nvSpPr>
        <p:spPr>
          <a:xfrm>
            <a:off x="468313" y="1484313"/>
            <a:ext cx="3959225" cy="288000"/>
          </a:xfrm>
          <a:prstGeom prst="round2DiagRect">
            <a:avLst/>
          </a:prstGeom>
          <a:solidFill>
            <a:schemeClr val="accent1"/>
          </a:solidFill>
          <a:ln>
            <a:solidFill>
              <a:schemeClr val="accent1"/>
            </a:solidFill>
          </a:ln>
        </p:spPr>
        <p:txBody>
          <a:bodyPr lIns="72000" rIns="72000" anchor="ctr" anchorCtr="0">
            <a:normAutofit/>
          </a:bodyPr>
          <a:lstStyle>
            <a:lvl1pPr marL="0" indent="0" algn="ctr">
              <a:buFontTx/>
              <a:buNone/>
              <a:defRPr sz="1400">
                <a:solidFill>
                  <a:schemeClr val="bg1"/>
                </a:solidFill>
              </a:defRPr>
            </a:lvl1pPr>
          </a:lstStyle>
          <a:p>
            <a:pPr lvl="0"/>
            <a:r>
              <a:rPr lang="en-US" smtClean="0"/>
              <a:t>Click to edit Master text styles</a:t>
            </a:r>
          </a:p>
        </p:txBody>
      </p:sp>
      <p:sp>
        <p:nvSpPr>
          <p:cNvPr id="10" name="Content Placeholder 4"/>
          <p:cNvSpPr>
            <a:spLocks noGrp="1"/>
          </p:cNvSpPr>
          <p:nvPr>
            <p:ph sz="quarter" idx="14"/>
          </p:nvPr>
        </p:nvSpPr>
        <p:spPr>
          <a:xfrm>
            <a:off x="468313" y="1916832"/>
            <a:ext cx="3960000" cy="4248000"/>
          </a:xfrm>
        </p:spPr>
        <p:txBody>
          <a:bodyPr>
            <a:normAutofit/>
          </a:bodyPr>
          <a:lstStyle>
            <a:lvl1pPr>
              <a:defRPr sz="1400"/>
            </a:lvl1pPr>
            <a:lvl2pPr>
              <a:defRPr sz="12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2"/>
          <p:cNvSpPr>
            <a:spLocks noGrp="1"/>
          </p:cNvSpPr>
          <p:nvPr>
            <p:ph type="body" sz="quarter" idx="17"/>
          </p:nvPr>
        </p:nvSpPr>
        <p:spPr>
          <a:xfrm>
            <a:off x="4716463" y="1484313"/>
            <a:ext cx="3959225" cy="288000"/>
          </a:xfrm>
          <a:prstGeom prst="round2DiagRect">
            <a:avLst/>
          </a:prstGeom>
          <a:solidFill>
            <a:schemeClr val="accent1"/>
          </a:solidFill>
          <a:ln>
            <a:solidFill>
              <a:schemeClr val="accent1"/>
            </a:solidFill>
          </a:ln>
        </p:spPr>
        <p:txBody>
          <a:bodyPr lIns="72000" rIns="72000" anchor="ctr" anchorCtr="0">
            <a:normAutofit/>
          </a:bodyPr>
          <a:lstStyle>
            <a:lvl1pPr marL="0" indent="0" algn="ctr">
              <a:buFontTx/>
              <a:buNone/>
              <a:defRPr sz="1400">
                <a:solidFill>
                  <a:schemeClr val="bg1"/>
                </a:solidFill>
              </a:defRPr>
            </a:lvl1pPr>
          </a:lstStyle>
          <a:p>
            <a:pPr lvl="0"/>
            <a:r>
              <a:rPr lang="en-US" smtClean="0"/>
              <a:t>Click to edit Master text styles</a:t>
            </a:r>
          </a:p>
        </p:txBody>
      </p:sp>
      <p:sp>
        <p:nvSpPr>
          <p:cNvPr id="11" name="Content Placeholder 4"/>
          <p:cNvSpPr>
            <a:spLocks noGrp="1"/>
          </p:cNvSpPr>
          <p:nvPr>
            <p:ph sz="quarter" idx="15"/>
          </p:nvPr>
        </p:nvSpPr>
        <p:spPr>
          <a:xfrm>
            <a:off x="4702808" y="1916832"/>
            <a:ext cx="3960000" cy="4248000"/>
          </a:xfrm>
        </p:spPr>
        <p:txBody>
          <a:bodyPr>
            <a:normAutofit/>
          </a:bodyPr>
          <a:lstStyle>
            <a:lvl1pPr>
              <a:defRPr sz="1400"/>
            </a:lvl1pPr>
            <a:lvl2pPr>
              <a:defRPr sz="12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8373B537-CFCA-4DEE-BBBB-AC14144AD4D1}" type="datetime4">
              <a:rPr lang="en-GB" noProof="0" smtClean="0"/>
              <a:t>15 October 2019</a:t>
            </a:fld>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32456282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 with picture lef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11" name="Text Placeholder 4"/>
          <p:cNvSpPr>
            <a:spLocks noGrp="1"/>
          </p:cNvSpPr>
          <p:nvPr>
            <p:ph type="body" sz="quarter" idx="18" hasCustomPrompt="1"/>
          </p:nvPr>
        </p:nvSpPr>
        <p:spPr>
          <a:xfrm>
            <a:off x="464400" y="991560"/>
            <a:ext cx="8207375" cy="277200"/>
          </a:xfrm>
        </p:spPr>
        <p:txBody>
          <a:bodyPr rIns="90000"/>
          <a:lstStyle>
            <a:lvl1pPr marL="0" indent="0">
              <a:buFontTx/>
              <a:buNone/>
              <a:defRPr sz="1200" b="1">
                <a:latin typeface="+mj-lt"/>
              </a:defRPr>
            </a:lvl1pPr>
          </a:lstStyle>
          <a:p>
            <a:pPr lvl="0"/>
            <a:r>
              <a:rPr lang="en-GB" smtClean="0"/>
              <a:t>Subtitle</a:t>
            </a:r>
            <a:endParaRPr lang="en-GB" dirty="0"/>
          </a:p>
        </p:txBody>
      </p:sp>
      <p:sp>
        <p:nvSpPr>
          <p:cNvPr id="6" name="Text Placeholder 5"/>
          <p:cNvSpPr>
            <a:spLocks noGrp="1"/>
          </p:cNvSpPr>
          <p:nvPr>
            <p:ph type="body" sz="quarter" idx="17"/>
          </p:nvPr>
        </p:nvSpPr>
        <p:spPr>
          <a:xfrm>
            <a:off x="2555875" y="1484784"/>
            <a:ext cx="6119813"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icture Placeholder 7"/>
          <p:cNvSpPr>
            <a:spLocks noGrp="1"/>
          </p:cNvSpPr>
          <p:nvPr>
            <p:ph type="pic" sz="quarter" idx="13"/>
          </p:nvPr>
        </p:nvSpPr>
        <p:spPr>
          <a:xfrm>
            <a:off x="467744" y="1484783"/>
            <a:ext cx="1800000" cy="4680000"/>
          </a:xfrm>
          <a:ln>
            <a:noFill/>
          </a:ln>
          <a:effectLst>
            <a:outerShdw blurRad="50800" dist="38100" dir="2700000" algn="tl" rotWithShape="0">
              <a:prstClr val="black">
                <a:alpha val="40000"/>
              </a:prstClr>
            </a:outerShdw>
          </a:effectLst>
        </p:spPr>
        <p:txBody>
          <a:bodyPr>
            <a:noAutofit/>
          </a:bodyPr>
          <a:lstStyle>
            <a:lvl1pPr marL="0" indent="0">
              <a:buFontTx/>
              <a:buNone/>
              <a:defRPr sz="1200"/>
            </a:lvl1pPr>
          </a:lstStyle>
          <a:p>
            <a:r>
              <a:rPr lang="en-US" noProof="0" dirty="0" smtClean="0"/>
              <a:t>Click icon to add picture</a:t>
            </a:r>
            <a:endParaRPr lang="en-GB" noProof="0" dirty="0"/>
          </a:p>
        </p:txBody>
      </p:sp>
      <p:sp>
        <p:nvSpPr>
          <p:cNvPr id="4" name="Date Placeholder 3"/>
          <p:cNvSpPr>
            <a:spLocks noGrp="1"/>
          </p:cNvSpPr>
          <p:nvPr>
            <p:ph type="dt" sz="half" idx="14"/>
          </p:nvPr>
        </p:nvSpPr>
        <p:spPr/>
        <p:txBody>
          <a:bodyPr/>
          <a:lstStyle/>
          <a:p>
            <a:fld id="{D346EC7E-C88D-46CF-92CD-DB9D959A1420}" type="datetime4">
              <a:rPr lang="en-GB" noProof="0" smtClean="0"/>
              <a:t>15 October 2019</a:t>
            </a:fld>
            <a:endParaRPr lang="en-GB" noProof="0" dirty="0"/>
          </a:p>
        </p:txBody>
      </p:sp>
      <p:sp>
        <p:nvSpPr>
          <p:cNvPr id="9" name="Footer Placeholder 8"/>
          <p:cNvSpPr>
            <a:spLocks noGrp="1"/>
          </p:cNvSpPr>
          <p:nvPr>
            <p:ph type="ftr" sz="quarter" idx="15"/>
          </p:nvPr>
        </p:nvSpPr>
        <p:spPr/>
        <p:txBody>
          <a:bodyPr/>
          <a:lstStyle/>
          <a:p>
            <a:endParaRPr lang="en-GB" noProof="0" dirty="0"/>
          </a:p>
        </p:txBody>
      </p:sp>
      <p:sp>
        <p:nvSpPr>
          <p:cNvPr id="10" name="Slide Number Placeholder 9"/>
          <p:cNvSpPr>
            <a:spLocks noGrp="1"/>
          </p:cNvSpPr>
          <p:nvPr>
            <p:ph type="sldNum" sz="quarter" idx="16"/>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11647053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with pictur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11" name="Text Placeholder 4"/>
          <p:cNvSpPr>
            <a:spLocks noGrp="1"/>
          </p:cNvSpPr>
          <p:nvPr>
            <p:ph type="body" sz="quarter" idx="18" hasCustomPrompt="1"/>
          </p:nvPr>
        </p:nvSpPr>
        <p:spPr>
          <a:xfrm>
            <a:off x="464400" y="991560"/>
            <a:ext cx="8207375" cy="277200"/>
          </a:xfrm>
        </p:spPr>
        <p:txBody>
          <a:bodyPr rIns="90000"/>
          <a:lstStyle>
            <a:lvl1pPr marL="0" indent="0">
              <a:buFontTx/>
              <a:buNone/>
              <a:defRPr sz="1200" b="1">
                <a:latin typeface="+mj-lt"/>
              </a:defRPr>
            </a:lvl1pPr>
          </a:lstStyle>
          <a:p>
            <a:pPr lvl="0"/>
            <a:r>
              <a:rPr lang="en-GB" smtClean="0"/>
              <a:t>Subtitle</a:t>
            </a:r>
            <a:endParaRPr lang="en-GB" dirty="0"/>
          </a:p>
        </p:txBody>
      </p:sp>
      <p:sp>
        <p:nvSpPr>
          <p:cNvPr id="6" name="Text Placeholder 5"/>
          <p:cNvSpPr>
            <a:spLocks noGrp="1"/>
          </p:cNvSpPr>
          <p:nvPr>
            <p:ph type="body" sz="quarter" idx="17"/>
          </p:nvPr>
        </p:nvSpPr>
        <p:spPr>
          <a:xfrm>
            <a:off x="464400" y="1484784"/>
            <a:ext cx="6119813"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icture Placeholder 7"/>
          <p:cNvSpPr>
            <a:spLocks noGrp="1"/>
          </p:cNvSpPr>
          <p:nvPr>
            <p:ph type="pic" sz="quarter" idx="13"/>
          </p:nvPr>
        </p:nvSpPr>
        <p:spPr>
          <a:xfrm>
            <a:off x="6871775" y="1484784"/>
            <a:ext cx="1800000" cy="4680000"/>
          </a:xfrm>
          <a:ln>
            <a:noFill/>
          </a:ln>
          <a:effectLst>
            <a:outerShdw blurRad="50800" dist="38100" dir="8100000" algn="tr" rotWithShape="0">
              <a:prstClr val="black">
                <a:alpha val="40000"/>
              </a:prstClr>
            </a:outerShdw>
          </a:effectLst>
        </p:spPr>
        <p:txBody>
          <a:bodyPr>
            <a:noAutofit/>
          </a:bodyPr>
          <a:lstStyle>
            <a:lvl1pPr marL="0" indent="0">
              <a:buFontTx/>
              <a:buNone/>
              <a:defRPr sz="1200"/>
            </a:lvl1pPr>
          </a:lstStyle>
          <a:p>
            <a:r>
              <a:rPr lang="en-US" noProof="0" dirty="0" smtClean="0"/>
              <a:t>Click icon to add picture</a:t>
            </a:r>
            <a:endParaRPr lang="en-GB" noProof="0" dirty="0"/>
          </a:p>
        </p:txBody>
      </p:sp>
      <p:sp>
        <p:nvSpPr>
          <p:cNvPr id="4" name="Date Placeholder 3"/>
          <p:cNvSpPr>
            <a:spLocks noGrp="1"/>
          </p:cNvSpPr>
          <p:nvPr>
            <p:ph type="dt" sz="half" idx="14"/>
          </p:nvPr>
        </p:nvSpPr>
        <p:spPr/>
        <p:txBody>
          <a:bodyPr/>
          <a:lstStyle/>
          <a:p>
            <a:fld id="{37BCFBEC-22AF-47F7-BA25-782CEDF36ED9}" type="datetime4">
              <a:rPr lang="en-GB" noProof="0" smtClean="0"/>
              <a:t>15 October 2019</a:t>
            </a:fld>
            <a:endParaRPr lang="en-GB" noProof="0" dirty="0"/>
          </a:p>
        </p:txBody>
      </p:sp>
      <p:sp>
        <p:nvSpPr>
          <p:cNvPr id="9" name="Footer Placeholder 8"/>
          <p:cNvSpPr>
            <a:spLocks noGrp="1"/>
          </p:cNvSpPr>
          <p:nvPr>
            <p:ph type="ftr" sz="quarter" idx="15"/>
          </p:nvPr>
        </p:nvSpPr>
        <p:spPr/>
        <p:txBody>
          <a:bodyPr/>
          <a:lstStyle/>
          <a:p>
            <a:endParaRPr lang="en-GB" noProof="0" dirty="0"/>
          </a:p>
        </p:txBody>
      </p:sp>
      <p:sp>
        <p:nvSpPr>
          <p:cNvPr id="10" name="Slide Number Placeholder 9"/>
          <p:cNvSpPr>
            <a:spLocks noGrp="1"/>
          </p:cNvSpPr>
          <p:nvPr>
            <p:ph type="sldNum" sz="quarter" idx="16"/>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33799720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9" name="Text Placeholder 4"/>
          <p:cNvSpPr>
            <a:spLocks noGrp="1"/>
          </p:cNvSpPr>
          <p:nvPr>
            <p:ph type="body" sz="quarter" idx="13" hasCustomPrompt="1"/>
          </p:nvPr>
        </p:nvSpPr>
        <p:spPr>
          <a:xfrm>
            <a:off x="464400" y="991560"/>
            <a:ext cx="8207375" cy="277200"/>
          </a:xfrm>
        </p:spPr>
        <p:txBody>
          <a:bodyPr rIns="90000"/>
          <a:lstStyle>
            <a:lvl1pPr marL="0" indent="0">
              <a:buFontTx/>
              <a:buNone/>
              <a:defRPr sz="1200" b="1">
                <a:latin typeface="+mj-lt"/>
              </a:defRPr>
            </a:lvl1pPr>
          </a:lstStyle>
          <a:p>
            <a:pPr lvl="0"/>
            <a:r>
              <a:rPr lang="en-GB" smtClean="0"/>
              <a:t>Subtitle</a:t>
            </a:r>
            <a:endParaRPr lang="en-GB" dirty="0"/>
          </a:p>
        </p:txBody>
      </p:sp>
      <p:sp>
        <p:nvSpPr>
          <p:cNvPr id="6" name="Date Placeholder 5"/>
          <p:cNvSpPr>
            <a:spLocks noGrp="1"/>
          </p:cNvSpPr>
          <p:nvPr>
            <p:ph type="dt" sz="half" idx="10"/>
          </p:nvPr>
        </p:nvSpPr>
        <p:spPr/>
        <p:txBody>
          <a:bodyPr/>
          <a:lstStyle/>
          <a:p>
            <a:fld id="{B42DFF25-329A-4020-855E-8978750F7ED8}" type="datetime4">
              <a:rPr lang="en-GB" noProof="0" smtClean="0"/>
              <a:t>15 October 2019</a:t>
            </a:fld>
            <a:endParaRPr lang="en-GB" noProof="0" dirty="0"/>
          </a:p>
        </p:txBody>
      </p:sp>
      <p:sp>
        <p:nvSpPr>
          <p:cNvPr id="7" name="Footer Placeholder 6"/>
          <p:cNvSpPr>
            <a:spLocks noGrp="1"/>
          </p:cNvSpPr>
          <p:nvPr>
            <p:ph type="ftr" sz="quarter" idx="11"/>
          </p:nvPr>
        </p:nvSpPr>
        <p:spPr/>
        <p:txBody>
          <a:bodyPr/>
          <a:lstStyle/>
          <a:p>
            <a:endParaRPr lang="en-GB" noProof="0" dirty="0"/>
          </a:p>
        </p:txBody>
      </p:sp>
      <p:sp>
        <p:nvSpPr>
          <p:cNvPr id="8" name="Slide Number Placeholder 7"/>
          <p:cNvSpPr>
            <a:spLocks noGrp="1"/>
          </p:cNvSpPr>
          <p:nvPr>
            <p:ph type="sldNum" sz="quarter" idx="12"/>
          </p:nvPr>
        </p:nvSpPr>
        <p:spPr/>
        <p:txBody>
          <a:bodyPr/>
          <a:lstStyle/>
          <a:p>
            <a:fld id="{68468C2E-472A-43C3-926E-5A5CF00B7762}" type="slidenum">
              <a:rPr lang="en-GB" noProof="0" smtClean="0"/>
              <a:pPr/>
              <a:t>‹#›</a:t>
            </a:fld>
            <a:endParaRPr lang="en-GB" noProof="0" dirty="0"/>
          </a:p>
        </p:txBody>
      </p:sp>
    </p:spTree>
    <p:extLst>
      <p:ext uri="{BB962C8B-B14F-4D97-AF65-F5344CB8AC3E}">
        <p14:creationId xmlns:p14="http://schemas.microsoft.com/office/powerpoint/2010/main" val="22538142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4800"/>
            <a:ext cx="8208000" cy="651600"/>
          </a:xfrm>
          <a:prstGeom prst="rect">
            <a:avLst/>
          </a:prstGeom>
        </p:spPr>
        <p:txBody>
          <a:bodyPr vert="horz" lIns="0" tIns="45720" rIns="0" bIns="4572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57200" y="1483200"/>
            <a:ext cx="8208000" cy="4680000"/>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Line 7"/>
          <p:cNvSpPr>
            <a:spLocks noChangeShapeType="1"/>
          </p:cNvSpPr>
          <p:nvPr/>
        </p:nvSpPr>
        <p:spPr bwMode="auto">
          <a:xfrm>
            <a:off x="468000" y="6559200"/>
            <a:ext cx="727560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dirty="0"/>
          </a:p>
        </p:txBody>
      </p:sp>
      <p:sp>
        <p:nvSpPr>
          <p:cNvPr id="4" name="Date Placeholder 3"/>
          <p:cNvSpPr>
            <a:spLocks noGrp="1"/>
          </p:cNvSpPr>
          <p:nvPr>
            <p:ph type="dt" sz="half" idx="2"/>
          </p:nvPr>
        </p:nvSpPr>
        <p:spPr>
          <a:xfrm>
            <a:off x="457200" y="6622753"/>
            <a:ext cx="1044000" cy="162000"/>
          </a:xfrm>
          <a:prstGeom prst="rect">
            <a:avLst/>
          </a:prstGeom>
        </p:spPr>
        <p:txBody>
          <a:bodyPr vert="horz" lIns="0" tIns="0" rIns="0" bIns="0" rtlCol="0" anchor="ctr"/>
          <a:lstStyle>
            <a:lvl1pPr algn="l">
              <a:defRPr sz="800">
                <a:solidFill>
                  <a:schemeClr val="tx1"/>
                </a:solidFill>
              </a:defRPr>
            </a:lvl1pPr>
          </a:lstStyle>
          <a:p>
            <a:fld id="{E4AC2B69-43FF-4B4E-BA53-91F0B3AE4B9F}" type="datetime4">
              <a:rPr lang="en-GB" smtClean="0"/>
              <a:t>15 October 2019</a:t>
            </a:fld>
            <a:endParaRPr lang="en-GB" dirty="0"/>
          </a:p>
        </p:txBody>
      </p:sp>
      <p:sp>
        <p:nvSpPr>
          <p:cNvPr id="5" name="Footer Placeholder 4"/>
          <p:cNvSpPr>
            <a:spLocks noGrp="1"/>
          </p:cNvSpPr>
          <p:nvPr>
            <p:ph type="ftr" sz="quarter" idx="3"/>
          </p:nvPr>
        </p:nvSpPr>
        <p:spPr>
          <a:xfrm>
            <a:off x="1547664" y="6622753"/>
            <a:ext cx="1656000" cy="162000"/>
          </a:xfrm>
          <a:prstGeom prst="rect">
            <a:avLst/>
          </a:prstGeom>
        </p:spPr>
        <p:txBody>
          <a:bodyPr vert="horz" lIns="91440" tIns="0" rIns="91440" bIns="0" rtlCol="0" anchor="ctr"/>
          <a:lstStyle>
            <a:lvl1pPr algn="l">
              <a:defRPr sz="800">
                <a:solidFill>
                  <a:schemeClr val="tx1"/>
                </a:solidFill>
              </a:defRPr>
            </a:lvl1pPr>
          </a:lstStyle>
          <a:p>
            <a:endParaRPr lang="en-GB" dirty="0"/>
          </a:p>
        </p:txBody>
      </p:sp>
      <p:sp>
        <p:nvSpPr>
          <p:cNvPr id="10" name="Slide Number Placeholder 9"/>
          <p:cNvSpPr>
            <a:spLocks noGrp="1"/>
          </p:cNvSpPr>
          <p:nvPr>
            <p:ph type="sldNum" sz="quarter" idx="4"/>
          </p:nvPr>
        </p:nvSpPr>
        <p:spPr>
          <a:xfrm>
            <a:off x="4266000" y="6622753"/>
            <a:ext cx="612000" cy="162000"/>
          </a:xfrm>
          <a:prstGeom prst="rect">
            <a:avLst/>
          </a:prstGeom>
        </p:spPr>
        <p:txBody>
          <a:bodyPr vert="horz" lIns="0" tIns="0" rIns="0" bIns="0" rtlCol="0" anchor="ctr"/>
          <a:lstStyle>
            <a:lvl1pPr algn="ctr">
              <a:defRPr sz="800">
                <a:solidFill>
                  <a:schemeClr val="tx1"/>
                </a:solidFill>
              </a:defRPr>
            </a:lvl1pPr>
          </a:lstStyle>
          <a:p>
            <a:fld id="{68468C2E-472A-43C3-926E-5A5CF00B7762}" type="slidenum">
              <a:rPr lang="en-GB" smtClean="0"/>
              <a:pPr/>
              <a:t>‹#›</a:t>
            </a:fld>
            <a:endParaRPr lang="en-GB" dirty="0"/>
          </a:p>
        </p:txBody>
      </p:sp>
      <p:pic>
        <p:nvPicPr>
          <p:cNvPr id="13" name="Picture 15" descr="VINGE_RGB_155_160_10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88555" y="6470003"/>
            <a:ext cx="864000" cy="17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70295"/>
      </p:ext>
    </p:extLst>
  </p:cSld>
  <p:clrMap bg1="lt1" tx1="dk1" bg2="lt2" tx2="dk2" accent1="accent1" accent2="accent2" accent3="accent3" accent4="accent4" accent5="accent5" accent6="accent6" hlink="hlink" folHlink="folHlink"/>
  <p:sldLayoutIdLst>
    <p:sldLayoutId id="2147483700" r:id="rId1"/>
    <p:sldLayoutId id="2147483704" r:id="rId2"/>
    <p:sldLayoutId id="2147483690" r:id="rId3"/>
    <p:sldLayoutId id="2147483705" r:id="rId4"/>
    <p:sldLayoutId id="2147483692" r:id="rId5"/>
    <p:sldLayoutId id="2147483698" r:id="rId6"/>
    <p:sldLayoutId id="2147483691" r:id="rId7"/>
    <p:sldLayoutId id="2147483701" r:id="rId8"/>
    <p:sldLayoutId id="2147483693" r:id="rId9"/>
    <p:sldLayoutId id="2147483694" r:id="rId10"/>
    <p:sldLayoutId id="2147483703" r:id="rId11"/>
    <p:sldLayoutId id="2147483695" r:id="rId12"/>
    <p:sldLayoutId id="2147483706" r:id="rId13"/>
  </p:sldLayoutIdLst>
  <p:timing>
    <p:tnLst>
      <p:par>
        <p:cTn id="1" dur="indefinite" restart="never" nodeType="tmRoot"/>
      </p:par>
    </p:tnLst>
  </p:timing>
  <p:hf hdr="0" ftr="0"/>
  <p:txStyles>
    <p:titleStyle>
      <a:lvl1pPr algn="l" defTabSz="914400" rtl="0" eaLnBrk="1" latinLnBrk="0" hangingPunct="1">
        <a:spcBef>
          <a:spcPct val="0"/>
        </a:spcBef>
        <a:buNone/>
        <a:defRPr sz="2000" b="1" kern="1200">
          <a:solidFill>
            <a:schemeClr val="accent1"/>
          </a:solidFill>
          <a:latin typeface="+mj-lt"/>
          <a:ea typeface="+mj-ea"/>
          <a:cs typeface="+mj-cs"/>
        </a:defRPr>
      </a:lvl1pPr>
    </p:titleStyle>
    <p:bodyStyle>
      <a:lvl1pPr marL="270000" indent="-270000" algn="l" defTabSz="914400" rtl="0" eaLnBrk="1" latinLnBrk="0" hangingPunct="1">
        <a:lnSpc>
          <a:spcPct val="95000"/>
        </a:lnSpc>
        <a:spcBef>
          <a:spcPts val="1200"/>
        </a:spcBef>
        <a:spcAft>
          <a:spcPts val="600"/>
        </a:spcAft>
        <a:buClr>
          <a:schemeClr val="accent1"/>
        </a:buClr>
        <a:buFont typeface="Arial"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90000"/>
        </a:lnSpc>
        <a:spcBef>
          <a:spcPts val="300"/>
        </a:spcBef>
        <a:spcAft>
          <a:spcPts val="300"/>
        </a:spcAft>
        <a:buClr>
          <a:schemeClr val="accent1"/>
        </a:buClr>
        <a:buFont typeface="Arial" pitchFamily="34" charset="0"/>
        <a:buChar char="–"/>
        <a:defRPr sz="1400" kern="1200">
          <a:solidFill>
            <a:schemeClr val="tx1"/>
          </a:solidFill>
          <a:latin typeface="+mn-lt"/>
          <a:ea typeface="+mn-ea"/>
          <a:cs typeface="+mn-cs"/>
        </a:defRPr>
      </a:lvl2pPr>
      <a:lvl3pPr marL="808038" indent="-270000" algn="l" defTabSz="914400" rtl="0" eaLnBrk="1" latinLnBrk="0" hangingPunct="1">
        <a:lnSpc>
          <a:spcPct val="90000"/>
        </a:lnSpc>
        <a:spcBef>
          <a:spcPts val="300"/>
        </a:spcBef>
        <a:spcAft>
          <a:spcPts val="300"/>
        </a:spcAft>
        <a:buClr>
          <a:schemeClr val="accent1"/>
        </a:buClr>
        <a:buFont typeface="Wingdings" pitchFamily="2" charset="2"/>
        <a:buChar char="ü"/>
        <a:defRPr sz="1200" kern="1200">
          <a:solidFill>
            <a:schemeClr val="tx1"/>
          </a:solidFill>
          <a:latin typeface="+mn-lt"/>
          <a:ea typeface="+mn-ea"/>
          <a:cs typeface="+mn-cs"/>
        </a:defRPr>
      </a:lvl3pPr>
      <a:lvl4pPr marL="1079500" indent="-271463" algn="l" defTabSz="962025" rtl="0" eaLnBrk="1" latinLnBrk="0" hangingPunct="1">
        <a:lnSpc>
          <a:spcPct val="90000"/>
        </a:lnSpc>
        <a:spcBef>
          <a:spcPts val="300"/>
        </a:spcBef>
        <a:spcAft>
          <a:spcPts val="300"/>
        </a:spcAft>
        <a:buClr>
          <a:schemeClr val="accent1"/>
        </a:buClr>
        <a:buFont typeface="Wingdings" pitchFamily="2" charset="2"/>
        <a:buChar char="§"/>
        <a:defRPr sz="1200" kern="1200">
          <a:solidFill>
            <a:schemeClr val="tx1"/>
          </a:solidFill>
          <a:latin typeface="+mn-lt"/>
          <a:ea typeface="+mn-ea"/>
          <a:cs typeface="+mn-cs"/>
        </a:defRPr>
      </a:lvl4pPr>
      <a:lvl5pPr marL="1350000" indent="-270000" algn="l" defTabSz="914400" rtl="0" eaLnBrk="1" latinLnBrk="0" hangingPunct="1">
        <a:lnSpc>
          <a:spcPct val="90000"/>
        </a:lnSpc>
        <a:spcBef>
          <a:spcPts val="300"/>
        </a:spcBef>
        <a:spcAft>
          <a:spcPts val="300"/>
        </a:spcAft>
        <a:buClr>
          <a:schemeClr val="accent1"/>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ÄR Riskerna för administrativa sanktionsavgifter försäkringsbara? </a:t>
            </a:r>
            <a:br>
              <a:rPr lang="sv-SE" dirty="0"/>
            </a:br>
            <a:r>
              <a:rPr lang="sv-SE" dirty="0" smtClean="0"/>
              <a:t/>
            </a:r>
            <a:br>
              <a:rPr lang="sv-SE" dirty="0" smtClean="0"/>
            </a:br>
            <a:r>
              <a:rPr lang="sv-SE" dirty="0" smtClean="0">
                <a:solidFill>
                  <a:srgbClr val="FF0000"/>
                </a:solidFill>
              </a:rPr>
              <a:t>FÖRSÄKRINGSTAGARENS PERSPEKTIV  </a:t>
            </a:r>
            <a:r>
              <a:rPr lang="sv-SE" dirty="0" smtClean="0"/>
              <a:t/>
            </a:r>
            <a:br>
              <a:rPr lang="sv-SE" dirty="0" smtClean="0"/>
            </a:br>
            <a:r>
              <a:rPr lang="sv-SE" sz="1800" cap="none" dirty="0" smtClean="0"/>
              <a:t>Per </a:t>
            </a:r>
            <a:r>
              <a:rPr lang="sv-SE" sz="1800" cap="none" dirty="0"/>
              <a:t>Johan Eckerberg, </a:t>
            </a:r>
            <a:r>
              <a:rPr lang="sv-SE" sz="1800" cap="none" dirty="0" smtClean="0"/>
              <a:t>Vinge, </a:t>
            </a:r>
            <a:r>
              <a:rPr lang="sv-SE" sz="1600" cap="none" dirty="0" smtClean="0"/>
              <a:t>2018-10-18</a:t>
            </a:r>
            <a:r>
              <a:rPr lang="sv-SE" sz="1800" cap="none" dirty="0"/>
              <a:t> </a:t>
            </a:r>
            <a:r>
              <a:rPr lang="sv-SE" dirty="0"/>
              <a:t>     </a:t>
            </a:r>
            <a:br>
              <a:rPr lang="sv-SE" dirty="0"/>
            </a:br>
            <a:endParaRPr lang="sv-SE" dirty="0"/>
          </a:p>
        </p:txBody>
      </p:sp>
      <p:sp>
        <p:nvSpPr>
          <p:cNvPr id="3"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7454148-v1</a:t>
            </a:r>
            <a:endParaRPr lang="sv-SE" sz="500" dirty="0" err="1" smtClean="0">
              <a:solidFill>
                <a:srgbClr val="898989"/>
              </a:solidFill>
            </a:endParaRPr>
          </a:p>
        </p:txBody>
      </p:sp>
      <p:sp>
        <p:nvSpPr>
          <p:cNvPr id="4" name="DokRef"/>
          <p:cNvSpPr txBox="1"/>
          <p:nvPr/>
        </p:nvSpPr>
        <p:spPr>
          <a:xfrm>
            <a:off x="0" y="5519813"/>
            <a:ext cx="165430" cy="1338187"/>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Administrativa_sanktionsavgifter.PPTX</a:t>
            </a:r>
            <a:endParaRPr lang="en-GB" sz="500" dirty="0" err="1" smtClean="0">
              <a:solidFill>
                <a:srgbClr val="898989"/>
              </a:solidFill>
            </a:endParaRPr>
          </a:p>
        </p:txBody>
      </p:sp>
    </p:spTree>
    <p:extLst>
      <p:ext uri="{BB962C8B-B14F-4D97-AF65-F5344CB8AC3E}">
        <p14:creationId xmlns:p14="http://schemas.microsoft.com/office/powerpoint/2010/main" val="3545731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5</a:t>
            </a:r>
            <a:r>
              <a:rPr lang="sv-SE" dirty="0" smtClean="0"/>
              <a:t>. Sammanfattning</a:t>
            </a:r>
            <a:endParaRPr lang="sv-SE" dirty="0"/>
          </a:p>
        </p:txBody>
      </p:sp>
      <p:sp>
        <p:nvSpPr>
          <p:cNvPr id="3" name="Text Placeholder 2"/>
          <p:cNvSpPr>
            <a:spLocks noGrp="1"/>
          </p:cNvSpPr>
          <p:nvPr>
            <p:ph type="body" sz="quarter" idx="14"/>
          </p:nvPr>
        </p:nvSpPr>
        <p:spPr/>
        <p:txBody>
          <a:bodyPr/>
          <a:lstStyle/>
          <a:p>
            <a:endParaRPr lang="sv-SE" dirty="0"/>
          </a:p>
        </p:txBody>
      </p:sp>
      <p:sp>
        <p:nvSpPr>
          <p:cNvPr id="4" name="Content Placeholder 3"/>
          <p:cNvSpPr>
            <a:spLocks noGrp="1"/>
          </p:cNvSpPr>
          <p:nvPr>
            <p:ph sz="quarter" idx="13"/>
          </p:nvPr>
        </p:nvSpPr>
        <p:spPr/>
        <p:txBody>
          <a:bodyPr>
            <a:normAutofit/>
          </a:bodyPr>
          <a:lstStyle/>
          <a:p>
            <a:pPr marL="285750" lvl="2" indent="-285750">
              <a:lnSpc>
                <a:spcPct val="95000"/>
              </a:lnSpc>
              <a:spcBef>
                <a:spcPts val="1200"/>
              </a:spcBef>
              <a:spcAft>
                <a:spcPts val="600"/>
              </a:spcAft>
            </a:pPr>
            <a:r>
              <a:rPr lang="sv-SE" sz="1600" dirty="0" smtClean="0"/>
              <a:t>Försäkringsbehovet utanför GDPR är förmodligen begränsat </a:t>
            </a:r>
            <a:endParaRPr lang="sv-SE" sz="1600" dirty="0"/>
          </a:p>
          <a:p>
            <a:pPr marL="285750" lvl="2" indent="-285750">
              <a:lnSpc>
                <a:spcPct val="95000"/>
              </a:lnSpc>
              <a:spcBef>
                <a:spcPts val="1200"/>
              </a:spcBef>
              <a:spcAft>
                <a:spcPts val="600"/>
              </a:spcAft>
            </a:pPr>
            <a:r>
              <a:rPr lang="sv-SE" sz="1600" dirty="0" smtClean="0"/>
              <a:t>Det är tveksamt om gränsöverskridande meddelande </a:t>
            </a:r>
            <a:r>
              <a:rPr lang="sv-SE" sz="1600" dirty="0"/>
              <a:t>av </a:t>
            </a:r>
            <a:r>
              <a:rPr lang="sv-SE" sz="1600" dirty="0" smtClean="0"/>
              <a:t>försäkring som täcker risken för sanktionsavgifter är förenlig </a:t>
            </a:r>
            <a:r>
              <a:rPr lang="sv-SE" sz="1600" dirty="0"/>
              <a:t>med </a:t>
            </a:r>
            <a:r>
              <a:rPr lang="sv-SE" sz="1600" dirty="0" smtClean="0"/>
              <a:t>det </a:t>
            </a:r>
            <a:r>
              <a:rPr lang="sv-SE" sz="1600" dirty="0"/>
              <a:t>allmänna </a:t>
            </a:r>
            <a:r>
              <a:rPr lang="sv-SE" sz="1600" dirty="0" smtClean="0"/>
              <a:t>bästa och god försäkringsstandard</a:t>
            </a:r>
          </a:p>
          <a:p>
            <a:pPr marL="285750" lvl="2" indent="-285750">
              <a:lnSpc>
                <a:spcPct val="95000"/>
              </a:lnSpc>
              <a:spcBef>
                <a:spcPts val="1200"/>
              </a:spcBef>
              <a:spcAft>
                <a:spcPts val="600"/>
              </a:spcAft>
            </a:pPr>
            <a:r>
              <a:rPr lang="sv-SE" sz="1600" dirty="0" smtClean="0"/>
              <a:t>Passivt tillhandahållen försäkring från tredje land är svår att förhindra</a:t>
            </a:r>
          </a:p>
          <a:p>
            <a:pPr marL="285750" lvl="2" indent="-285750">
              <a:lnSpc>
                <a:spcPct val="95000"/>
              </a:lnSpc>
              <a:spcBef>
                <a:spcPts val="1200"/>
              </a:spcBef>
              <a:spcAft>
                <a:spcPts val="600"/>
              </a:spcAft>
            </a:pPr>
            <a:r>
              <a:rPr lang="sv-SE" sz="1600" dirty="0"/>
              <a:t>Det är tveksamt om </a:t>
            </a:r>
            <a:r>
              <a:rPr lang="sv-SE" sz="1600" dirty="0" smtClean="0"/>
              <a:t>ett Svenskt försäkringsföretags tecknande </a:t>
            </a:r>
            <a:r>
              <a:rPr lang="sv-SE" sz="1600" dirty="0"/>
              <a:t>av sådan försäkring </a:t>
            </a:r>
            <a:r>
              <a:rPr lang="sv-SE" sz="1600" dirty="0" smtClean="0"/>
              <a:t>för sin egen styrelse och VD är förenligt </a:t>
            </a:r>
            <a:r>
              <a:rPr lang="sv-SE" sz="1600" dirty="0"/>
              <a:t>med kravet på god </a:t>
            </a:r>
            <a:r>
              <a:rPr lang="sv-SE" sz="1600" dirty="0" smtClean="0"/>
              <a:t>försäkringsstandard </a:t>
            </a:r>
            <a:r>
              <a:rPr lang="sv-SE" sz="1600" dirty="0"/>
              <a:t>och kravet på att försäkringsföretaget ska säkerställa </a:t>
            </a:r>
            <a:r>
              <a:rPr lang="sv-SE" sz="1600" dirty="0" smtClean="0"/>
              <a:t>dessa personers lämplighet</a:t>
            </a:r>
          </a:p>
          <a:p>
            <a:pPr marL="285750" lvl="2" indent="-285750">
              <a:lnSpc>
                <a:spcPct val="95000"/>
              </a:lnSpc>
              <a:spcBef>
                <a:spcPts val="1200"/>
              </a:spcBef>
              <a:spcAft>
                <a:spcPts val="600"/>
              </a:spcAft>
            </a:pPr>
            <a:r>
              <a:rPr lang="sv-SE" sz="1600" dirty="0" smtClean="0"/>
              <a:t>Det finns en risk att en ägares </a:t>
            </a:r>
            <a:r>
              <a:rPr lang="sv-SE" sz="1600" dirty="0"/>
              <a:t>tecknande av sådan försäkring </a:t>
            </a:r>
            <a:r>
              <a:rPr lang="sv-SE" sz="1600" dirty="0" smtClean="0"/>
              <a:t>för styrelse och VD kan medföra att ägaren anses olämplig</a:t>
            </a:r>
          </a:p>
          <a:p>
            <a:pPr marL="285750" lvl="2" indent="-285750">
              <a:lnSpc>
                <a:spcPct val="95000"/>
              </a:lnSpc>
              <a:spcBef>
                <a:spcPts val="1200"/>
              </a:spcBef>
              <a:spcAft>
                <a:spcPts val="600"/>
              </a:spcAft>
            </a:pPr>
            <a:r>
              <a:rPr lang="sv-SE" sz="1600" dirty="0"/>
              <a:t>Det </a:t>
            </a:r>
            <a:r>
              <a:rPr lang="sv-SE" sz="1600" dirty="0" smtClean="0"/>
              <a:t>finns en risk att styrelseledamöter och VD som tecknar </a:t>
            </a:r>
            <a:r>
              <a:rPr lang="sv-SE" sz="1600" dirty="0"/>
              <a:t>sådan försäkring kan </a:t>
            </a:r>
            <a:r>
              <a:rPr lang="sv-SE" sz="1600" dirty="0" smtClean="0"/>
              <a:t>anses olämpliga</a:t>
            </a:r>
          </a:p>
          <a:p>
            <a:pPr marL="285750" lvl="2" indent="-285750">
              <a:lnSpc>
                <a:spcPct val="95000"/>
              </a:lnSpc>
              <a:spcBef>
                <a:spcPts val="1200"/>
              </a:spcBef>
              <a:spcAft>
                <a:spcPts val="600"/>
              </a:spcAft>
            </a:pPr>
            <a:r>
              <a:rPr lang="sv-SE" sz="1600" dirty="0" smtClean="0"/>
              <a:t>Samtliga slutsatser är i grunden baserade på moraliska argument om vad som är ”</a:t>
            </a:r>
            <a:r>
              <a:rPr lang="sv-SE" sz="1600" i="1" dirty="0" smtClean="0"/>
              <a:t>osedligt</a:t>
            </a:r>
            <a:r>
              <a:rPr lang="sv-SE" sz="1600" dirty="0" smtClean="0"/>
              <a:t>” och antagandet att förekomsten av försäkring innebär att syftet med sanktioner ”</a:t>
            </a:r>
            <a:r>
              <a:rPr lang="sv-SE" sz="1600" i="1" dirty="0" smtClean="0"/>
              <a:t>kringgås</a:t>
            </a:r>
            <a:r>
              <a:rPr lang="sv-SE" sz="1600" dirty="0" smtClean="0"/>
              <a:t>” – </a:t>
            </a:r>
            <a:r>
              <a:rPr lang="sv-SE" sz="1600" b="1" dirty="0" smtClean="0"/>
              <a:t>kommer inställningen att förändras med tiden?</a:t>
            </a:r>
            <a:endParaRPr lang="sv-SE" sz="1600" b="1" dirty="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7454148-v1</a:t>
            </a:r>
            <a:endParaRPr lang="sv-SE" sz="500" dirty="0" smtClean="0">
              <a:solidFill>
                <a:srgbClr val="898989"/>
              </a:solidFill>
            </a:endParaRPr>
          </a:p>
        </p:txBody>
      </p:sp>
      <p:sp>
        <p:nvSpPr>
          <p:cNvPr id="14" name="Date Placeholder 13"/>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15" name="Slide Number Placeholder 14"/>
          <p:cNvSpPr>
            <a:spLocks noGrp="1"/>
          </p:cNvSpPr>
          <p:nvPr>
            <p:ph type="sldNum" sz="quarter" idx="12"/>
          </p:nvPr>
        </p:nvSpPr>
        <p:spPr/>
        <p:txBody>
          <a:bodyPr/>
          <a:lstStyle/>
          <a:p>
            <a:fld id="{68468C2E-472A-43C3-926E-5A5CF00B7762}" type="slidenum">
              <a:rPr lang="en-GB" noProof="0" smtClean="0"/>
              <a:pPr/>
              <a:t>10</a:t>
            </a:fld>
            <a:endParaRPr lang="en-GB" noProof="0" dirty="0"/>
          </a:p>
        </p:txBody>
      </p:sp>
      <p:sp>
        <p:nvSpPr>
          <p:cNvPr id="5"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6093190-v1</a:t>
            </a:r>
          </a:p>
        </p:txBody>
      </p:sp>
      <p:sp>
        <p:nvSpPr>
          <p:cNvPr id="6"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6481445-v1</a:t>
            </a:r>
          </a:p>
        </p:txBody>
      </p:sp>
      <p:sp>
        <p:nvSpPr>
          <p:cNvPr id="9" name="DokRef"/>
          <p:cNvSpPr txBox="1"/>
          <p:nvPr/>
        </p:nvSpPr>
        <p:spPr>
          <a:xfrm>
            <a:off x="0" y="5567903"/>
            <a:ext cx="165430" cy="1290097"/>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Administrativa_sanktionsavgifter.pptx</a:t>
            </a:r>
            <a:endParaRPr lang="sv-SE" sz="500" dirty="0" err="1" smtClean="0">
              <a:solidFill>
                <a:srgbClr val="898989"/>
              </a:solidFill>
            </a:endParaRPr>
          </a:p>
        </p:txBody>
      </p:sp>
      <p:sp>
        <p:nvSpPr>
          <p:cNvPr id="8" name="DokRef"/>
          <p:cNvSpPr txBox="1"/>
          <p:nvPr/>
        </p:nvSpPr>
        <p:spPr>
          <a:xfrm>
            <a:off x="0" y="5519813"/>
            <a:ext cx="165430" cy="1338187"/>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Administrativa_sanktionsavgifter.PPTX</a:t>
            </a:r>
            <a:endParaRPr lang="en-GB" sz="500" dirty="0" err="1" smtClean="0">
              <a:solidFill>
                <a:srgbClr val="898989"/>
              </a:solidFill>
            </a:endParaRPr>
          </a:p>
        </p:txBody>
      </p:sp>
    </p:spTree>
    <p:extLst>
      <p:ext uri="{BB962C8B-B14F-4D97-AF65-F5344CB8AC3E}">
        <p14:creationId xmlns:p14="http://schemas.microsoft.com/office/powerpoint/2010/main" val="338217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53164"/>
            <a:ext cx="8208000" cy="651600"/>
          </a:xfrm>
        </p:spPr>
        <p:txBody>
          <a:bodyPr/>
          <a:lstStyle/>
          <a:p>
            <a:r>
              <a:rPr lang="sv-SE" dirty="0" smtClean="0"/>
              <a:t>Kan ett svenskt företag teckna försäkring i Norge som täcker risken för administrativa sanktionsavgifter?</a:t>
            </a:r>
            <a:endParaRPr lang="sv-SE" dirty="0"/>
          </a:p>
        </p:txBody>
      </p:sp>
      <p:sp>
        <p:nvSpPr>
          <p:cNvPr id="4" name="Content Placeholder 3"/>
          <p:cNvSpPr>
            <a:spLocks noGrp="1"/>
          </p:cNvSpPr>
          <p:nvPr>
            <p:ph sz="quarter" idx="13"/>
          </p:nvPr>
        </p:nvSpPr>
        <p:spPr>
          <a:xfrm>
            <a:off x="359532" y="1590458"/>
            <a:ext cx="8207375" cy="4680000"/>
          </a:xfrm>
        </p:spPr>
        <p:txBody>
          <a:bodyPr/>
          <a:lstStyle/>
          <a:p>
            <a:pPr marL="0" lvl="2" indent="0">
              <a:lnSpc>
                <a:spcPct val="95000"/>
              </a:lnSpc>
              <a:spcBef>
                <a:spcPts val="1200"/>
              </a:spcBef>
              <a:spcAft>
                <a:spcPts val="600"/>
              </a:spcAft>
              <a:buNone/>
            </a:pPr>
            <a:r>
              <a:rPr lang="sv-SE" sz="1800" b="1" i="1" dirty="0"/>
              <a:t>F</a:t>
            </a:r>
            <a:r>
              <a:rPr lang="sv-SE" sz="1800" b="1" i="1" dirty="0" smtClean="0"/>
              <a:t>yra frågor:</a:t>
            </a:r>
          </a:p>
          <a:p>
            <a:pPr marL="342900" lvl="2" indent="-342900">
              <a:lnSpc>
                <a:spcPct val="95000"/>
              </a:lnSpc>
              <a:spcBef>
                <a:spcPts val="1200"/>
              </a:spcBef>
              <a:spcAft>
                <a:spcPts val="600"/>
              </a:spcAft>
              <a:buAutoNum type="arabicPeriod"/>
            </a:pPr>
            <a:r>
              <a:rPr lang="sv-SE" sz="1600" dirty="0" smtClean="0"/>
              <a:t>Finns ett försäkringsbehov? </a:t>
            </a:r>
          </a:p>
          <a:p>
            <a:pPr marL="342900" lvl="2" indent="-342900">
              <a:lnSpc>
                <a:spcPct val="95000"/>
              </a:lnSpc>
              <a:spcBef>
                <a:spcPts val="1200"/>
              </a:spcBef>
              <a:spcAft>
                <a:spcPts val="600"/>
              </a:spcAft>
              <a:buAutoNum type="arabicPeriod"/>
            </a:pPr>
            <a:r>
              <a:rPr lang="sv-SE" sz="1600" dirty="0" smtClean="0"/>
              <a:t>Är gränsöverskridande försäljning  av sådan försäkring från Norge förenlig med        ”</a:t>
            </a:r>
            <a:r>
              <a:rPr lang="sv-SE" sz="1600" i="1" dirty="0" smtClean="0"/>
              <a:t>det allmänna bästa</a:t>
            </a:r>
            <a:r>
              <a:rPr lang="sv-SE" sz="1600" dirty="0" smtClean="0"/>
              <a:t>”?</a:t>
            </a:r>
          </a:p>
          <a:p>
            <a:pPr marL="342900" lvl="2" indent="-342900">
              <a:lnSpc>
                <a:spcPct val="95000"/>
              </a:lnSpc>
              <a:spcBef>
                <a:spcPts val="1200"/>
              </a:spcBef>
              <a:spcAft>
                <a:spcPts val="600"/>
              </a:spcAft>
              <a:buAutoNum type="arabicPeriod"/>
            </a:pPr>
            <a:r>
              <a:rPr lang="sv-SE" sz="1600" dirty="0" smtClean="0"/>
              <a:t>Kan ett försäkringsföretags tecknande av sådan försäkring </a:t>
            </a:r>
            <a:r>
              <a:rPr lang="sv-SE" sz="1600" b="1" i="1" dirty="0" smtClean="0"/>
              <a:t>för den egna ledningen</a:t>
            </a:r>
            <a:r>
              <a:rPr lang="sv-SE" sz="1600" dirty="0" smtClean="0"/>
              <a:t> strida mot kravet på </a:t>
            </a:r>
            <a:r>
              <a:rPr lang="sv-SE" sz="1600" i="1" dirty="0" smtClean="0"/>
              <a:t>god försäkringsstandard</a:t>
            </a:r>
            <a:r>
              <a:rPr lang="sv-SE" sz="1600" dirty="0" smtClean="0"/>
              <a:t>?</a:t>
            </a:r>
          </a:p>
          <a:p>
            <a:pPr marL="342900" lvl="2" indent="-342900">
              <a:lnSpc>
                <a:spcPct val="95000"/>
              </a:lnSpc>
              <a:spcBef>
                <a:spcPts val="1200"/>
              </a:spcBef>
              <a:spcAft>
                <a:spcPts val="600"/>
              </a:spcAft>
              <a:buAutoNum type="arabicPeriod"/>
            </a:pPr>
            <a:r>
              <a:rPr lang="sv-SE" sz="1600" dirty="0" smtClean="0"/>
              <a:t>Kan tecknande av sådan försäkring påverka </a:t>
            </a:r>
            <a:r>
              <a:rPr lang="sv-SE" sz="1600" i="1" dirty="0" smtClean="0"/>
              <a:t>lämplighetsprövningen</a:t>
            </a:r>
            <a:r>
              <a:rPr lang="sv-SE" sz="1600" dirty="0" smtClean="0"/>
              <a:t> av ägare, styrelse och VD?</a:t>
            </a:r>
          </a:p>
          <a:p>
            <a:pPr marL="0" lvl="2" indent="0">
              <a:lnSpc>
                <a:spcPct val="95000"/>
              </a:lnSpc>
              <a:spcBef>
                <a:spcPts val="1200"/>
              </a:spcBef>
              <a:spcAft>
                <a:spcPts val="600"/>
              </a:spcAft>
              <a:buNone/>
            </a:pPr>
            <a:endParaRPr lang="sv-SE" sz="1600" dirty="0"/>
          </a:p>
        </p:txBody>
      </p:sp>
      <p:sp>
        <p:nvSpPr>
          <p:cNvPr id="5" name="Slide Number Placeholder 4"/>
          <p:cNvSpPr>
            <a:spLocks noGrp="1"/>
          </p:cNvSpPr>
          <p:nvPr>
            <p:ph type="sldNum" sz="quarter" idx="12"/>
          </p:nvPr>
        </p:nvSpPr>
        <p:spPr/>
        <p:txBody>
          <a:bodyPr/>
          <a:lstStyle/>
          <a:p>
            <a:fld id="{68468C2E-472A-43C3-926E-5A5CF00B7762}" type="slidenum">
              <a:rPr lang="en-GB" noProof="0" smtClean="0"/>
              <a:pPr/>
              <a:t>2</a:t>
            </a:fld>
            <a:endParaRPr lang="en-GB" noProof="0" dirty="0"/>
          </a:p>
        </p:txBody>
      </p:sp>
      <p:sp>
        <p:nvSpPr>
          <p:cNvPr id="6" name="Date Placeholder 5"/>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7454148-v1</a:t>
            </a:r>
            <a:endParaRPr lang="sv-SE" sz="500" dirty="0" smtClean="0">
              <a:solidFill>
                <a:srgbClr val="898989"/>
              </a:solidFill>
            </a:endParaRPr>
          </a:p>
        </p:txBody>
      </p:sp>
      <p:sp>
        <p:nvSpPr>
          <p:cNvPr id="8" name="DokRef"/>
          <p:cNvSpPr txBox="1"/>
          <p:nvPr/>
        </p:nvSpPr>
        <p:spPr>
          <a:xfrm>
            <a:off x="0" y="5519813"/>
            <a:ext cx="165430" cy="1338187"/>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Administrativa_sanktionsavgifter.PPTX</a:t>
            </a:r>
            <a:endParaRPr lang="en-GB" sz="500" dirty="0" err="1" smtClean="0">
              <a:solidFill>
                <a:srgbClr val="898989"/>
              </a:solidFill>
            </a:endParaRPr>
          </a:p>
        </p:txBody>
      </p:sp>
    </p:spTree>
    <p:extLst>
      <p:ext uri="{BB962C8B-B14F-4D97-AF65-F5344CB8AC3E}">
        <p14:creationId xmlns:p14="http://schemas.microsoft.com/office/powerpoint/2010/main" val="34018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14977"/>
            <a:ext cx="8208000" cy="651600"/>
          </a:xfrm>
        </p:spPr>
        <p:txBody>
          <a:bodyPr/>
          <a:lstStyle/>
          <a:p>
            <a:r>
              <a:rPr lang="sv-SE" dirty="0"/>
              <a:t>1</a:t>
            </a:r>
            <a:r>
              <a:rPr lang="sv-SE" dirty="0" smtClean="0"/>
              <a:t>. Finns ett försäkringsbehov?</a:t>
            </a:r>
            <a:endParaRPr lang="sv-SE" dirty="0"/>
          </a:p>
        </p:txBody>
      </p:sp>
      <p:sp>
        <p:nvSpPr>
          <p:cNvPr id="4" name="Content Placeholder 3"/>
          <p:cNvSpPr>
            <a:spLocks noGrp="1"/>
          </p:cNvSpPr>
          <p:nvPr>
            <p:ph sz="quarter" idx="13"/>
          </p:nvPr>
        </p:nvSpPr>
        <p:spPr>
          <a:xfrm>
            <a:off x="468312" y="836712"/>
            <a:ext cx="7992120" cy="5616624"/>
          </a:xfrm>
        </p:spPr>
        <p:txBody>
          <a:bodyPr>
            <a:normAutofit/>
          </a:bodyPr>
          <a:lstStyle/>
          <a:p>
            <a:pPr marL="0" lvl="1" indent="0">
              <a:lnSpc>
                <a:spcPct val="95000"/>
              </a:lnSpc>
              <a:spcBef>
                <a:spcPts val="1200"/>
              </a:spcBef>
              <a:spcAft>
                <a:spcPts val="600"/>
              </a:spcAft>
              <a:buNone/>
            </a:pPr>
            <a:r>
              <a:rPr lang="sv-SE" dirty="0" smtClean="0"/>
              <a:t>Alla företag:</a:t>
            </a:r>
          </a:p>
          <a:p>
            <a:pPr marL="285750" lvl="1" indent="-285750">
              <a:lnSpc>
                <a:spcPct val="95000"/>
              </a:lnSpc>
              <a:spcBef>
                <a:spcPts val="1200"/>
              </a:spcBef>
              <a:spcAft>
                <a:spcPts val="600"/>
              </a:spcAft>
            </a:pPr>
            <a:r>
              <a:rPr lang="sv-SE" altLang="sv-SE" b="1" dirty="0"/>
              <a:t>GDPR – personuppgiftsansvarig, personuppgiftsbiträde</a:t>
            </a:r>
            <a:r>
              <a:rPr lang="sv-SE" altLang="sv-SE" dirty="0"/>
              <a:t/>
            </a:r>
            <a:br>
              <a:rPr lang="sv-SE" altLang="sv-SE" dirty="0"/>
            </a:br>
            <a:r>
              <a:rPr lang="sv-SE" altLang="sv-SE" dirty="0"/>
              <a:t>- </a:t>
            </a:r>
            <a:r>
              <a:rPr lang="sv-SE" altLang="sv-SE" dirty="0" smtClean="0"/>
              <a:t>uppsåt </a:t>
            </a:r>
            <a:r>
              <a:rPr lang="sv-SE" altLang="sv-SE" dirty="0"/>
              <a:t>eller </a:t>
            </a:r>
            <a:r>
              <a:rPr lang="sv-SE" altLang="sv-SE" i="1" dirty="0"/>
              <a:t>oaktsamhet</a:t>
            </a:r>
            <a:r>
              <a:rPr lang="sv-SE" altLang="sv-SE" dirty="0"/>
              <a:t> </a:t>
            </a:r>
            <a:r>
              <a:rPr lang="sv-SE" altLang="sv-SE" dirty="0" smtClean="0"/>
              <a:t>(Art 83.2)</a:t>
            </a:r>
            <a:r>
              <a:rPr lang="sv-SE" altLang="sv-SE" dirty="0"/>
              <a:t/>
            </a:r>
            <a:br>
              <a:rPr lang="sv-SE" altLang="sv-SE" dirty="0"/>
            </a:br>
            <a:r>
              <a:rPr lang="sv-SE" altLang="sv-SE" dirty="0"/>
              <a:t>- </a:t>
            </a:r>
            <a:r>
              <a:rPr lang="sv-SE" altLang="sv-SE" dirty="0" smtClean="0"/>
              <a:t>fysisk person max 10 miljoner euro (Art 83.4) eller 20 </a:t>
            </a:r>
            <a:r>
              <a:rPr lang="sv-SE" altLang="sv-SE" dirty="0"/>
              <a:t>miljoner euro </a:t>
            </a:r>
            <a:r>
              <a:rPr lang="sv-SE" altLang="sv-SE" dirty="0" smtClean="0"/>
              <a:t>(Art 83.5 och 6)</a:t>
            </a:r>
            <a:endParaRPr lang="sv-SE" altLang="sv-SE" b="1" dirty="0" smtClean="0">
              <a:solidFill>
                <a:srgbClr val="FF0000"/>
              </a:solidFill>
            </a:endParaRPr>
          </a:p>
          <a:p>
            <a:pPr marL="0" lvl="1" indent="0">
              <a:lnSpc>
                <a:spcPct val="95000"/>
              </a:lnSpc>
              <a:spcBef>
                <a:spcPts val="1200"/>
              </a:spcBef>
              <a:spcAft>
                <a:spcPts val="600"/>
              </a:spcAft>
              <a:buNone/>
            </a:pPr>
            <a:r>
              <a:rPr lang="sv-SE" dirty="0" smtClean="0"/>
              <a:t>Kreditinstitut:</a:t>
            </a:r>
          </a:p>
          <a:p>
            <a:pPr marL="268038" lvl="2" indent="0">
              <a:lnSpc>
                <a:spcPct val="95000"/>
              </a:lnSpc>
              <a:spcBef>
                <a:spcPts val="1200"/>
              </a:spcBef>
              <a:spcAft>
                <a:spcPts val="600"/>
              </a:spcAft>
              <a:buNone/>
            </a:pPr>
            <a:r>
              <a:rPr lang="sv-SE" altLang="sv-SE" sz="1400" b="1" dirty="0" smtClean="0"/>
              <a:t>BFL </a:t>
            </a:r>
            <a:r>
              <a:rPr lang="sv-SE" altLang="sv-SE" sz="1400" b="1" dirty="0"/>
              <a:t>– </a:t>
            </a:r>
            <a:r>
              <a:rPr lang="sv-SE" altLang="sv-SE" sz="1400" b="1" dirty="0" smtClean="0"/>
              <a:t>styrelse och VD</a:t>
            </a:r>
            <a:r>
              <a:rPr lang="sv-SE" altLang="sv-SE" sz="1400" dirty="0"/>
              <a:t/>
            </a:r>
            <a:br>
              <a:rPr lang="sv-SE" altLang="sv-SE" sz="1400" dirty="0"/>
            </a:br>
            <a:r>
              <a:rPr lang="sv-SE" altLang="sv-SE" sz="1400" dirty="0"/>
              <a:t>- </a:t>
            </a:r>
            <a:r>
              <a:rPr lang="sv-SE" altLang="sv-SE" sz="1400" dirty="0" smtClean="0"/>
              <a:t>Ingripande endast om a) institutets överträdelse är </a:t>
            </a:r>
            <a:r>
              <a:rPr lang="sv-SE" altLang="sv-SE" sz="1400" i="1" dirty="0" smtClean="0"/>
              <a:t>allvarlig</a:t>
            </a:r>
            <a:r>
              <a:rPr lang="sv-SE" altLang="sv-SE" sz="1400" dirty="0" smtClean="0"/>
              <a:t> och 2) personen ifråga har orsakat överträdelsen genom uppsåt eller </a:t>
            </a:r>
            <a:r>
              <a:rPr lang="sv-SE" altLang="sv-SE" sz="1400" i="1" dirty="0" smtClean="0"/>
              <a:t>grov oaktsamhet </a:t>
            </a:r>
            <a:r>
              <a:rPr lang="sv-SE" altLang="sv-SE" sz="1400" dirty="0" smtClean="0"/>
              <a:t>(15 kap 1a §)</a:t>
            </a:r>
            <a:r>
              <a:rPr lang="sv-SE" altLang="sv-SE" sz="1400" dirty="0"/>
              <a:t/>
            </a:r>
            <a:br>
              <a:rPr lang="sv-SE" altLang="sv-SE" sz="1400" dirty="0"/>
            </a:br>
            <a:r>
              <a:rPr lang="sv-SE" altLang="sv-SE" sz="1400" dirty="0"/>
              <a:t>- fysisk </a:t>
            </a:r>
            <a:r>
              <a:rPr lang="sv-SE" altLang="sv-SE" sz="1400" dirty="0" smtClean="0"/>
              <a:t>person max det högsta av 1) 5 miljoner euro eller 2) 2 ggr vinsten (15 kap 8a §)</a:t>
            </a:r>
          </a:p>
          <a:p>
            <a:pPr marL="0" lvl="1" indent="0">
              <a:lnSpc>
                <a:spcPct val="95000"/>
              </a:lnSpc>
              <a:spcBef>
                <a:spcPts val="1200"/>
              </a:spcBef>
              <a:spcAft>
                <a:spcPts val="600"/>
              </a:spcAft>
              <a:buNone/>
            </a:pPr>
            <a:r>
              <a:rPr lang="sv-SE" dirty="0" smtClean="0"/>
              <a:t>Försäkringsföretag:</a:t>
            </a:r>
          </a:p>
          <a:p>
            <a:pPr marL="285750" lvl="1" indent="-285750">
              <a:lnSpc>
                <a:spcPct val="95000"/>
              </a:lnSpc>
              <a:spcBef>
                <a:spcPts val="1200"/>
              </a:spcBef>
              <a:spcAft>
                <a:spcPts val="600"/>
              </a:spcAft>
            </a:pPr>
            <a:r>
              <a:rPr lang="sv-SE" b="1" dirty="0" smtClean="0"/>
              <a:t>FRL (penningtvätt)</a:t>
            </a:r>
            <a:r>
              <a:rPr lang="sv-SE" dirty="0" smtClean="0"/>
              <a:t> </a:t>
            </a:r>
            <a:r>
              <a:rPr lang="sv-SE" altLang="sv-SE" b="1" dirty="0" smtClean="0"/>
              <a:t>– </a:t>
            </a:r>
            <a:r>
              <a:rPr lang="sv-SE" altLang="sv-SE" b="1" dirty="0"/>
              <a:t>styrelse och VD</a:t>
            </a:r>
            <a:r>
              <a:rPr lang="sv-SE" altLang="sv-SE" dirty="0"/>
              <a:t/>
            </a:r>
            <a:br>
              <a:rPr lang="sv-SE" altLang="sv-SE" dirty="0"/>
            </a:br>
            <a:r>
              <a:rPr lang="sv-SE" altLang="sv-SE" dirty="0"/>
              <a:t>- Ingripande endast om 1) </a:t>
            </a:r>
            <a:r>
              <a:rPr lang="sv-SE" altLang="sv-SE" dirty="0" smtClean="0"/>
              <a:t>företagets </a:t>
            </a:r>
            <a:r>
              <a:rPr lang="sv-SE" altLang="sv-SE" dirty="0"/>
              <a:t>överträdelse är </a:t>
            </a:r>
            <a:r>
              <a:rPr lang="sv-SE" altLang="sv-SE" i="1" dirty="0" smtClean="0"/>
              <a:t>allvarlig, upprepad eller systematisk</a:t>
            </a:r>
            <a:r>
              <a:rPr lang="sv-SE" altLang="sv-SE" dirty="0" smtClean="0"/>
              <a:t> </a:t>
            </a:r>
            <a:r>
              <a:rPr lang="sv-SE" altLang="sv-SE" dirty="0"/>
              <a:t>och </a:t>
            </a:r>
            <a:r>
              <a:rPr lang="sv-SE" altLang="sv-SE" dirty="0" smtClean="0"/>
              <a:t>     2</a:t>
            </a:r>
            <a:r>
              <a:rPr lang="sv-SE" altLang="sv-SE" dirty="0"/>
              <a:t>) personen ifråga har orsakat överträdelsen genom uppsåt eller </a:t>
            </a:r>
            <a:r>
              <a:rPr lang="sv-SE" altLang="sv-SE" i="1" dirty="0"/>
              <a:t>grov oaktsamhet </a:t>
            </a:r>
            <a:r>
              <a:rPr lang="sv-SE" altLang="sv-SE" dirty="0"/>
              <a:t>(</a:t>
            </a:r>
            <a:r>
              <a:rPr lang="sv-SE" altLang="sv-SE" dirty="0" smtClean="0"/>
              <a:t>18 </a:t>
            </a:r>
            <a:r>
              <a:rPr lang="sv-SE" altLang="sv-SE" dirty="0"/>
              <a:t>kap 1a §)</a:t>
            </a:r>
            <a:br>
              <a:rPr lang="sv-SE" altLang="sv-SE" dirty="0"/>
            </a:br>
            <a:r>
              <a:rPr lang="sv-SE" altLang="sv-SE" dirty="0"/>
              <a:t>- fysisk person max det högsta av 1) 5 miljoner euro eller 2) 2 ggr </a:t>
            </a:r>
            <a:r>
              <a:rPr lang="sv-SE" altLang="sv-SE" dirty="0" smtClean="0"/>
              <a:t>vinsten (18 kap 17b §)</a:t>
            </a:r>
            <a:endParaRPr lang="sv-SE" dirty="0" smtClean="0"/>
          </a:p>
          <a:p>
            <a:pPr marL="285750" lvl="1" indent="-285750">
              <a:lnSpc>
                <a:spcPct val="95000"/>
              </a:lnSpc>
              <a:spcBef>
                <a:spcPts val="1200"/>
              </a:spcBef>
              <a:spcAft>
                <a:spcPts val="600"/>
              </a:spcAft>
            </a:pPr>
            <a:r>
              <a:rPr lang="sv-SE" b="1" dirty="0" smtClean="0"/>
              <a:t>FDL</a:t>
            </a:r>
            <a:r>
              <a:rPr lang="sv-SE" dirty="0" smtClean="0"/>
              <a:t> (IDD) </a:t>
            </a:r>
            <a:r>
              <a:rPr lang="sv-SE" altLang="sv-SE" b="1" dirty="0" smtClean="0"/>
              <a:t>– </a:t>
            </a:r>
            <a:r>
              <a:rPr lang="sv-SE" altLang="sv-SE" b="1" dirty="0"/>
              <a:t>styrelse och VD</a:t>
            </a:r>
            <a:r>
              <a:rPr lang="sv-SE" altLang="sv-SE" dirty="0"/>
              <a:t/>
            </a:r>
            <a:br>
              <a:rPr lang="sv-SE" altLang="sv-SE" dirty="0"/>
            </a:br>
            <a:r>
              <a:rPr lang="sv-SE" altLang="sv-SE" dirty="0"/>
              <a:t>- Ingripande endast om 1) företagets överträdelse är </a:t>
            </a:r>
            <a:r>
              <a:rPr lang="sv-SE" altLang="sv-SE" i="1" dirty="0"/>
              <a:t>allvarlig, upprepad eller systematisk</a:t>
            </a:r>
            <a:r>
              <a:rPr lang="sv-SE" altLang="sv-SE" dirty="0"/>
              <a:t> och </a:t>
            </a:r>
            <a:r>
              <a:rPr lang="sv-SE" altLang="sv-SE" dirty="0" smtClean="0"/>
              <a:t>     2</a:t>
            </a:r>
            <a:r>
              <a:rPr lang="sv-SE" altLang="sv-SE" dirty="0"/>
              <a:t>) personen ifråga har orsakat överträdelsen genom uppsåt eller </a:t>
            </a:r>
            <a:r>
              <a:rPr lang="sv-SE" altLang="sv-SE" i="1" dirty="0"/>
              <a:t>grov oaktsamhet </a:t>
            </a:r>
            <a:r>
              <a:rPr lang="sv-SE" altLang="sv-SE" dirty="0" smtClean="0"/>
              <a:t>(</a:t>
            </a:r>
            <a:r>
              <a:rPr lang="sv-SE" altLang="sv-SE" dirty="0"/>
              <a:t>9</a:t>
            </a:r>
            <a:r>
              <a:rPr lang="sv-SE" altLang="sv-SE" dirty="0" smtClean="0"/>
              <a:t> </a:t>
            </a:r>
            <a:r>
              <a:rPr lang="sv-SE" altLang="sv-SE" dirty="0"/>
              <a:t>kap </a:t>
            </a:r>
            <a:r>
              <a:rPr lang="sv-SE" altLang="sv-SE" dirty="0" smtClean="0"/>
              <a:t>4 </a:t>
            </a:r>
            <a:r>
              <a:rPr lang="sv-SE" altLang="sv-SE" dirty="0"/>
              <a:t>§)</a:t>
            </a:r>
            <a:br>
              <a:rPr lang="sv-SE" altLang="sv-SE" dirty="0"/>
            </a:br>
            <a:r>
              <a:rPr lang="sv-SE" altLang="sv-SE" dirty="0"/>
              <a:t>- fysisk person max det högsta av 1) </a:t>
            </a:r>
            <a:r>
              <a:rPr lang="sv-SE" altLang="sv-SE" dirty="0" smtClean="0"/>
              <a:t>700 000 </a:t>
            </a:r>
            <a:r>
              <a:rPr lang="sv-SE" altLang="sv-SE" dirty="0"/>
              <a:t>euro eller 2) 2 ggr vinsten (18 kap 17b §)</a:t>
            </a:r>
            <a:endParaRPr lang="sv-SE" dirty="0"/>
          </a:p>
          <a:p>
            <a:pPr marL="285750" lvl="1" indent="-285750">
              <a:lnSpc>
                <a:spcPct val="95000"/>
              </a:lnSpc>
              <a:spcBef>
                <a:spcPts val="1200"/>
              </a:spcBef>
              <a:spcAft>
                <a:spcPts val="600"/>
              </a:spcAft>
            </a:pPr>
            <a:endParaRPr lang="sv-SE" dirty="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7454148-v1</a:t>
            </a:r>
            <a:endParaRPr lang="sv-SE" sz="500" dirty="0" smtClean="0">
              <a:solidFill>
                <a:srgbClr val="898989"/>
              </a:solidFill>
            </a:endParaRPr>
          </a:p>
        </p:txBody>
      </p:sp>
      <p:sp>
        <p:nvSpPr>
          <p:cNvPr id="15" name="Date Placeholder 14"/>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16" name="Slide Number Placeholder 15"/>
          <p:cNvSpPr>
            <a:spLocks noGrp="1"/>
          </p:cNvSpPr>
          <p:nvPr>
            <p:ph type="sldNum" sz="quarter" idx="12"/>
          </p:nvPr>
        </p:nvSpPr>
        <p:spPr/>
        <p:txBody>
          <a:bodyPr/>
          <a:lstStyle/>
          <a:p>
            <a:fld id="{68468C2E-472A-43C3-926E-5A5CF00B7762}" type="slidenum">
              <a:rPr lang="en-GB" noProof="0" smtClean="0"/>
              <a:pPr/>
              <a:t>3</a:t>
            </a:fld>
            <a:endParaRPr lang="en-GB" noProof="0" dirty="0"/>
          </a:p>
        </p:txBody>
      </p:sp>
      <p:sp>
        <p:nvSpPr>
          <p:cNvPr id="5"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6093190-v1</a:t>
            </a:r>
          </a:p>
        </p:txBody>
      </p:sp>
      <p:sp>
        <p:nvSpPr>
          <p:cNvPr id="6"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6093190-v1</a:t>
            </a:r>
          </a:p>
        </p:txBody>
      </p:sp>
      <p:sp>
        <p:nvSpPr>
          <p:cNvPr id="8"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6481445-v1</a:t>
            </a:r>
          </a:p>
        </p:txBody>
      </p:sp>
    </p:spTree>
    <p:extLst>
      <p:ext uri="{BB962C8B-B14F-4D97-AF65-F5344CB8AC3E}">
        <p14:creationId xmlns:p14="http://schemas.microsoft.com/office/powerpoint/2010/main" val="129169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2</a:t>
            </a:r>
            <a:r>
              <a:rPr lang="sv-SE" dirty="0" smtClean="0"/>
              <a:t>. Det allmänna bästa – försäkring från Norge</a:t>
            </a:r>
            <a:endParaRPr lang="sv-SE" dirty="0"/>
          </a:p>
        </p:txBody>
      </p:sp>
      <p:sp>
        <p:nvSpPr>
          <p:cNvPr id="4" name="Content Placeholder 3"/>
          <p:cNvSpPr>
            <a:spLocks noGrp="1"/>
          </p:cNvSpPr>
          <p:nvPr>
            <p:ph sz="quarter" idx="13"/>
          </p:nvPr>
        </p:nvSpPr>
        <p:spPr>
          <a:xfrm>
            <a:off x="468312" y="1160748"/>
            <a:ext cx="7992120" cy="5292588"/>
          </a:xfrm>
        </p:spPr>
        <p:txBody>
          <a:bodyPr>
            <a:normAutofit/>
          </a:bodyPr>
          <a:lstStyle/>
          <a:p>
            <a:pPr marL="0" indent="0">
              <a:buNone/>
            </a:pPr>
            <a:r>
              <a:rPr lang="sv-SE" b="1" dirty="0"/>
              <a:t>8 kap. LUFT - Marknadsföring m.m.</a:t>
            </a:r>
          </a:p>
          <a:p>
            <a:pPr marL="0" indent="0">
              <a:buNone/>
            </a:pPr>
            <a:r>
              <a:rPr lang="sv-SE" b="1" dirty="0"/>
              <a:t>1 §</a:t>
            </a:r>
            <a:r>
              <a:rPr lang="sv-SE" dirty="0"/>
              <a:t>   </a:t>
            </a:r>
            <a:r>
              <a:rPr lang="sv-SE" i="1" dirty="0"/>
              <a:t>Företrädaren för en utländsk försäkringsgivare skall övervaka att försäkringsgivaren i sin verksamhet i Sverige iakttar </a:t>
            </a:r>
            <a:r>
              <a:rPr lang="sv-SE" b="1" i="1" dirty="0"/>
              <a:t>god försäkringsstandard</a:t>
            </a:r>
          </a:p>
          <a:p>
            <a:pPr marL="0" indent="0">
              <a:buNone/>
            </a:pPr>
            <a:r>
              <a:rPr lang="sv-SE" b="1" dirty="0" smtClean="0"/>
              <a:t>Är detta krav tillåtet enligt EU-rätten?</a:t>
            </a:r>
          </a:p>
          <a:p>
            <a:pPr marL="0" indent="0">
              <a:buNone/>
            </a:pPr>
            <a:r>
              <a:rPr lang="sv-SE" b="1" dirty="0" smtClean="0"/>
              <a:t>Art. 180 Solvens II-direktivet </a:t>
            </a:r>
            <a:r>
              <a:rPr lang="sv-SE" b="1" dirty="0"/>
              <a:t>– </a:t>
            </a:r>
            <a:r>
              <a:rPr lang="sv-SE" b="1" dirty="0" smtClean="0"/>
              <a:t>Det allmänna bästa</a:t>
            </a:r>
            <a:endParaRPr lang="sv-SE" b="1" dirty="0"/>
          </a:p>
          <a:p>
            <a:pPr marL="0" lvl="1" indent="0">
              <a:lnSpc>
                <a:spcPct val="95000"/>
              </a:lnSpc>
              <a:spcBef>
                <a:spcPts val="1200"/>
              </a:spcBef>
              <a:spcAft>
                <a:spcPts val="600"/>
              </a:spcAft>
              <a:buNone/>
            </a:pPr>
            <a:r>
              <a:rPr lang="sv-SE" sz="1600" i="1" dirty="0" smtClean="0"/>
              <a:t>”Den </a:t>
            </a:r>
            <a:r>
              <a:rPr lang="sv-SE" sz="1600" i="1" dirty="0"/>
              <a:t>medlemsstat där en risk är belägen </a:t>
            </a:r>
            <a:r>
              <a:rPr lang="sv-SE" sz="1600" i="1" dirty="0" smtClean="0"/>
              <a:t>… </a:t>
            </a:r>
            <a:r>
              <a:rPr lang="sv-SE" sz="1600" i="1" dirty="0"/>
              <a:t>får inte hindra en försäkringstagare från att teckna ett avtal med ett försäkringsföretag </a:t>
            </a:r>
            <a:r>
              <a:rPr lang="sv-SE" sz="1600" i="1" dirty="0" smtClean="0"/>
              <a:t>… </a:t>
            </a:r>
            <a:r>
              <a:rPr lang="sv-SE" sz="1600" i="1" dirty="0"/>
              <a:t>om ingåendet av detta avtal inte strider mot </a:t>
            </a:r>
            <a:r>
              <a:rPr lang="sv-SE" sz="1600" b="1" i="1" dirty="0"/>
              <a:t>bestämmelser till skydd för det allmänna bästa </a:t>
            </a:r>
            <a:r>
              <a:rPr lang="sv-SE" sz="1600" i="1" dirty="0"/>
              <a:t>i den medlemsstat där risken är </a:t>
            </a:r>
            <a:r>
              <a:rPr lang="sv-SE" sz="1600" i="1" dirty="0" smtClean="0"/>
              <a:t>belägen ...”</a:t>
            </a:r>
          </a:p>
          <a:p>
            <a:pPr marL="0" indent="0">
              <a:buNone/>
            </a:pPr>
            <a:r>
              <a:rPr lang="sv-SE" b="1" dirty="0" smtClean="0"/>
              <a:t>Kommissionens tolkningsmeddelande om friheten att tillhandahålla tjänster och det allmänna bästa </a:t>
            </a:r>
            <a:r>
              <a:rPr lang="sv-SE" dirty="0" smtClean="0"/>
              <a:t>(2000/C 43/03)</a:t>
            </a:r>
          </a:p>
          <a:p>
            <a:pPr marL="0" indent="0">
              <a:buNone/>
            </a:pPr>
            <a:r>
              <a:rPr lang="sv-SE" dirty="0" smtClean="0"/>
              <a:t>En </a:t>
            </a:r>
            <a:r>
              <a:rPr lang="sv-SE" b="1" i="1" dirty="0" smtClean="0"/>
              <a:t>uppförandekodex</a:t>
            </a:r>
            <a:r>
              <a:rPr lang="sv-SE" dirty="0" smtClean="0"/>
              <a:t> är ett av flera ”</a:t>
            </a:r>
            <a:r>
              <a:rPr lang="sv-SE" i="1" dirty="0" smtClean="0"/>
              <a:t>exempel på vilka nationella bestämmelser  som värdstatens myndigheter har rätt att tillämpa, eftersom de skyddar det allmänna bästa… </a:t>
            </a:r>
            <a:r>
              <a:rPr lang="sv-SE" i="1" dirty="0"/>
              <a:t>En uppförandekodex som gäller i någon av Europeiska unionens medlemsstater gäller i princip även för utländska </a:t>
            </a:r>
            <a:r>
              <a:rPr lang="sv-SE" i="1" dirty="0" smtClean="0"/>
              <a:t>försäkringsgivare”</a:t>
            </a:r>
            <a:endParaRPr lang="sv-SE" i="1" dirty="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7454148-v1</a:t>
            </a:r>
            <a:endParaRPr lang="sv-SE" sz="500" dirty="0" smtClean="0">
              <a:solidFill>
                <a:srgbClr val="898989"/>
              </a:solidFill>
            </a:endParaRPr>
          </a:p>
        </p:txBody>
      </p:sp>
      <p:sp>
        <p:nvSpPr>
          <p:cNvPr id="15" name="Date Placeholder 14"/>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16" name="Slide Number Placeholder 15"/>
          <p:cNvSpPr>
            <a:spLocks noGrp="1"/>
          </p:cNvSpPr>
          <p:nvPr>
            <p:ph type="sldNum" sz="quarter" idx="12"/>
          </p:nvPr>
        </p:nvSpPr>
        <p:spPr/>
        <p:txBody>
          <a:bodyPr/>
          <a:lstStyle/>
          <a:p>
            <a:fld id="{68468C2E-472A-43C3-926E-5A5CF00B7762}" type="slidenum">
              <a:rPr lang="en-GB" noProof="0" smtClean="0"/>
              <a:pPr/>
              <a:t>4</a:t>
            </a:fld>
            <a:endParaRPr lang="en-GB" noProof="0" dirty="0"/>
          </a:p>
        </p:txBody>
      </p:sp>
      <p:sp>
        <p:nvSpPr>
          <p:cNvPr id="5"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6093190-v1</a:t>
            </a:r>
          </a:p>
        </p:txBody>
      </p:sp>
      <p:sp>
        <p:nvSpPr>
          <p:cNvPr id="6"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6093190-v1</a:t>
            </a:r>
          </a:p>
        </p:txBody>
      </p:sp>
      <p:sp>
        <p:nvSpPr>
          <p:cNvPr id="8"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6481445-v1</a:t>
            </a:r>
          </a:p>
        </p:txBody>
      </p:sp>
      <p:sp>
        <p:nvSpPr>
          <p:cNvPr id="9" name="DokRef"/>
          <p:cNvSpPr txBox="1"/>
          <p:nvPr/>
        </p:nvSpPr>
        <p:spPr>
          <a:xfrm>
            <a:off x="0" y="5519813"/>
            <a:ext cx="165430" cy="1338187"/>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Administrativa_sanktionsavgifter.PPTX</a:t>
            </a:r>
            <a:endParaRPr lang="en-GB" sz="500" dirty="0" err="1" smtClean="0">
              <a:solidFill>
                <a:srgbClr val="898989"/>
              </a:solidFill>
            </a:endParaRPr>
          </a:p>
        </p:txBody>
      </p:sp>
    </p:spTree>
    <p:extLst>
      <p:ext uri="{BB962C8B-B14F-4D97-AF65-F5344CB8AC3E}">
        <p14:creationId xmlns:p14="http://schemas.microsoft.com/office/powerpoint/2010/main" val="226480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2</a:t>
            </a:r>
            <a:r>
              <a:rPr lang="sv-SE" dirty="0" smtClean="0"/>
              <a:t>. Det allmänna bästa – Försäkring från tredje land</a:t>
            </a:r>
            <a:endParaRPr lang="sv-SE" dirty="0"/>
          </a:p>
        </p:txBody>
      </p:sp>
      <p:sp>
        <p:nvSpPr>
          <p:cNvPr id="4" name="Content Placeholder 3"/>
          <p:cNvSpPr>
            <a:spLocks noGrp="1"/>
          </p:cNvSpPr>
          <p:nvPr>
            <p:ph sz="quarter" idx="13"/>
          </p:nvPr>
        </p:nvSpPr>
        <p:spPr>
          <a:xfrm>
            <a:off x="468312" y="1484312"/>
            <a:ext cx="7992120" cy="4969024"/>
          </a:xfrm>
        </p:spPr>
        <p:txBody>
          <a:bodyPr>
            <a:normAutofit/>
          </a:bodyPr>
          <a:lstStyle/>
          <a:p>
            <a:pPr marL="0" lvl="1" indent="0">
              <a:lnSpc>
                <a:spcPct val="95000"/>
              </a:lnSpc>
              <a:spcBef>
                <a:spcPts val="1200"/>
              </a:spcBef>
              <a:spcAft>
                <a:spcPts val="600"/>
              </a:spcAft>
              <a:buNone/>
            </a:pPr>
            <a:r>
              <a:rPr lang="sv-SE" sz="1600" b="1" dirty="0" smtClean="0"/>
              <a:t>Vad gäller försäkring från tredje land som inte marknadsförs i Sverige?</a:t>
            </a:r>
          </a:p>
          <a:p>
            <a:pPr marL="0" lvl="1" indent="0">
              <a:lnSpc>
                <a:spcPct val="95000"/>
              </a:lnSpc>
              <a:spcBef>
                <a:spcPts val="1200"/>
              </a:spcBef>
              <a:spcAft>
                <a:spcPts val="600"/>
              </a:spcAft>
              <a:buNone/>
            </a:pPr>
            <a:r>
              <a:rPr lang="sv-SE" sz="1600" b="1" dirty="0" smtClean="0"/>
              <a:t>Passivt tillhandahållande</a:t>
            </a:r>
          </a:p>
          <a:p>
            <a:pPr marL="0" lvl="1" indent="0">
              <a:lnSpc>
                <a:spcPct val="95000"/>
              </a:lnSpc>
              <a:spcBef>
                <a:spcPts val="1200"/>
              </a:spcBef>
              <a:spcAft>
                <a:spcPts val="600"/>
              </a:spcAft>
              <a:buNone/>
            </a:pPr>
            <a:r>
              <a:rPr lang="sv-SE" sz="1600" dirty="0" smtClean="0"/>
              <a:t>”</a:t>
            </a:r>
            <a:r>
              <a:rPr lang="sv-SE" sz="1600" i="1" dirty="0" smtClean="0"/>
              <a:t>Enligt </a:t>
            </a:r>
            <a:r>
              <a:rPr lang="sv-SE" sz="1600" i="1" dirty="0"/>
              <a:t>regeringens mening skulle en skyldighet för utländska försäkringsgivare från tredje land att anmäla fall av </a:t>
            </a:r>
            <a:r>
              <a:rPr lang="sv-SE" sz="1600" b="1" i="1" dirty="0"/>
              <a:t>passivt tillhandahållande </a:t>
            </a:r>
            <a:r>
              <a:rPr lang="sv-SE" sz="1600" i="1" dirty="0"/>
              <a:t>av tjänster i Sverige vara i princip omöjlig att övervaka samtidigt som de administrativa problemen skulle vara betydande. Regeringen finner det varken önskvärt eller ens praktiskt möjligt att genomföra en reglering av detta slag</a:t>
            </a:r>
            <a:r>
              <a:rPr lang="sv-SE" sz="1600" dirty="0" smtClean="0"/>
              <a:t>.” (prop. 1997/98:141 s. 72)</a:t>
            </a:r>
            <a:endParaRPr lang="sv-SE" sz="1600" b="1" dirty="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7454148-v1</a:t>
            </a:r>
            <a:endParaRPr lang="sv-SE" sz="500" dirty="0" smtClean="0">
              <a:solidFill>
                <a:srgbClr val="898989"/>
              </a:solidFill>
            </a:endParaRPr>
          </a:p>
        </p:txBody>
      </p:sp>
      <p:sp>
        <p:nvSpPr>
          <p:cNvPr id="15" name="Date Placeholder 14"/>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16" name="Slide Number Placeholder 15"/>
          <p:cNvSpPr>
            <a:spLocks noGrp="1"/>
          </p:cNvSpPr>
          <p:nvPr>
            <p:ph type="sldNum" sz="quarter" idx="12"/>
          </p:nvPr>
        </p:nvSpPr>
        <p:spPr/>
        <p:txBody>
          <a:bodyPr/>
          <a:lstStyle/>
          <a:p>
            <a:fld id="{68468C2E-472A-43C3-926E-5A5CF00B7762}" type="slidenum">
              <a:rPr lang="en-GB" noProof="0" smtClean="0"/>
              <a:pPr/>
              <a:t>5</a:t>
            </a:fld>
            <a:endParaRPr lang="en-GB" noProof="0" dirty="0"/>
          </a:p>
        </p:txBody>
      </p:sp>
      <p:sp>
        <p:nvSpPr>
          <p:cNvPr id="5"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6093190-v1</a:t>
            </a:r>
          </a:p>
        </p:txBody>
      </p:sp>
      <p:sp>
        <p:nvSpPr>
          <p:cNvPr id="6"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6093190-v1</a:t>
            </a:r>
          </a:p>
        </p:txBody>
      </p:sp>
      <p:sp>
        <p:nvSpPr>
          <p:cNvPr id="8"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6481445-v1</a:t>
            </a:r>
          </a:p>
        </p:txBody>
      </p:sp>
      <p:sp>
        <p:nvSpPr>
          <p:cNvPr id="9" name="DokRef"/>
          <p:cNvSpPr txBox="1"/>
          <p:nvPr/>
        </p:nvSpPr>
        <p:spPr>
          <a:xfrm>
            <a:off x="0" y="5519813"/>
            <a:ext cx="165430" cy="1338187"/>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Administrativa_sanktionsavgifter.PPTX</a:t>
            </a:r>
            <a:endParaRPr lang="en-GB" sz="500" dirty="0" err="1" smtClean="0">
              <a:solidFill>
                <a:srgbClr val="898989"/>
              </a:solidFill>
            </a:endParaRPr>
          </a:p>
        </p:txBody>
      </p:sp>
      <p:sp>
        <p:nvSpPr>
          <p:cNvPr id="3"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7449807-v4</a:t>
            </a:r>
            <a:endParaRPr lang="en-GB" sz="500" dirty="0" err="1" smtClean="0">
              <a:solidFill>
                <a:srgbClr val="898989"/>
              </a:solidFill>
            </a:endParaRPr>
          </a:p>
        </p:txBody>
      </p:sp>
    </p:spTree>
    <p:extLst>
      <p:ext uri="{BB962C8B-B14F-4D97-AF65-F5344CB8AC3E}">
        <p14:creationId xmlns:p14="http://schemas.microsoft.com/office/powerpoint/2010/main" val="165209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3</a:t>
            </a:r>
            <a:r>
              <a:rPr lang="sv-SE" dirty="0" smtClean="0"/>
              <a:t>. Sund bankrörelse – god försäkringsstandard</a:t>
            </a:r>
            <a:endParaRPr lang="sv-SE" dirty="0"/>
          </a:p>
        </p:txBody>
      </p:sp>
      <p:sp>
        <p:nvSpPr>
          <p:cNvPr id="4" name="Content Placeholder 3"/>
          <p:cNvSpPr>
            <a:spLocks noGrp="1"/>
          </p:cNvSpPr>
          <p:nvPr>
            <p:ph sz="quarter" idx="13"/>
          </p:nvPr>
        </p:nvSpPr>
        <p:spPr/>
        <p:txBody>
          <a:bodyPr>
            <a:normAutofit/>
          </a:bodyPr>
          <a:lstStyle/>
          <a:p>
            <a:pPr marL="0" indent="0" fontAlgn="t">
              <a:buNone/>
            </a:pPr>
            <a:r>
              <a:rPr lang="sv-SE" b="1" dirty="0" smtClean="0"/>
              <a:t>Sund bankrörelse</a:t>
            </a:r>
            <a:r>
              <a:rPr lang="sv-SE" dirty="0" smtClean="0"/>
              <a:t> (6 kap 4 § BFL)</a:t>
            </a:r>
          </a:p>
          <a:p>
            <a:pPr marL="0" indent="0" fontAlgn="t">
              <a:buNone/>
            </a:pPr>
            <a:r>
              <a:rPr lang="sv-SE" dirty="0" smtClean="0"/>
              <a:t>Några citat från FI ang</a:t>
            </a:r>
            <a:r>
              <a:rPr lang="sv-SE" dirty="0"/>
              <a:t>.</a:t>
            </a:r>
            <a:r>
              <a:rPr lang="sv-SE" dirty="0" smtClean="0"/>
              <a:t> Handelsbanken: </a:t>
            </a:r>
          </a:p>
          <a:p>
            <a:pPr marL="0" indent="0" fontAlgn="t">
              <a:buNone/>
            </a:pPr>
            <a:r>
              <a:rPr lang="sv-SE" dirty="0" smtClean="0"/>
              <a:t>”</a:t>
            </a:r>
            <a:r>
              <a:rPr lang="sv-SE" i="1" dirty="0" smtClean="0"/>
              <a:t>ett </a:t>
            </a:r>
            <a:r>
              <a:rPr lang="sv-SE" i="1" dirty="0"/>
              <a:t>försök att underminera </a:t>
            </a:r>
            <a:r>
              <a:rPr lang="sv-SE" i="1" dirty="0" smtClean="0"/>
              <a:t>systemet”</a:t>
            </a:r>
            <a:endParaRPr lang="sv-SE" i="1" dirty="0"/>
          </a:p>
          <a:p>
            <a:pPr marL="0" indent="0" fontAlgn="t">
              <a:buNone/>
            </a:pPr>
            <a:r>
              <a:rPr lang="sv-SE" i="1" dirty="0" smtClean="0"/>
              <a:t>”ett </a:t>
            </a:r>
            <a:r>
              <a:rPr lang="sv-SE" i="1" dirty="0"/>
              <a:t>sätt att kringgå syftet med </a:t>
            </a:r>
            <a:r>
              <a:rPr lang="sv-SE" i="1" dirty="0" smtClean="0"/>
              <a:t>sanktionsreglerna”</a:t>
            </a:r>
          </a:p>
          <a:p>
            <a:pPr marL="0" indent="0" fontAlgn="t">
              <a:buNone/>
            </a:pPr>
            <a:r>
              <a:rPr lang="sv-SE" i="1" dirty="0" smtClean="0"/>
              <a:t>”Vi </a:t>
            </a:r>
            <a:r>
              <a:rPr lang="sv-SE" i="1" dirty="0"/>
              <a:t>(på FI) ställer oss frågande till om det är förenligt med bankrörelselagens regler om att bankverksamhet ska vara </a:t>
            </a:r>
            <a:r>
              <a:rPr lang="sv-SE" i="1" dirty="0" smtClean="0"/>
              <a:t>sund”</a:t>
            </a:r>
            <a:endParaRPr lang="sv-SE" i="1" dirty="0"/>
          </a:p>
          <a:p>
            <a:pPr marL="0" indent="0">
              <a:buNone/>
            </a:pPr>
            <a:r>
              <a:rPr lang="sv-SE" b="1" dirty="0" smtClean="0"/>
              <a:t>God försäkringsstandard </a:t>
            </a:r>
            <a:r>
              <a:rPr lang="sv-SE" dirty="0" smtClean="0"/>
              <a:t>(4 kap 3 § FRL)</a:t>
            </a:r>
            <a:endParaRPr lang="sv-SE" dirty="0"/>
          </a:p>
          <a:p>
            <a:pPr marL="0" indent="0">
              <a:buNone/>
            </a:pPr>
            <a:r>
              <a:rPr lang="sv-SE" dirty="0" smtClean="0"/>
              <a:t>”</a:t>
            </a:r>
            <a:r>
              <a:rPr lang="sv-SE" i="1" dirty="0" smtClean="0"/>
              <a:t>Ett krav på god försäkringsstandard bör även avse vissa andra frågor än de som direkt rör anskaffningen av försäkringar, förvaltningen och skaderegleringen. Bolaget bör t.ex. handla så att inte särskilda skyddsbestämmelser kringgås</a:t>
            </a:r>
            <a:r>
              <a:rPr lang="sv-SE" dirty="0" smtClean="0"/>
              <a:t>.” (prop. 1998/99:87 s. 182) </a:t>
            </a:r>
            <a:endParaRPr lang="sv-SE" dirty="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7454148-v1</a:t>
            </a:r>
            <a:endParaRPr lang="sv-SE" sz="500" dirty="0" smtClean="0">
              <a:solidFill>
                <a:srgbClr val="898989"/>
              </a:solidFill>
            </a:endParaRPr>
          </a:p>
        </p:txBody>
      </p:sp>
      <p:sp>
        <p:nvSpPr>
          <p:cNvPr id="14" name="Date Placeholder 13"/>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15" name="Slide Number Placeholder 14"/>
          <p:cNvSpPr>
            <a:spLocks noGrp="1"/>
          </p:cNvSpPr>
          <p:nvPr>
            <p:ph type="sldNum" sz="quarter" idx="12"/>
          </p:nvPr>
        </p:nvSpPr>
        <p:spPr/>
        <p:txBody>
          <a:bodyPr/>
          <a:lstStyle/>
          <a:p>
            <a:fld id="{68468C2E-472A-43C3-926E-5A5CF00B7762}" type="slidenum">
              <a:rPr lang="en-GB" noProof="0" smtClean="0"/>
              <a:pPr/>
              <a:t>6</a:t>
            </a:fld>
            <a:endParaRPr lang="en-GB" noProof="0" dirty="0"/>
          </a:p>
        </p:txBody>
      </p:sp>
      <p:sp>
        <p:nvSpPr>
          <p:cNvPr id="5"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6093190-v1</a:t>
            </a:r>
          </a:p>
        </p:txBody>
      </p:sp>
      <p:sp>
        <p:nvSpPr>
          <p:cNvPr id="6"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6481445-v1</a:t>
            </a:r>
          </a:p>
        </p:txBody>
      </p:sp>
    </p:spTree>
    <p:extLst>
      <p:ext uri="{BB962C8B-B14F-4D97-AF65-F5344CB8AC3E}">
        <p14:creationId xmlns:p14="http://schemas.microsoft.com/office/powerpoint/2010/main" val="210929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4</a:t>
            </a:r>
            <a:r>
              <a:rPr lang="sv-SE" dirty="0" smtClean="0"/>
              <a:t>. Lämplighetsprövning: ägarna-styrelse/VD-företaget</a:t>
            </a:r>
            <a:endParaRPr lang="sv-SE" dirty="0"/>
          </a:p>
        </p:txBody>
      </p:sp>
      <p:sp>
        <p:nvSpPr>
          <p:cNvPr id="4" name="Content Placeholder 3"/>
          <p:cNvSpPr>
            <a:spLocks noGrp="1"/>
          </p:cNvSpPr>
          <p:nvPr>
            <p:ph sz="quarter" idx="13"/>
          </p:nvPr>
        </p:nvSpPr>
        <p:spPr>
          <a:xfrm>
            <a:off x="468312" y="1196752"/>
            <a:ext cx="8207375" cy="4967560"/>
          </a:xfrm>
        </p:spPr>
        <p:txBody>
          <a:bodyPr>
            <a:normAutofit/>
          </a:bodyPr>
          <a:lstStyle/>
          <a:p>
            <a:pPr marL="0" indent="0">
              <a:buNone/>
            </a:pPr>
            <a:r>
              <a:rPr lang="sv-SE" b="1" dirty="0" smtClean="0"/>
              <a:t>Ägares lämplighet</a:t>
            </a:r>
          </a:p>
          <a:p>
            <a:pPr marL="0" indent="0">
              <a:buNone/>
            </a:pPr>
            <a:r>
              <a:rPr lang="sv-SE" dirty="0" smtClean="0"/>
              <a:t>15 kap 14 § FRL – </a:t>
            </a:r>
            <a:r>
              <a:rPr lang="sv-SE" b="1" dirty="0" smtClean="0"/>
              <a:t>röstförbud och avyttringsplikt</a:t>
            </a:r>
          </a:p>
          <a:p>
            <a:pPr marL="0" indent="0">
              <a:buNone/>
            </a:pPr>
            <a:r>
              <a:rPr lang="sv-SE" dirty="0" smtClean="0"/>
              <a:t>… om ägaren motverkar eller kan antas komma att motverka att försäkringsaktiebolagets verksamhet drivs på ett sätt som är förenligt med kraven i denna lag och andra författningar som reglerar bolagets verksamhet …</a:t>
            </a:r>
          </a:p>
          <a:p>
            <a:pPr marL="0" indent="0">
              <a:buNone/>
            </a:pPr>
            <a:r>
              <a:rPr lang="sv-SE" dirty="0" smtClean="0"/>
              <a:t>… eller …</a:t>
            </a:r>
          </a:p>
          <a:p>
            <a:pPr marL="0" indent="0">
              <a:buNone/>
            </a:pPr>
            <a:r>
              <a:rPr lang="sv-SE" dirty="0" smtClean="0"/>
              <a:t>… om det finns skäl att anta att innehavet har samband med eller kan öka risken för … penningtvätt</a:t>
            </a:r>
            <a:endParaRPr lang="sv-SE" dirty="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7454148-v1</a:t>
            </a:r>
            <a:endParaRPr lang="sv-SE" sz="500" dirty="0" smtClean="0">
              <a:solidFill>
                <a:srgbClr val="898989"/>
              </a:solidFill>
            </a:endParaRPr>
          </a:p>
        </p:txBody>
      </p:sp>
      <p:sp>
        <p:nvSpPr>
          <p:cNvPr id="14" name="Date Placeholder 13"/>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15" name="Slide Number Placeholder 14"/>
          <p:cNvSpPr>
            <a:spLocks noGrp="1"/>
          </p:cNvSpPr>
          <p:nvPr>
            <p:ph type="sldNum" sz="quarter" idx="12"/>
          </p:nvPr>
        </p:nvSpPr>
        <p:spPr/>
        <p:txBody>
          <a:bodyPr/>
          <a:lstStyle/>
          <a:p>
            <a:fld id="{68468C2E-472A-43C3-926E-5A5CF00B7762}" type="slidenum">
              <a:rPr lang="en-GB" noProof="0" smtClean="0"/>
              <a:pPr/>
              <a:t>7</a:t>
            </a:fld>
            <a:endParaRPr lang="en-GB" noProof="0" dirty="0"/>
          </a:p>
        </p:txBody>
      </p:sp>
      <p:sp>
        <p:nvSpPr>
          <p:cNvPr id="5"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6093190-v1</a:t>
            </a:r>
          </a:p>
        </p:txBody>
      </p:sp>
      <p:sp>
        <p:nvSpPr>
          <p:cNvPr id="6"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6481445-v1</a:t>
            </a:r>
          </a:p>
        </p:txBody>
      </p:sp>
      <p:sp>
        <p:nvSpPr>
          <p:cNvPr id="9" name="DokRef"/>
          <p:cNvSpPr txBox="1"/>
          <p:nvPr/>
        </p:nvSpPr>
        <p:spPr>
          <a:xfrm>
            <a:off x="0" y="5567903"/>
            <a:ext cx="165430" cy="1290097"/>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Administrativa_sanktionsavgifter.pptx</a:t>
            </a:r>
            <a:endParaRPr lang="sv-SE" sz="500" dirty="0" err="1" smtClean="0">
              <a:solidFill>
                <a:srgbClr val="898989"/>
              </a:solidFill>
            </a:endParaRPr>
          </a:p>
        </p:txBody>
      </p:sp>
    </p:spTree>
    <p:extLst>
      <p:ext uri="{BB962C8B-B14F-4D97-AF65-F5344CB8AC3E}">
        <p14:creationId xmlns:p14="http://schemas.microsoft.com/office/powerpoint/2010/main" val="225592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4</a:t>
            </a:r>
            <a:r>
              <a:rPr lang="sv-SE" dirty="0" smtClean="0"/>
              <a:t>. Lämplighetsprövning: ägarna-styrelse/VD-företaget</a:t>
            </a:r>
            <a:endParaRPr lang="sv-SE" dirty="0"/>
          </a:p>
        </p:txBody>
      </p:sp>
      <p:sp>
        <p:nvSpPr>
          <p:cNvPr id="4" name="Content Placeholder 3"/>
          <p:cNvSpPr>
            <a:spLocks noGrp="1"/>
          </p:cNvSpPr>
          <p:nvPr>
            <p:ph sz="quarter" idx="13"/>
          </p:nvPr>
        </p:nvSpPr>
        <p:spPr>
          <a:xfrm>
            <a:off x="468312" y="1196752"/>
            <a:ext cx="8207375" cy="4967560"/>
          </a:xfrm>
        </p:spPr>
        <p:txBody>
          <a:bodyPr>
            <a:normAutofit/>
          </a:bodyPr>
          <a:lstStyle/>
          <a:p>
            <a:pPr marL="0" indent="0">
              <a:buNone/>
            </a:pPr>
            <a:r>
              <a:rPr lang="sv-SE" b="1" dirty="0" smtClean="0"/>
              <a:t>Styrelse/VDs lämplighet</a:t>
            </a:r>
          </a:p>
          <a:p>
            <a:pPr marL="0" indent="0">
              <a:buNone/>
            </a:pPr>
            <a:r>
              <a:rPr lang="sv-SE" dirty="0" smtClean="0"/>
              <a:t>2 kap 4 § 4 FRL – </a:t>
            </a:r>
            <a:r>
              <a:rPr lang="sv-SE" b="1" dirty="0" smtClean="0"/>
              <a:t>lämplighetskravet</a:t>
            </a:r>
          </a:p>
          <a:p>
            <a:pPr marL="0" indent="0">
              <a:buNone/>
            </a:pPr>
            <a:r>
              <a:rPr lang="sv-SE" dirty="0" smtClean="0"/>
              <a:t>”</a:t>
            </a:r>
            <a:r>
              <a:rPr lang="sv-SE" i="1" dirty="0" smtClean="0"/>
              <a:t>… har de insikter och den erfarenhet som måste krävas av den som deltar i styrningen av ett försäkringsföretag </a:t>
            </a:r>
            <a:r>
              <a:rPr lang="sv-SE" b="1" i="1" dirty="0" smtClean="0"/>
              <a:t>och även i övrigt är lämpliga för en sådan uppgift</a:t>
            </a:r>
            <a:r>
              <a:rPr lang="sv-SE" dirty="0" smtClean="0"/>
              <a:t>”</a:t>
            </a:r>
          </a:p>
          <a:p>
            <a:pPr marL="0" indent="0">
              <a:buNone/>
            </a:pPr>
            <a:r>
              <a:rPr lang="sv-SE" dirty="0" smtClean="0"/>
              <a:t>Art 42.1 b Solvens II-direktivet</a:t>
            </a:r>
          </a:p>
          <a:p>
            <a:pPr marL="0" indent="0">
              <a:buNone/>
            </a:pPr>
            <a:r>
              <a:rPr lang="sv-SE" dirty="0" smtClean="0"/>
              <a:t>” </a:t>
            </a:r>
            <a:r>
              <a:rPr lang="sv-SE" i="1" dirty="0" smtClean="0"/>
              <a:t>… deras anseende och integritet motsvarar högt ställda krav</a:t>
            </a:r>
            <a:r>
              <a:rPr lang="sv-SE" dirty="0" smtClean="0"/>
              <a:t>” </a:t>
            </a:r>
          </a:p>
          <a:p>
            <a:pPr marL="0" indent="0">
              <a:buNone/>
            </a:pPr>
            <a:r>
              <a:rPr lang="sv-SE" i="1" dirty="0" smtClean="0"/>
              <a:t>” … </a:t>
            </a:r>
            <a:r>
              <a:rPr lang="en-US" i="1" dirty="0" smtClean="0"/>
              <a:t>they are </a:t>
            </a:r>
            <a:r>
              <a:rPr lang="en-US" i="1" dirty="0"/>
              <a:t>of good repute and integrity (proper</a:t>
            </a:r>
            <a:r>
              <a:rPr lang="en-US" i="1" dirty="0" smtClean="0"/>
              <a:t>)</a:t>
            </a:r>
            <a:r>
              <a:rPr lang="en-US" dirty="0" smtClean="0"/>
              <a:t>”</a:t>
            </a:r>
          </a:p>
          <a:p>
            <a:pPr marL="0" indent="0">
              <a:buNone/>
            </a:pPr>
            <a:endParaRPr lang="en-US" dirty="0" smtClean="0"/>
          </a:p>
          <a:p>
            <a:pPr marL="0" indent="0" algn="ctr">
              <a:buNone/>
            </a:pPr>
            <a:r>
              <a:rPr lang="en-US" dirty="0" smtClean="0"/>
              <a:t>“</a:t>
            </a:r>
            <a:r>
              <a:rPr lang="en-US" i="1" dirty="0" smtClean="0"/>
              <a:t>When all is said and done, self-control and taking </a:t>
            </a:r>
            <a:r>
              <a:rPr lang="en-US" b="1" i="1" dirty="0" smtClean="0"/>
              <a:t>personal responsibility </a:t>
            </a:r>
            <a:r>
              <a:rPr lang="en-US" i="1" dirty="0" smtClean="0"/>
              <a:t>for our own opinions and actions is what integrity is all about</a:t>
            </a:r>
            <a:r>
              <a:rPr lang="en-US" dirty="0" smtClean="0"/>
              <a:t>” </a:t>
            </a:r>
          </a:p>
          <a:p>
            <a:pPr marL="0" indent="0" algn="ctr">
              <a:buNone/>
            </a:pPr>
            <a:r>
              <a:rPr lang="en-US" dirty="0" smtClean="0"/>
              <a:t>(Barbara </a:t>
            </a:r>
            <a:r>
              <a:rPr lang="en-US" dirty="0" err="1" smtClean="0"/>
              <a:t>Killinger</a:t>
            </a:r>
            <a:r>
              <a:rPr lang="en-US" dirty="0" smtClean="0"/>
              <a:t>, </a:t>
            </a:r>
            <a:r>
              <a:rPr lang="en-US" i="1" dirty="0" smtClean="0"/>
              <a:t>Integrity: Doing the Right Thing for the Right Reason</a:t>
            </a:r>
            <a:r>
              <a:rPr lang="en-US" dirty="0" smtClean="0"/>
              <a:t>)</a:t>
            </a:r>
            <a:endParaRPr lang="sv-SE" dirty="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7454148-v1</a:t>
            </a:r>
            <a:endParaRPr lang="sv-SE" sz="500" dirty="0" smtClean="0">
              <a:solidFill>
                <a:srgbClr val="898989"/>
              </a:solidFill>
            </a:endParaRPr>
          </a:p>
        </p:txBody>
      </p:sp>
      <p:sp>
        <p:nvSpPr>
          <p:cNvPr id="14" name="Date Placeholder 13"/>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15" name="Slide Number Placeholder 14"/>
          <p:cNvSpPr>
            <a:spLocks noGrp="1"/>
          </p:cNvSpPr>
          <p:nvPr>
            <p:ph type="sldNum" sz="quarter" idx="12"/>
          </p:nvPr>
        </p:nvSpPr>
        <p:spPr/>
        <p:txBody>
          <a:bodyPr/>
          <a:lstStyle/>
          <a:p>
            <a:fld id="{68468C2E-472A-43C3-926E-5A5CF00B7762}" type="slidenum">
              <a:rPr lang="en-GB" noProof="0" smtClean="0"/>
              <a:pPr/>
              <a:t>8</a:t>
            </a:fld>
            <a:endParaRPr lang="en-GB" noProof="0" dirty="0"/>
          </a:p>
        </p:txBody>
      </p:sp>
      <p:sp>
        <p:nvSpPr>
          <p:cNvPr id="5"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6093190-v1</a:t>
            </a:r>
          </a:p>
        </p:txBody>
      </p:sp>
      <p:sp>
        <p:nvSpPr>
          <p:cNvPr id="6"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6481445-v1</a:t>
            </a:r>
          </a:p>
        </p:txBody>
      </p:sp>
      <p:sp>
        <p:nvSpPr>
          <p:cNvPr id="9" name="DokRef"/>
          <p:cNvSpPr txBox="1"/>
          <p:nvPr/>
        </p:nvSpPr>
        <p:spPr>
          <a:xfrm>
            <a:off x="0" y="5567903"/>
            <a:ext cx="165430" cy="1290097"/>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Administrativa_sanktionsavgifter.pptx</a:t>
            </a:r>
            <a:endParaRPr lang="sv-SE" sz="500" dirty="0" err="1" smtClean="0">
              <a:solidFill>
                <a:srgbClr val="898989"/>
              </a:solidFill>
            </a:endParaRPr>
          </a:p>
        </p:txBody>
      </p:sp>
      <p:sp>
        <p:nvSpPr>
          <p:cNvPr id="3"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7449807-v4</a:t>
            </a:r>
            <a:endParaRPr lang="en-GB" sz="500" dirty="0" err="1" smtClean="0">
              <a:solidFill>
                <a:srgbClr val="898989"/>
              </a:solidFill>
            </a:endParaRPr>
          </a:p>
        </p:txBody>
      </p:sp>
    </p:spTree>
    <p:extLst>
      <p:ext uri="{BB962C8B-B14F-4D97-AF65-F5344CB8AC3E}">
        <p14:creationId xmlns:p14="http://schemas.microsoft.com/office/powerpoint/2010/main" val="160575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4</a:t>
            </a:r>
            <a:r>
              <a:rPr lang="sv-SE" dirty="0" smtClean="0"/>
              <a:t>. Lämplighetsprövning: ägarna-styrelse/VD-företaget</a:t>
            </a:r>
            <a:endParaRPr lang="sv-SE" dirty="0"/>
          </a:p>
        </p:txBody>
      </p:sp>
      <p:sp>
        <p:nvSpPr>
          <p:cNvPr id="4" name="Content Placeholder 3"/>
          <p:cNvSpPr>
            <a:spLocks noGrp="1"/>
          </p:cNvSpPr>
          <p:nvPr>
            <p:ph sz="quarter" idx="13"/>
          </p:nvPr>
        </p:nvSpPr>
        <p:spPr>
          <a:xfrm>
            <a:off x="468312" y="1196752"/>
            <a:ext cx="8207375" cy="4967560"/>
          </a:xfrm>
        </p:spPr>
        <p:txBody>
          <a:bodyPr>
            <a:normAutofit/>
          </a:bodyPr>
          <a:lstStyle/>
          <a:p>
            <a:pPr marL="0" indent="0">
              <a:buNone/>
            </a:pPr>
            <a:r>
              <a:rPr lang="sv-SE" b="1" dirty="0" smtClean="0"/>
              <a:t>Försäkringsföretaget och lämpligheten</a:t>
            </a:r>
          </a:p>
          <a:p>
            <a:pPr marL="0" indent="0">
              <a:buNone/>
            </a:pPr>
            <a:r>
              <a:rPr lang="sv-SE" dirty="0" smtClean="0"/>
              <a:t>10 kap 5 § FRL – </a:t>
            </a:r>
            <a:r>
              <a:rPr lang="sv-SE" b="1" dirty="0" smtClean="0"/>
              <a:t>säkerställande av lämplighetskravet</a:t>
            </a:r>
          </a:p>
          <a:p>
            <a:pPr marL="0" indent="0">
              <a:buNone/>
            </a:pPr>
            <a:r>
              <a:rPr lang="sv-SE" dirty="0" smtClean="0"/>
              <a:t>”</a:t>
            </a:r>
            <a:r>
              <a:rPr lang="sv-SE" i="1" dirty="0" smtClean="0"/>
              <a:t>Ett försäkringsföretag </a:t>
            </a:r>
            <a:r>
              <a:rPr lang="sv-SE" b="1" i="1" dirty="0" smtClean="0"/>
              <a:t>ska säkerställa </a:t>
            </a:r>
            <a:r>
              <a:rPr lang="sv-SE" i="1" dirty="0" smtClean="0"/>
              <a:t>att den som ingår i styrelsen eller är verkställande direktör i det … uppfyller  de krav som anges i 2 kap. 4 § 4.</a:t>
            </a:r>
            <a:r>
              <a:rPr lang="sv-SE" dirty="0" smtClean="0"/>
              <a:t>”</a:t>
            </a:r>
          </a:p>
          <a:p>
            <a:pPr marL="0" indent="0">
              <a:buNone/>
            </a:pPr>
            <a:r>
              <a:rPr lang="sv-SE" dirty="0" smtClean="0"/>
              <a:t>Art 42.1 Solvens II-direktivet</a:t>
            </a:r>
          </a:p>
          <a:p>
            <a:pPr marL="0" indent="0">
              <a:buNone/>
            </a:pPr>
            <a:r>
              <a:rPr lang="sv-SE" dirty="0" smtClean="0"/>
              <a:t>” </a:t>
            </a:r>
            <a:r>
              <a:rPr lang="sv-SE" i="1" dirty="0" smtClean="0"/>
              <a:t>Försäkrings- och återförsäkringsföretag </a:t>
            </a:r>
            <a:r>
              <a:rPr lang="sv-SE" b="1" i="1" dirty="0" smtClean="0"/>
              <a:t>ska se till </a:t>
            </a:r>
            <a:r>
              <a:rPr lang="sv-SE" i="1" dirty="0" smtClean="0"/>
              <a:t>att alla personer som leder företagets verksamhet … </a:t>
            </a:r>
            <a:r>
              <a:rPr lang="sv-SE" b="1" i="1" dirty="0" smtClean="0"/>
              <a:t>vid varje tidpunkt uppfyller </a:t>
            </a:r>
            <a:r>
              <a:rPr lang="sv-SE" i="1" dirty="0" smtClean="0"/>
              <a:t>följande krav:” </a:t>
            </a:r>
            <a:endParaRPr lang="sv-SE" dirty="0"/>
          </a:p>
        </p:txBody>
      </p:sp>
      <p:sp>
        <p:nvSpPr>
          <p:cNvPr id="7"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7454148-v1</a:t>
            </a:r>
            <a:endParaRPr lang="sv-SE" sz="500" dirty="0" smtClean="0">
              <a:solidFill>
                <a:srgbClr val="898989"/>
              </a:solidFill>
            </a:endParaRPr>
          </a:p>
        </p:txBody>
      </p:sp>
      <p:sp>
        <p:nvSpPr>
          <p:cNvPr id="14" name="Date Placeholder 13"/>
          <p:cNvSpPr>
            <a:spLocks noGrp="1"/>
          </p:cNvSpPr>
          <p:nvPr>
            <p:ph type="dt" sz="half" idx="10"/>
          </p:nvPr>
        </p:nvSpPr>
        <p:spPr/>
        <p:txBody>
          <a:bodyPr/>
          <a:lstStyle/>
          <a:p>
            <a:fld id="{41C96990-3BD0-420E-B541-7A54BC65531F}" type="datetime4">
              <a:rPr lang="en-GB" noProof="0" smtClean="0"/>
              <a:t>15 October 2019</a:t>
            </a:fld>
            <a:endParaRPr lang="en-GB" noProof="0" dirty="0"/>
          </a:p>
        </p:txBody>
      </p:sp>
      <p:sp>
        <p:nvSpPr>
          <p:cNvPr id="15" name="Slide Number Placeholder 14"/>
          <p:cNvSpPr>
            <a:spLocks noGrp="1"/>
          </p:cNvSpPr>
          <p:nvPr>
            <p:ph type="sldNum" sz="quarter" idx="12"/>
          </p:nvPr>
        </p:nvSpPr>
        <p:spPr/>
        <p:txBody>
          <a:bodyPr/>
          <a:lstStyle/>
          <a:p>
            <a:fld id="{68468C2E-472A-43C3-926E-5A5CF00B7762}" type="slidenum">
              <a:rPr lang="en-GB" noProof="0" smtClean="0"/>
              <a:pPr/>
              <a:t>9</a:t>
            </a:fld>
            <a:endParaRPr lang="en-GB" noProof="0" dirty="0"/>
          </a:p>
        </p:txBody>
      </p:sp>
      <p:sp>
        <p:nvSpPr>
          <p:cNvPr id="5"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6093190-v1</a:t>
            </a:r>
          </a:p>
        </p:txBody>
      </p:sp>
      <p:sp>
        <p:nvSpPr>
          <p:cNvPr id="6"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dirty="0" smtClean="0">
                <a:solidFill>
                  <a:srgbClr val="898989"/>
                </a:solidFill>
              </a:rPr>
              <a:t>6481445-v1</a:t>
            </a:r>
          </a:p>
        </p:txBody>
      </p:sp>
      <p:sp>
        <p:nvSpPr>
          <p:cNvPr id="9" name="DokRef"/>
          <p:cNvSpPr txBox="1"/>
          <p:nvPr/>
        </p:nvSpPr>
        <p:spPr>
          <a:xfrm>
            <a:off x="0" y="5567903"/>
            <a:ext cx="165430" cy="1290097"/>
          </a:xfrm>
          <a:prstGeom prst="rect">
            <a:avLst/>
          </a:prstGeom>
          <a:noFill/>
        </p:spPr>
        <p:txBody>
          <a:bodyPr vert="vert270" wrap="none" lIns="0" bIns="190500" rtlCol="0">
            <a:spAutoFit/>
          </a:bodyPr>
          <a:lstStyle/>
          <a:p>
            <a:pPr>
              <a:lnSpc>
                <a:spcPct val="95000"/>
              </a:lnSpc>
              <a:spcBef>
                <a:spcPts val="1200"/>
              </a:spcBef>
            </a:pPr>
            <a:r>
              <a:rPr lang="sv-SE" sz="500" smtClean="0">
                <a:solidFill>
                  <a:srgbClr val="898989"/>
                </a:solidFill>
              </a:rPr>
              <a:t>Administrativa_sanktionsavgifter.pptx</a:t>
            </a:r>
            <a:endParaRPr lang="sv-SE" sz="500" dirty="0" err="1" smtClean="0">
              <a:solidFill>
                <a:srgbClr val="898989"/>
              </a:solidFill>
            </a:endParaRPr>
          </a:p>
        </p:txBody>
      </p:sp>
      <p:sp>
        <p:nvSpPr>
          <p:cNvPr id="3"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7449807-v4</a:t>
            </a:r>
            <a:endParaRPr lang="en-GB" sz="500" dirty="0" err="1" smtClean="0">
              <a:solidFill>
                <a:srgbClr val="898989"/>
              </a:solidFill>
            </a:endParaRPr>
          </a:p>
        </p:txBody>
      </p:sp>
      <p:sp>
        <p:nvSpPr>
          <p:cNvPr id="8"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smtClean="0">
                <a:solidFill>
                  <a:srgbClr val="898989"/>
                </a:solidFill>
              </a:rPr>
              <a:t>7449807-v4</a:t>
            </a:r>
            <a:endParaRPr lang="en-GB" sz="500" dirty="0" err="1" smtClean="0">
              <a:solidFill>
                <a:srgbClr val="898989"/>
              </a:solidFill>
            </a:endParaRPr>
          </a:p>
        </p:txBody>
      </p:sp>
    </p:spTree>
    <p:extLst>
      <p:ext uri="{BB962C8B-B14F-4D97-AF65-F5344CB8AC3E}">
        <p14:creationId xmlns:p14="http://schemas.microsoft.com/office/powerpoint/2010/main" val="284494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Vinge Excel and PowerPo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1200"/>
          </a:spcBef>
          <a:defRPr sz="1600" dirty="0" err="1" smtClean="0"/>
        </a:defPPr>
      </a:lstStyle>
    </a:txDef>
  </a:objectDefaults>
  <a:extraClrSchemeLst/>
  <a:custClrLst>
    <a:custClr name="Vinge green">
      <a:srgbClr val="9BA064"/>
    </a:custClr>
    <a:custClr name="Vinge colour 1">
      <a:srgbClr val="B3CCCE"/>
    </a:custClr>
    <a:custClr name="Vinge colour 2">
      <a:srgbClr val="67888E"/>
    </a:custClr>
    <a:custClr name="Vinge colour 3">
      <a:srgbClr val="CCBE0C"/>
    </a:custClr>
    <a:custClr name="Vinge colour 4">
      <a:srgbClr val="AA6E82"/>
    </a:custClr>
    <a:custClr name="Vinge colour 5">
      <a:srgbClr val="330000"/>
    </a:custClr>
    <a:custClr name="Vinge colour 6">
      <a:srgbClr val="FF9900"/>
    </a:custClr>
    <a:custClr name="Vinge colour 7">
      <a:srgbClr val="660000"/>
    </a:custClr>
    <a:custClr name="Vinge colour 8">
      <a:srgbClr val="416478"/>
    </a:custClr>
    <a:custClr name="Vinge colour 9">
      <a:srgbClr val="336633"/>
    </a:custClr>
    <a:custClr name="Vinge colour 10">
      <a:srgbClr val="CCA31C"/>
    </a:custClr>
    <a:custClr name="Vinge colour 11">
      <a:srgbClr val="CC0000"/>
    </a:custClr>
    <a:custClr name="Vinge colour 12">
      <a:srgbClr val="999900"/>
    </a:custClr>
  </a:custClrLst>
</a:theme>
</file>

<file path=ppt/theme/theme2.xml><?xml version="1.0" encoding="utf-8"?>
<a:theme xmlns:a="http://schemas.openxmlformats.org/drawingml/2006/main" name="Office Theme">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Vinge Excel and PowerPo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Vinge Excel and PowerPo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783</Words>
  <Application>Microsoft Office PowerPoint</Application>
  <PresentationFormat>On-screen Show (4:3)</PresentationFormat>
  <Paragraphs>126</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Verdana</vt:lpstr>
      <vt:lpstr>Wingdings</vt:lpstr>
      <vt:lpstr>Blank</vt:lpstr>
      <vt:lpstr>ÄR Riskerna för administrativa sanktionsavgifter försäkringsbara?   FÖRSÄKRINGSTAGARENS PERSPEKTIV   Per Johan Eckerberg, Vinge, 2018-10-18       </vt:lpstr>
      <vt:lpstr>Kan ett svenskt företag teckna försäkring i Norge som täcker risken för administrativa sanktionsavgifter?</vt:lpstr>
      <vt:lpstr>1. Finns ett försäkringsbehov?</vt:lpstr>
      <vt:lpstr>2. Det allmänna bästa – försäkring från Norge</vt:lpstr>
      <vt:lpstr>2. Det allmänna bästa – Försäkring från tredje land</vt:lpstr>
      <vt:lpstr>3. Sund bankrörelse – god försäkringsstandard</vt:lpstr>
      <vt:lpstr>4. Lämplighetsprövning: ägarna-styrelse/VD-företaget</vt:lpstr>
      <vt:lpstr>4. Lämplighetsprövning: ägarna-styrelse/VD-företaget</vt:lpstr>
      <vt:lpstr>4. Lämplighetsprövning: ägarna-styrelse/VD-företaget</vt:lpstr>
      <vt:lpstr>5. Sammanfattning</vt:lpstr>
    </vt:vector>
  </TitlesOfParts>
  <Company>Advokatfirman Vinge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Johansson</dc:creator>
  <cp:lastModifiedBy>Windows User</cp:lastModifiedBy>
  <cp:revision>219</cp:revision>
  <cp:lastPrinted>2018-10-12T08:46:40Z</cp:lastPrinted>
  <dcterms:created xsi:type="dcterms:W3CDTF">2013-10-14T07:57:05Z</dcterms:created>
  <dcterms:modified xsi:type="dcterms:W3CDTF">2019-10-15T19:32:12Z</dcterms:modified>
</cp:coreProperties>
</file>