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39"/>
  </p:notesMasterIdLst>
  <p:handoutMasterIdLst>
    <p:handoutMasterId r:id="rId40"/>
  </p:handoutMasterIdLst>
  <p:sldIdLst>
    <p:sldId id="256" r:id="rId2"/>
    <p:sldId id="257" r:id="rId3"/>
    <p:sldId id="291" r:id="rId4"/>
    <p:sldId id="263" r:id="rId5"/>
    <p:sldId id="278" r:id="rId6"/>
    <p:sldId id="265" r:id="rId7"/>
    <p:sldId id="260" r:id="rId8"/>
    <p:sldId id="280" r:id="rId9"/>
    <p:sldId id="262" r:id="rId10"/>
    <p:sldId id="261" r:id="rId11"/>
    <p:sldId id="289" r:id="rId12"/>
    <p:sldId id="264" r:id="rId13"/>
    <p:sldId id="266" r:id="rId14"/>
    <p:sldId id="258" r:id="rId15"/>
    <p:sldId id="267" r:id="rId16"/>
    <p:sldId id="290" r:id="rId17"/>
    <p:sldId id="282" r:id="rId18"/>
    <p:sldId id="279" r:id="rId19"/>
    <p:sldId id="293" r:id="rId20"/>
    <p:sldId id="295" r:id="rId21"/>
    <p:sldId id="296" r:id="rId22"/>
    <p:sldId id="294" r:id="rId23"/>
    <p:sldId id="297" r:id="rId24"/>
    <p:sldId id="298" r:id="rId25"/>
    <p:sldId id="310" r:id="rId26"/>
    <p:sldId id="299" r:id="rId27"/>
    <p:sldId id="300" r:id="rId28"/>
    <p:sldId id="301" r:id="rId29"/>
    <p:sldId id="311" r:id="rId30"/>
    <p:sldId id="312" r:id="rId31"/>
    <p:sldId id="303" r:id="rId32"/>
    <p:sldId id="304" r:id="rId33"/>
    <p:sldId id="305" r:id="rId34"/>
    <p:sldId id="306" r:id="rId35"/>
    <p:sldId id="307" r:id="rId36"/>
    <p:sldId id="308" r:id="rId37"/>
    <p:sldId id="259" r:id="rId3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AF1EF"/>
    <a:srgbClr val="000000"/>
    <a:srgbClr val="C0DD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2948" autoAdjust="0"/>
  </p:normalViewPr>
  <p:slideViewPr>
    <p:cSldViewPr snapToGrid="0">
      <p:cViewPr varScale="1">
        <p:scale>
          <a:sx n="62" d="100"/>
          <a:sy n="62" d="100"/>
        </p:scale>
        <p:origin x="331" y="62"/>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8" d="100"/>
          <a:sy n="118" d="100"/>
        </p:scale>
        <p:origin x="5034"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50095" y="2"/>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29/07/2025</a:t>
            </a:fld>
            <a:endParaRPr lang="en-GB"/>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0" y="8747741"/>
            <a:ext cx="169277" cy="861498"/>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50095" y="2"/>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29/07/2025</a:t>
            </a:fld>
            <a:endParaRPr lang="en-GB"/>
          </a:p>
        </p:txBody>
      </p:sp>
      <p:sp>
        <p:nvSpPr>
          <p:cNvPr id="4" name="Slide Image Placeholder 3"/>
          <p:cNvSpPr>
            <a:spLocks noGrp="1" noRot="1" noChangeAspect="1"/>
          </p:cNvSpPr>
          <p:nvPr>
            <p:ph type="sldImg" idx="2"/>
          </p:nvPr>
        </p:nvSpPr>
        <p:spPr>
          <a:xfrm>
            <a:off x="92075" y="746125"/>
            <a:ext cx="6613525" cy="3719513"/>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80092" y="4715196"/>
            <a:ext cx="5437500" cy="4466268"/>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0" y="8747741"/>
            <a:ext cx="169277" cy="861498"/>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a:t>
            </a:fld>
            <a:endParaRPr lang="sv-SE" dirty="0"/>
          </a:p>
        </p:txBody>
      </p:sp>
    </p:spTree>
    <p:extLst>
      <p:ext uri="{BB962C8B-B14F-4D97-AF65-F5344CB8AC3E}">
        <p14:creationId xmlns:p14="http://schemas.microsoft.com/office/powerpoint/2010/main" val="188309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10</a:t>
            </a:fld>
            <a:endParaRPr lang="sv-SE" dirty="0"/>
          </a:p>
        </p:txBody>
      </p:sp>
    </p:spTree>
    <p:extLst>
      <p:ext uri="{BB962C8B-B14F-4D97-AF65-F5344CB8AC3E}">
        <p14:creationId xmlns:p14="http://schemas.microsoft.com/office/powerpoint/2010/main" val="428925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11</a:t>
            </a:fld>
            <a:endParaRPr lang="sv-SE" dirty="0"/>
          </a:p>
        </p:txBody>
      </p:sp>
    </p:spTree>
    <p:extLst>
      <p:ext uri="{BB962C8B-B14F-4D97-AF65-F5344CB8AC3E}">
        <p14:creationId xmlns:p14="http://schemas.microsoft.com/office/powerpoint/2010/main" val="86186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12</a:t>
            </a:fld>
            <a:endParaRPr lang="sv-SE" dirty="0"/>
          </a:p>
        </p:txBody>
      </p:sp>
    </p:spTree>
    <p:extLst>
      <p:ext uri="{BB962C8B-B14F-4D97-AF65-F5344CB8AC3E}">
        <p14:creationId xmlns:p14="http://schemas.microsoft.com/office/powerpoint/2010/main" val="100721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13</a:t>
            </a:fld>
            <a:endParaRPr lang="sv-SE" dirty="0"/>
          </a:p>
        </p:txBody>
      </p:sp>
    </p:spTree>
    <p:extLst>
      <p:ext uri="{BB962C8B-B14F-4D97-AF65-F5344CB8AC3E}">
        <p14:creationId xmlns:p14="http://schemas.microsoft.com/office/powerpoint/2010/main" val="241841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14</a:t>
            </a:fld>
            <a:endParaRPr lang="sv-SE" dirty="0"/>
          </a:p>
        </p:txBody>
      </p:sp>
    </p:spTree>
    <p:extLst>
      <p:ext uri="{BB962C8B-B14F-4D97-AF65-F5344CB8AC3E}">
        <p14:creationId xmlns:p14="http://schemas.microsoft.com/office/powerpoint/2010/main" val="94392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15</a:t>
            </a:fld>
            <a:endParaRPr lang="sv-SE" dirty="0"/>
          </a:p>
        </p:txBody>
      </p:sp>
    </p:spTree>
    <p:extLst>
      <p:ext uri="{BB962C8B-B14F-4D97-AF65-F5344CB8AC3E}">
        <p14:creationId xmlns:p14="http://schemas.microsoft.com/office/powerpoint/2010/main" val="468504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16</a:t>
            </a:fld>
            <a:endParaRPr lang="sv-SE" dirty="0"/>
          </a:p>
        </p:txBody>
      </p:sp>
    </p:spTree>
    <p:extLst>
      <p:ext uri="{BB962C8B-B14F-4D97-AF65-F5344CB8AC3E}">
        <p14:creationId xmlns:p14="http://schemas.microsoft.com/office/powerpoint/2010/main" val="323572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17</a:t>
            </a:fld>
            <a:endParaRPr lang="sv-SE" dirty="0"/>
          </a:p>
        </p:txBody>
      </p:sp>
    </p:spTree>
    <p:extLst>
      <p:ext uri="{BB962C8B-B14F-4D97-AF65-F5344CB8AC3E}">
        <p14:creationId xmlns:p14="http://schemas.microsoft.com/office/powerpoint/2010/main" val="1727814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18</a:t>
            </a:fld>
            <a:endParaRPr lang="sv-SE" dirty="0"/>
          </a:p>
        </p:txBody>
      </p:sp>
    </p:spTree>
    <p:extLst>
      <p:ext uri="{BB962C8B-B14F-4D97-AF65-F5344CB8AC3E}">
        <p14:creationId xmlns:p14="http://schemas.microsoft.com/office/powerpoint/2010/main" val="4184564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19</a:t>
            </a:fld>
            <a:endParaRPr lang="sv-SE" dirty="0"/>
          </a:p>
        </p:txBody>
      </p:sp>
    </p:spTree>
    <p:extLst>
      <p:ext uri="{BB962C8B-B14F-4D97-AF65-F5344CB8AC3E}">
        <p14:creationId xmlns:p14="http://schemas.microsoft.com/office/powerpoint/2010/main" val="47860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a:t>
            </a:fld>
            <a:endParaRPr lang="sv-SE" dirty="0"/>
          </a:p>
        </p:txBody>
      </p:sp>
    </p:spTree>
    <p:extLst>
      <p:ext uri="{BB962C8B-B14F-4D97-AF65-F5344CB8AC3E}">
        <p14:creationId xmlns:p14="http://schemas.microsoft.com/office/powerpoint/2010/main" val="117938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20</a:t>
            </a:fld>
            <a:endParaRPr lang="sv-SE" dirty="0"/>
          </a:p>
        </p:txBody>
      </p:sp>
    </p:spTree>
    <p:extLst>
      <p:ext uri="{BB962C8B-B14F-4D97-AF65-F5344CB8AC3E}">
        <p14:creationId xmlns:p14="http://schemas.microsoft.com/office/powerpoint/2010/main" val="173215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21</a:t>
            </a:fld>
            <a:endParaRPr lang="sv-SE" dirty="0"/>
          </a:p>
        </p:txBody>
      </p:sp>
    </p:spTree>
    <p:extLst>
      <p:ext uri="{BB962C8B-B14F-4D97-AF65-F5344CB8AC3E}">
        <p14:creationId xmlns:p14="http://schemas.microsoft.com/office/powerpoint/2010/main" val="57893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22</a:t>
            </a:fld>
            <a:endParaRPr lang="sv-SE" dirty="0"/>
          </a:p>
        </p:txBody>
      </p:sp>
    </p:spTree>
    <p:extLst>
      <p:ext uri="{BB962C8B-B14F-4D97-AF65-F5344CB8AC3E}">
        <p14:creationId xmlns:p14="http://schemas.microsoft.com/office/powerpoint/2010/main" val="1518148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23</a:t>
            </a:fld>
            <a:endParaRPr lang="sv-SE" dirty="0"/>
          </a:p>
        </p:txBody>
      </p:sp>
    </p:spTree>
    <p:extLst>
      <p:ext uri="{BB962C8B-B14F-4D97-AF65-F5344CB8AC3E}">
        <p14:creationId xmlns:p14="http://schemas.microsoft.com/office/powerpoint/2010/main" val="2401318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24</a:t>
            </a:fld>
            <a:endParaRPr lang="sv-SE" dirty="0"/>
          </a:p>
        </p:txBody>
      </p:sp>
    </p:spTree>
    <p:extLst>
      <p:ext uri="{BB962C8B-B14F-4D97-AF65-F5344CB8AC3E}">
        <p14:creationId xmlns:p14="http://schemas.microsoft.com/office/powerpoint/2010/main" val="291939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25</a:t>
            </a:fld>
            <a:endParaRPr lang="sv-SE" dirty="0"/>
          </a:p>
        </p:txBody>
      </p:sp>
    </p:spTree>
    <p:extLst>
      <p:ext uri="{BB962C8B-B14F-4D97-AF65-F5344CB8AC3E}">
        <p14:creationId xmlns:p14="http://schemas.microsoft.com/office/powerpoint/2010/main" val="36772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26</a:t>
            </a:fld>
            <a:endParaRPr lang="sv-SE" dirty="0"/>
          </a:p>
        </p:txBody>
      </p:sp>
    </p:spTree>
    <p:extLst>
      <p:ext uri="{BB962C8B-B14F-4D97-AF65-F5344CB8AC3E}">
        <p14:creationId xmlns:p14="http://schemas.microsoft.com/office/powerpoint/2010/main" val="582523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27</a:t>
            </a:fld>
            <a:endParaRPr lang="sv-SE" dirty="0"/>
          </a:p>
        </p:txBody>
      </p:sp>
    </p:spTree>
    <p:extLst>
      <p:ext uri="{BB962C8B-B14F-4D97-AF65-F5344CB8AC3E}">
        <p14:creationId xmlns:p14="http://schemas.microsoft.com/office/powerpoint/2010/main" val="2534893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28</a:t>
            </a:fld>
            <a:endParaRPr lang="sv-SE" dirty="0"/>
          </a:p>
        </p:txBody>
      </p:sp>
    </p:spTree>
    <p:extLst>
      <p:ext uri="{BB962C8B-B14F-4D97-AF65-F5344CB8AC3E}">
        <p14:creationId xmlns:p14="http://schemas.microsoft.com/office/powerpoint/2010/main" val="775891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29</a:t>
            </a:fld>
            <a:endParaRPr lang="sv-SE" dirty="0"/>
          </a:p>
        </p:txBody>
      </p:sp>
    </p:spTree>
    <p:extLst>
      <p:ext uri="{BB962C8B-B14F-4D97-AF65-F5344CB8AC3E}">
        <p14:creationId xmlns:p14="http://schemas.microsoft.com/office/powerpoint/2010/main" val="213443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3</a:t>
            </a:fld>
            <a:endParaRPr lang="sv-SE" dirty="0"/>
          </a:p>
        </p:txBody>
      </p:sp>
    </p:spTree>
    <p:extLst>
      <p:ext uri="{BB962C8B-B14F-4D97-AF65-F5344CB8AC3E}">
        <p14:creationId xmlns:p14="http://schemas.microsoft.com/office/powerpoint/2010/main" val="1648063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30</a:t>
            </a:fld>
            <a:endParaRPr lang="sv-SE" dirty="0"/>
          </a:p>
        </p:txBody>
      </p:sp>
    </p:spTree>
    <p:extLst>
      <p:ext uri="{BB962C8B-B14F-4D97-AF65-F5344CB8AC3E}">
        <p14:creationId xmlns:p14="http://schemas.microsoft.com/office/powerpoint/2010/main" val="2417243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31</a:t>
            </a:fld>
            <a:endParaRPr lang="sv-SE" dirty="0"/>
          </a:p>
        </p:txBody>
      </p:sp>
    </p:spTree>
    <p:extLst>
      <p:ext uri="{BB962C8B-B14F-4D97-AF65-F5344CB8AC3E}">
        <p14:creationId xmlns:p14="http://schemas.microsoft.com/office/powerpoint/2010/main" val="134207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32</a:t>
            </a:fld>
            <a:endParaRPr lang="sv-SE" dirty="0"/>
          </a:p>
        </p:txBody>
      </p:sp>
    </p:spTree>
    <p:extLst>
      <p:ext uri="{BB962C8B-B14F-4D97-AF65-F5344CB8AC3E}">
        <p14:creationId xmlns:p14="http://schemas.microsoft.com/office/powerpoint/2010/main" val="500836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33</a:t>
            </a:fld>
            <a:endParaRPr lang="sv-SE" dirty="0"/>
          </a:p>
        </p:txBody>
      </p:sp>
    </p:spTree>
    <p:extLst>
      <p:ext uri="{BB962C8B-B14F-4D97-AF65-F5344CB8AC3E}">
        <p14:creationId xmlns:p14="http://schemas.microsoft.com/office/powerpoint/2010/main" val="557705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37</a:t>
            </a:fld>
            <a:endParaRPr lang="sv-SE" dirty="0"/>
          </a:p>
        </p:txBody>
      </p:sp>
    </p:spTree>
    <p:extLst>
      <p:ext uri="{BB962C8B-B14F-4D97-AF65-F5344CB8AC3E}">
        <p14:creationId xmlns:p14="http://schemas.microsoft.com/office/powerpoint/2010/main" val="66794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4</a:t>
            </a:fld>
            <a:endParaRPr lang="sv-SE" dirty="0"/>
          </a:p>
        </p:txBody>
      </p:sp>
    </p:spTree>
    <p:extLst>
      <p:ext uri="{BB962C8B-B14F-4D97-AF65-F5344CB8AC3E}">
        <p14:creationId xmlns:p14="http://schemas.microsoft.com/office/powerpoint/2010/main" val="36206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5</a:t>
            </a:fld>
            <a:endParaRPr lang="sv-SE" dirty="0"/>
          </a:p>
        </p:txBody>
      </p:sp>
    </p:spTree>
    <p:extLst>
      <p:ext uri="{BB962C8B-B14F-4D97-AF65-F5344CB8AC3E}">
        <p14:creationId xmlns:p14="http://schemas.microsoft.com/office/powerpoint/2010/main" val="341214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6</a:t>
            </a:fld>
            <a:endParaRPr lang="sv-SE" dirty="0"/>
          </a:p>
        </p:txBody>
      </p:sp>
    </p:spTree>
    <p:extLst>
      <p:ext uri="{BB962C8B-B14F-4D97-AF65-F5344CB8AC3E}">
        <p14:creationId xmlns:p14="http://schemas.microsoft.com/office/powerpoint/2010/main" val="49736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7</a:t>
            </a:fld>
            <a:endParaRPr lang="sv-SE" dirty="0"/>
          </a:p>
        </p:txBody>
      </p:sp>
    </p:spTree>
    <p:extLst>
      <p:ext uri="{BB962C8B-B14F-4D97-AF65-F5344CB8AC3E}">
        <p14:creationId xmlns:p14="http://schemas.microsoft.com/office/powerpoint/2010/main" val="211864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8</a:t>
            </a:fld>
            <a:endParaRPr lang="sv-SE" dirty="0"/>
          </a:p>
        </p:txBody>
      </p:sp>
    </p:spTree>
    <p:extLst>
      <p:ext uri="{BB962C8B-B14F-4D97-AF65-F5344CB8AC3E}">
        <p14:creationId xmlns:p14="http://schemas.microsoft.com/office/powerpoint/2010/main" val="77673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9</a:t>
            </a:fld>
            <a:endParaRPr lang="sv-SE" dirty="0"/>
          </a:p>
        </p:txBody>
      </p:sp>
    </p:spTree>
    <p:extLst>
      <p:ext uri="{BB962C8B-B14F-4D97-AF65-F5344CB8AC3E}">
        <p14:creationId xmlns:p14="http://schemas.microsoft.com/office/powerpoint/2010/main" val="20685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bg>
      <p:bgPr>
        <a:solidFill>
          <a:schemeClr val="tx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a:noFill/>
        </p:spPr>
        <p:txBody>
          <a:bodyPr anchor="t" anchorCtr="0"/>
          <a:lstStyle>
            <a:lvl1pPr marL="0" indent="0" algn="ctr">
              <a:buFontTx/>
              <a:buNone/>
              <a:defRPr baseline="0">
                <a:solidFill>
                  <a:schemeClr val="bg1"/>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2" name="Title 1"/>
          <p:cNvSpPr>
            <a:spLocks noGrp="1"/>
          </p:cNvSpPr>
          <p:nvPr>
            <p:ph type="ctrTitle" hasCustomPrompt="1"/>
          </p:nvPr>
        </p:nvSpPr>
        <p:spPr>
          <a:xfrm>
            <a:off x="1631950" y="2636912"/>
            <a:ext cx="8928100" cy="1008112"/>
          </a:xfrm>
        </p:spPr>
        <p:txBody>
          <a:bodyPr tIns="0" bIns="0" anchor="b" anchorCtr="0">
            <a:normAutofit/>
          </a:bodyPr>
          <a:lstStyle>
            <a:lvl1pPr algn="ctr">
              <a:defRPr sz="4000" b="1" cap="none" baseline="0">
                <a:solidFill>
                  <a:schemeClr val="bg1"/>
                </a:solidFill>
              </a:defRPr>
            </a:lvl1pPr>
          </a:lstStyle>
          <a:p>
            <a:r>
              <a:rPr lang="sv-SE" noProof="0" dirty="0"/>
              <a:t>Presentation </a:t>
            </a:r>
            <a:r>
              <a:rPr lang="sv-SE" noProof="0" dirty="0" err="1"/>
              <a:t>Name</a:t>
            </a:r>
            <a:endParaRPr lang="sv-SE" noProof="0" dirty="0"/>
          </a:p>
        </p:txBody>
      </p:sp>
      <p:sp>
        <p:nvSpPr>
          <p:cNvPr id="3" name="Subtitle 2"/>
          <p:cNvSpPr>
            <a:spLocks noGrp="1"/>
          </p:cNvSpPr>
          <p:nvPr>
            <p:ph type="subTitle" idx="1" hasCustomPrompt="1"/>
          </p:nvPr>
        </p:nvSpPr>
        <p:spPr>
          <a:xfrm>
            <a:off x="1631950" y="3750161"/>
            <a:ext cx="8928100" cy="744849"/>
          </a:xfrm>
        </p:spPr>
        <p:txBody>
          <a:bodyPr tIns="0">
            <a:noAutofit/>
          </a:bodyPr>
          <a:lstStyle>
            <a:lvl1pPr marL="0" indent="0" algn="ctr">
              <a:spcBef>
                <a:spcPts val="0"/>
              </a:spcBef>
              <a:spcAft>
                <a:spcPts val="0"/>
              </a:spcAft>
              <a:buNone/>
              <a:defRPr sz="18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Subtitle</a:t>
            </a:r>
            <a:endParaRPr lang="sv-SE" noProof="0" dirty="0"/>
          </a:p>
        </p:txBody>
      </p:sp>
      <p:sp>
        <p:nvSpPr>
          <p:cNvPr id="11" name="Text Placeholder 6"/>
          <p:cNvSpPr>
            <a:spLocks noGrp="1"/>
          </p:cNvSpPr>
          <p:nvPr>
            <p:ph type="body" sz="quarter" idx="12" hasCustomPrompt="1"/>
          </p:nvPr>
        </p:nvSpPr>
        <p:spPr>
          <a:xfrm>
            <a:off x="1631950" y="5249249"/>
            <a:ext cx="8928100" cy="1357114"/>
          </a:xfrm>
        </p:spPr>
        <p:txBody>
          <a:bodyPr wrap="square" lIns="0" tIns="0" rIns="0" bIns="0" anchor="b" anchorCtr="0">
            <a:noAutofit/>
          </a:bodyPr>
          <a:lstStyle>
            <a:lvl1pPr marL="0" indent="0" algn="ctr">
              <a:spcBef>
                <a:spcPts val="0"/>
              </a:spcBef>
              <a:spcAft>
                <a:spcPts val="0"/>
              </a:spcAft>
              <a:buFontTx/>
              <a:buNone/>
              <a:defRPr sz="800" i="1">
                <a:solidFill>
                  <a:schemeClr val="bg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sv-SE" dirty="0" err="1"/>
              <a:t>Disclaimer</a:t>
            </a:r>
            <a:r>
              <a:rPr lang="sv-SE" dirty="0"/>
              <a:t> text in </a:t>
            </a:r>
            <a:r>
              <a:rPr lang="sv-SE" dirty="0" err="1"/>
              <a:t>here</a:t>
            </a:r>
            <a:endParaRPr lang="sv-SE" dirty="0"/>
          </a:p>
        </p:txBody>
      </p:sp>
      <p:sp>
        <p:nvSpPr>
          <p:cNvPr id="17" name="Vinge"/>
          <p:cNvSpPr>
            <a:spLocks noEditPoints="1"/>
          </p:cNvSpPr>
          <p:nvPr userDrawn="1"/>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2741551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image frame)">
    <p:bg>
      <p:bgPr>
        <a:solidFill>
          <a:schemeClr val="tx2"/>
        </a:solidFill>
        <a:effectLst/>
      </p:bgPr>
    </p:bg>
    <p:spTree>
      <p:nvGrpSpPr>
        <p:cNvPr id="1" name=""/>
        <p:cNvGrpSpPr/>
        <p:nvPr/>
      </p:nvGrpSpPr>
      <p:grpSpPr>
        <a:xfrm>
          <a:off x="0" y="0"/>
          <a:ext cx="0" cy="0"/>
          <a:chOff x="0" y="0"/>
          <a:chExt cx="0" cy="0"/>
        </a:xfrm>
      </p:grpSpPr>
      <p:sp>
        <p:nvSpPr>
          <p:cNvPr id="12" name="Rectangle 11"/>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1" name="Picture Placeholder 10"/>
          <p:cNvSpPr>
            <a:spLocks noGrp="1"/>
          </p:cNvSpPr>
          <p:nvPr>
            <p:ph type="pic" sz="quarter" idx="17"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2" name="Date Placeholder 1"/>
          <p:cNvSpPr>
            <a:spLocks noGrp="1"/>
          </p:cNvSpPr>
          <p:nvPr>
            <p:ph type="dt" sz="half" idx="14"/>
          </p:nvPr>
        </p:nvSpPr>
        <p:spPr>
          <a:xfrm>
            <a:off x="9803011" y="6394450"/>
            <a:ext cx="1512690" cy="162000"/>
          </a:xfrm>
        </p:spPr>
        <p:txBody>
          <a:bodyPr/>
          <a:lstStyle>
            <a:lvl1pPr>
              <a:defRPr>
                <a:solidFill>
                  <a:srgbClr val="FFFFFF"/>
                </a:solidFill>
              </a:defRPr>
            </a:lvl1pPr>
          </a:lstStyle>
          <a:p>
            <a:r>
              <a:rPr lang="sv-SE" dirty="0"/>
              <a:t>18 januari 2023</a:t>
            </a:r>
          </a:p>
        </p:txBody>
      </p:sp>
      <p:sp>
        <p:nvSpPr>
          <p:cNvPr id="3" name="Footer Placeholder 2"/>
          <p:cNvSpPr>
            <a:spLocks noGrp="1"/>
          </p:cNvSpPr>
          <p:nvPr>
            <p:ph type="ftr" sz="quarter" idx="15"/>
          </p:nvPr>
        </p:nvSpPr>
        <p:spPr/>
        <p:txBody>
          <a:bodyPr/>
          <a:lstStyle>
            <a:lvl1pPr>
              <a:defRPr>
                <a:solidFill>
                  <a:srgbClr val="FFFFFF"/>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6" name="Slide Number Placeholder 5"/>
          <p:cNvSpPr>
            <a:spLocks noGrp="1"/>
          </p:cNvSpPr>
          <p:nvPr>
            <p:ph type="sldNum" sz="quarter" idx="16"/>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0"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2"/>
              </a:buClr>
              <a:buFont typeface="+mj-lt"/>
              <a:buAutoNum type="romanUcPeriod"/>
              <a:defRPr sz="1600">
                <a:solidFill>
                  <a:schemeClr val="bg2"/>
                </a:solidFill>
              </a:defRPr>
            </a:lvl1pPr>
            <a:lvl2pPr marL="808038" indent="-360363">
              <a:buFont typeface="+mj-lt"/>
              <a:buAutoNum type="romanUcPeriod"/>
              <a:defRPr/>
            </a:lvl2pPr>
            <a:lvl3pPr marL="1254125" indent="-271463">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sv-SE" dirty="0" err="1"/>
              <a:t>Click</a:t>
            </a:r>
            <a:r>
              <a:rPr lang="sv-SE" dirty="0"/>
              <a:t> to </a:t>
            </a:r>
            <a:r>
              <a:rPr lang="sv-SE" dirty="0" err="1"/>
              <a:t>edit</a:t>
            </a:r>
            <a:r>
              <a:rPr lang="sv-SE" dirty="0"/>
              <a:t> </a:t>
            </a:r>
            <a:r>
              <a:rPr lang="sv-SE" dirty="0" err="1"/>
              <a:t>Chapter</a:t>
            </a:r>
            <a:r>
              <a:rPr lang="sv-SE" dirty="0"/>
              <a:t> </a:t>
            </a:r>
            <a:r>
              <a:rPr lang="sv-SE" dirty="0" err="1"/>
              <a:t>name</a:t>
            </a:r>
            <a:endParaRPr lang="sv-SE" dirty="0"/>
          </a:p>
          <a:p>
            <a:pPr lvl="1"/>
            <a:r>
              <a:rPr lang="sv-SE" dirty="0" err="1"/>
              <a:t>Level</a:t>
            </a:r>
            <a:r>
              <a:rPr lang="sv-SE" dirty="0"/>
              <a:t> 2</a:t>
            </a:r>
          </a:p>
          <a:p>
            <a:pPr lvl="2"/>
            <a:r>
              <a:rPr lang="sv-SE" dirty="0" err="1"/>
              <a:t>Level</a:t>
            </a:r>
            <a:r>
              <a:rPr lang="sv-SE" dirty="0"/>
              <a:t> 3</a:t>
            </a:r>
          </a:p>
        </p:txBody>
      </p:sp>
    </p:spTree>
    <p:extLst>
      <p:ext uri="{BB962C8B-B14F-4D97-AF65-F5344CB8AC3E}">
        <p14:creationId xmlns:p14="http://schemas.microsoft.com/office/powerpoint/2010/main" val="4190093643"/>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image frame)">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8" name="Picture Placeholder 7"/>
          <p:cNvSpPr>
            <a:spLocks noGrp="1"/>
          </p:cNvSpPr>
          <p:nvPr>
            <p:ph type="pic" sz="quarter" idx="18"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chemeClr val="bg2"/>
                </a:solidFill>
                <a:latin typeface="+mj-lt"/>
              </a:defRPr>
            </a:lvl1pPr>
          </a:lstStyle>
          <a:p>
            <a:pPr lvl="0"/>
            <a:r>
              <a:rPr lang="sv-SE" dirty="0" err="1"/>
              <a:t>Subtitle</a:t>
            </a:r>
            <a:endParaRPr lang="sv-SE" dirty="0"/>
          </a:p>
        </p:txBody>
      </p:sp>
      <p:sp>
        <p:nvSpPr>
          <p:cNvPr id="5" name="Content Placeholder 4"/>
          <p:cNvSpPr>
            <a:spLocks noGrp="1"/>
          </p:cNvSpPr>
          <p:nvPr>
            <p:ph sz="quarter" idx="13" hasCustomPrompt="1"/>
          </p:nvPr>
        </p:nvSpPr>
        <p:spPr>
          <a:xfrm>
            <a:off x="1631950" y="2349499"/>
            <a:ext cx="8928100" cy="35274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baseline="0"/>
            </a:lvl6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2" name="Date Placeholder 1"/>
          <p:cNvSpPr>
            <a:spLocks noGrp="1"/>
          </p:cNvSpPr>
          <p:nvPr>
            <p:ph type="dt" sz="half" idx="15"/>
          </p:nvPr>
        </p:nvSpPr>
        <p:spPr/>
        <p:txBody>
          <a:bodyPr/>
          <a:lstStyle>
            <a:lvl1pPr>
              <a:defRPr>
                <a:solidFill>
                  <a:srgbClr val="FFFFFF"/>
                </a:solidFill>
              </a:defRPr>
            </a:lvl1pPr>
          </a:lstStyle>
          <a:p>
            <a:r>
              <a:rPr lang="sv-SE" dirty="0"/>
              <a:t>18 januari 2023</a:t>
            </a:r>
          </a:p>
        </p:txBody>
      </p:sp>
      <p:sp>
        <p:nvSpPr>
          <p:cNvPr id="3" name="Footer Placeholder 2"/>
          <p:cNvSpPr>
            <a:spLocks noGrp="1"/>
          </p:cNvSpPr>
          <p:nvPr>
            <p:ph type="ftr" sz="quarter" idx="16"/>
          </p:nvPr>
        </p:nvSpPr>
        <p:spPr/>
        <p:txBody>
          <a:bodyPr/>
          <a:lstStyle>
            <a:lvl1pPr>
              <a:defRPr>
                <a:solidFill>
                  <a:srgbClr val="FFFFFF"/>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6" name="Slide Number Placeholder 5"/>
          <p:cNvSpPr>
            <a:spLocks noGrp="1"/>
          </p:cNvSpPr>
          <p:nvPr>
            <p:ph type="sldNum" sz="quarter" idx="17"/>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1022346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with two columns (image frame)">
    <p:bg>
      <p:bgPr>
        <a:solidFill>
          <a:schemeClr val="tx2"/>
        </a:solidFill>
        <a:effectLst/>
      </p:bgPr>
    </p:bg>
    <p:spTree>
      <p:nvGrpSpPr>
        <p:cNvPr id="1" name=""/>
        <p:cNvGrpSpPr/>
        <p:nvPr/>
      </p:nvGrpSpPr>
      <p:grpSpPr>
        <a:xfrm>
          <a:off x="0" y="0"/>
          <a:ext cx="0" cy="0"/>
          <a:chOff x="0" y="0"/>
          <a:chExt cx="0" cy="0"/>
        </a:xfrm>
      </p:grpSpPr>
      <p:sp>
        <p:nvSpPr>
          <p:cNvPr id="18" name="Rectangle 17"/>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3" name="Picture Placeholder 12"/>
          <p:cNvSpPr>
            <a:spLocks noGrp="1"/>
          </p:cNvSpPr>
          <p:nvPr>
            <p:ph type="pic" sz="quarter" idx="21"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chemeClr val="bg2"/>
                </a:solidFill>
                <a:latin typeface="+mj-lt"/>
              </a:defRPr>
            </a:lvl1pPr>
          </a:lstStyle>
          <a:p>
            <a:pPr lvl="0"/>
            <a:r>
              <a:rPr lang="sv-SE" dirty="0" err="1"/>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chemeClr val="bg2"/>
                </a:solidFill>
              </a:defRPr>
            </a:lvl1pPr>
          </a:lstStyle>
          <a:p>
            <a:pPr lvl="0"/>
            <a:r>
              <a:rPr lang="sv-SE" dirty="0" err="1"/>
              <a:t>Click</a:t>
            </a:r>
            <a:r>
              <a:rPr lang="sv-SE" dirty="0"/>
              <a:t> to </a:t>
            </a:r>
            <a:r>
              <a:rPr lang="sv-SE" dirty="0" err="1"/>
              <a:t>add</a:t>
            </a:r>
            <a:r>
              <a:rPr lang="sv-SE" dirty="0"/>
              <a:t> </a:t>
            </a:r>
            <a:r>
              <a:rPr lang="sv-SE" dirty="0" err="1"/>
              <a:t>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chemeClr val="bg2"/>
                </a:solidFill>
              </a:defRPr>
            </a:lvl1pPr>
          </a:lstStyle>
          <a:p>
            <a:pPr lvl="0"/>
            <a:r>
              <a:rPr lang="sv-SE" dirty="0" err="1"/>
              <a:t>Click</a:t>
            </a:r>
            <a:r>
              <a:rPr lang="sv-SE" dirty="0"/>
              <a:t> to </a:t>
            </a:r>
            <a:r>
              <a:rPr lang="sv-SE" dirty="0" err="1"/>
              <a:t>add</a:t>
            </a:r>
            <a:r>
              <a:rPr lang="sv-SE" dirty="0"/>
              <a:t> </a:t>
            </a:r>
            <a:r>
              <a:rPr lang="sv-SE" dirty="0" err="1"/>
              <a:t>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2" name="Title 1"/>
          <p:cNvSpPr>
            <a:spLocks noGrp="1"/>
          </p:cNvSpPr>
          <p:nvPr>
            <p:ph type="title" hasCustomPrompt="1"/>
          </p:nvPr>
        </p:nvSpPr>
        <p:spPr/>
        <p:txBody>
          <a:bodyPr/>
          <a:lstStyle>
            <a:lvl1pPr>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Date Placeholder 3"/>
          <p:cNvSpPr>
            <a:spLocks noGrp="1"/>
          </p:cNvSpPr>
          <p:nvPr>
            <p:ph type="dt" sz="half" idx="22"/>
          </p:nvPr>
        </p:nvSpPr>
        <p:spPr/>
        <p:txBody>
          <a:bodyPr/>
          <a:lstStyle>
            <a:lvl1pPr>
              <a:defRPr>
                <a:solidFill>
                  <a:schemeClr val="bg1"/>
                </a:solidFill>
              </a:defRPr>
            </a:lvl1pPr>
          </a:lstStyle>
          <a:p>
            <a:r>
              <a:rPr lang="sv-SE" dirty="0"/>
              <a:t>18 januari 2023</a:t>
            </a:r>
          </a:p>
        </p:txBody>
      </p:sp>
      <p:sp>
        <p:nvSpPr>
          <p:cNvPr id="6" name="Footer Placeholder 5"/>
          <p:cNvSpPr>
            <a:spLocks noGrp="1"/>
          </p:cNvSpPr>
          <p:nvPr>
            <p:ph type="ftr" sz="quarter" idx="23"/>
          </p:nvPr>
        </p:nvSpPr>
        <p:spPr/>
        <p:txBody>
          <a:bodyPr/>
          <a:lstStyle>
            <a:lvl1pPr>
              <a:defRPr>
                <a:solidFill>
                  <a:schemeClr val="bg1"/>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7" name="Slide Number Placeholder 6"/>
          <p:cNvSpPr>
            <a:spLocks noGrp="1"/>
          </p:cNvSpPr>
          <p:nvPr>
            <p:ph type="sldNum" sz="quarter" idx="24"/>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7"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004033332"/>
      </p:ext>
    </p:extLst>
  </p:cSld>
  <p:clrMapOvr>
    <a:masterClrMapping/>
  </p:clrMapOvr>
  <p:hf hdr="0" ftr="0"/>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with picture left">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noProof="0" dirty="0"/>
          </a:p>
        </p:txBody>
      </p:sp>
      <p:sp>
        <p:nvSpPr>
          <p:cNvPr id="4" name="Date Placeholder 3"/>
          <p:cNvSpPr>
            <a:spLocks noGrp="1"/>
          </p:cNvSpPr>
          <p:nvPr>
            <p:ph type="dt" sz="half" idx="14"/>
          </p:nvPr>
        </p:nvSpPr>
        <p:spPr/>
        <p:txBody>
          <a:bodyPr/>
          <a:lstStyle>
            <a:lvl1pPr>
              <a:defRPr>
                <a:solidFill>
                  <a:schemeClr val="bg2"/>
                </a:solidFill>
              </a:defRPr>
            </a:lvl1pPr>
          </a:lstStyle>
          <a:p>
            <a:r>
              <a:rPr lang="sv-SE" dirty="0"/>
              <a:t>18 januari 2023</a:t>
            </a:r>
          </a:p>
        </p:txBody>
      </p:sp>
      <p:sp>
        <p:nvSpPr>
          <p:cNvPr id="9" name="Footer Placeholder 8"/>
          <p:cNvSpPr>
            <a:spLocks noGrp="1"/>
          </p:cNvSpPr>
          <p:nvPr>
            <p:ph type="ftr" sz="quarter" idx="15"/>
          </p:nvPr>
        </p:nvSpPr>
        <p:spPr>
          <a:xfrm>
            <a:off x="5015880" y="6394450"/>
            <a:ext cx="4572000" cy="162000"/>
          </a:xfrm>
        </p:spPr>
        <p:txBody>
          <a:bodyPr/>
          <a:lstStyle>
            <a:lvl1pPr>
              <a:defRPr>
                <a:solidFill>
                  <a:schemeClr val="bg2"/>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0" name="Slide Number Placeholder 9"/>
          <p:cNvSpPr>
            <a:spLocks noGrp="1"/>
          </p:cNvSpPr>
          <p:nvPr>
            <p:ph type="sldNum" sz="quarter" idx="16"/>
          </p:nvPr>
        </p:nvSpPr>
        <p:spPr/>
        <p:txBody>
          <a:bodyPr/>
          <a:lstStyle>
            <a:lvl1pPr>
              <a:defRPr>
                <a:solidFill>
                  <a:schemeClr val="bg2"/>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itle 6"/>
          <p:cNvSpPr>
            <a:spLocks noGrp="1"/>
          </p:cNvSpPr>
          <p:nvPr>
            <p:ph type="title" hasCustomPrompt="1"/>
          </p:nvPr>
        </p:nvSpPr>
        <p:spPr>
          <a:xfrm>
            <a:off x="5016500" y="981075"/>
            <a:ext cx="5543550" cy="714893"/>
          </a:xfrm>
        </p:spPr>
        <p:txBody>
          <a:bodyPr/>
          <a:lstStyle>
            <a:lvl1pPr algn="l">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4" name="Text Placeholder 4"/>
          <p:cNvSpPr>
            <a:spLocks noGrp="1"/>
          </p:cNvSpPr>
          <p:nvPr>
            <p:ph type="body" sz="quarter" idx="17" hasCustomPrompt="1"/>
          </p:nvPr>
        </p:nvSpPr>
        <p:spPr>
          <a:xfrm>
            <a:off x="5016500" y="1773238"/>
            <a:ext cx="5543550" cy="505342"/>
          </a:xfrm>
        </p:spPr>
        <p:txBody>
          <a:bodyPr rIns="0" anchor="ctr"/>
          <a:lstStyle>
            <a:lvl1pPr marL="0" indent="0" algn="l">
              <a:buFontTx/>
              <a:buNone/>
              <a:defRPr sz="2000" b="0" i="1">
                <a:solidFill>
                  <a:schemeClr val="bg2"/>
                </a:solidFill>
                <a:latin typeface="+mj-lt"/>
              </a:defRPr>
            </a:lvl1pPr>
          </a:lstStyle>
          <a:p>
            <a:pPr lvl="0"/>
            <a:r>
              <a:rPr lang="sv-SE" dirty="0" err="1"/>
              <a:t>Subtitle</a:t>
            </a:r>
            <a:endParaRPr lang="sv-SE" dirty="0"/>
          </a:p>
        </p:txBody>
      </p:sp>
      <p:sp>
        <p:nvSpPr>
          <p:cNvPr id="5" name="Text Placeholder 4"/>
          <p:cNvSpPr>
            <a:spLocks noGrp="1"/>
          </p:cNvSpPr>
          <p:nvPr>
            <p:ph type="body" sz="quarter" idx="18" hasCustomPrompt="1"/>
          </p:nvPr>
        </p:nvSpPr>
        <p:spPr>
          <a:xfrm>
            <a:off x="5016500" y="2349500"/>
            <a:ext cx="5543550" cy="3527425"/>
          </a:xfrm>
        </p:spPr>
        <p:txBody>
          <a:bodyPr/>
          <a:lstStyle>
            <a:lvl1pPr>
              <a:defRPr baseline="0"/>
            </a:lvl1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2793235349"/>
      </p:ext>
    </p:extLst>
  </p:cSld>
  <p:clrMapOvr>
    <a:masterClrMapping/>
  </p:clrMapOvr>
  <p:hf hdr="0" ftr="0"/>
  <p:extLst>
    <p:ext uri="{DCECCB84-F9BA-43D5-87BE-67443E8EF086}">
      <p15:sldGuideLst xmlns:p15="http://schemas.microsoft.com/office/powerpoint/2012/main">
        <p15:guide id="1" pos="3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8039622"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noProof="0" dirty="0"/>
          </a:p>
        </p:txBody>
      </p:sp>
      <p:sp>
        <p:nvSpPr>
          <p:cNvPr id="2" name="Date Placeholder 1"/>
          <p:cNvSpPr>
            <a:spLocks noGrp="1"/>
          </p:cNvSpPr>
          <p:nvPr>
            <p:ph type="dt" sz="half" idx="19"/>
          </p:nvPr>
        </p:nvSpPr>
        <p:spPr>
          <a:xfrm>
            <a:off x="5133730" y="6394450"/>
            <a:ext cx="1512690" cy="162000"/>
          </a:xfrm>
        </p:spPr>
        <p:txBody>
          <a:bodyPr/>
          <a:lstStyle>
            <a:lvl1pPr>
              <a:defRPr>
                <a:solidFill>
                  <a:schemeClr val="tx1"/>
                </a:solidFill>
              </a:defRPr>
            </a:lvl1pPr>
          </a:lstStyle>
          <a:p>
            <a:r>
              <a:rPr lang="sv-SE" dirty="0"/>
              <a:t>18 januari 2023</a:t>
            </a:r>
          </a:p>
        </p:txBody>
      </p:sp>
      <p:sp>
        <p:nvSpPr>
          <p:cNvPr id="5" name="Footer Placeholder 4"/>
          <p:cNvSpPr>
            <a:spLocks noGrp="1"/>
          </p:cNvSpPr>
          <p:nvPr>
            <p:ph type="ftr" sz="quarter" idx="20"/>
          </p:nvPr>
        </p:nvSpPr>
        <p:spPr>
          <a:xfrm>
            <a:off x="1631950" y="6394450"/>
            <a:ext cx="3204000" cy="162000"/>
          </a:xfrm>
        </p:spPr>
        <p:txBody>
          <a:body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7" name="Slide Number Placeholder 6"/>
          <p:cNvSpPr>
            <a:spLocks noGrp="1"/>
          </p:cNvSpPr>
          <p:nvPr>
            <p:ph type="sldNum" sz="quarter" idx="21"/>
          </p:nvPr>
        </p:nvSpPr>
        <p:spPr>
          <a:xfrm>
            <a:off x="6971857" y="6394450"/>
            <a:ext cx="215046" cy="162000"/>
          </a:xfrm>
        </p:spPr>
        <p:txBody>
          <a:bodyPr/>
          <a:lstStyle>
            <a:lvl1pPr>
              <a:defRPr>
                <a:solidFill>
                  <a:schemeClr val="tx1"/>
                </a:solidFill>
              </a:defRPr>
            </a:lvl1pPr>
          </a:lstStyle>
          <a:p>
            <a:fld id="{68468C2E-472A-43C3-926E-5A5CF00B7762}" type="slidenum">
              <a:rPr lang="sv-SE" smtClean="0"/>
              <a:pPr/>
              <a:t>‹#›</a:t>
            </a:fld>
            <a:endParaRPr lang="sv-SE" dirty="0"/>
          </a:p>
        </p:txBody>
      </p:sp>
      <p:sp>
        <p:nvSpPr>
          <p:cNvPr id="9" name="Title 6"/>
          <p:cNvSpPr>
            <a:spLocks noGrp="1"/>
          </p:cNvSpPr>
          <p:nvPr>
            <p:ph type="title" hasCustomPrompt="1"/>
          </p:nvPr>
        </p:nvSpPr>
        <p:spPr>
          <a:xfrm>
            <a:off x="876300" y="981075"/>
            <a:ext cx="5543550" cy="714893"/>
          </a:xfrm>
        </p:spPr>
        <p:txBody>
          <a:bodyPr/>
          <a:lstStyle>
            <a:lvl1pPr algn="l">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0" name="Text Placeholder 4"/>
          <p:cNvSpPr>
            <a:spLocks noGrp="1"/>
          </p:cNvSpPr>
          <p:nvPr>
            <p:ph type="body" sz="quarter" idx="17" hasCustomPrompt="1"/>
          </p:nvPr>
        </p:nvSpPr>
        <p:spPr>
          <a:xfrm>
            <a:off x="876300" y="1773238"/>
            <a:ext cx="5543550" cy="505342"/>
          </a:xfrm>
        </p:spPr>
        <p:txBody>
          <a:bodyPr rIns="0" anchor="ctr"/>
          <a:lstStyle>
            <a:lvl1pPr marL="0" indent="0" algn="l">
              <a:buFontTx/>
              <a:buNone/>
              <a:defRPr sz="2000" b="0" i="1">
                <a:solidFill>
                  <a:schemeClr val="bg2"/>
                </a:solidFill>
                <a:latin typeface="+mj-lt"/>
              </a:defRPr>
            </a:lvl1pPr>
          </a:lstStyle>
          <a:p>
            <a:pPr lvl="0"/>
            <a:r>
              <a:rPr lang="sv-SE" dirty="0" err="1"/>
              <a:t>Subtitle</a:t>
            </a:r>
            <a:endParaRPr lang="sv-SE" dirty="0"/>
          </a:p>
        </p:txBody>
      </p:sp>
      <p:sp>
        <p:nvSpPr>
          <p:cNvPr id="13" name="Text Placeholder 2"/>
          <p:cNvSpPr>
            <a:spLocks noGrp="1"/>
          </p:cNvSpPr>
          <p:nvPr>
            <p:ph type="body" sz="quarter" idx="18" hasCustomPrompt="1"/>
          </p:nvPr>
        </p:nvSpPr>
        <p:spPr>
          <a:xfrm>
            <a:off x="876300" y="2349499"/>
            <a:ext cx="5543550" cy="3527425"/>
          </a:xfrm>
        </p:spPr>
        <p:txBody>
          <a:body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18878389"/>
      </p:ext>
    </p:extLst>
  </p:cSld>
  <p:clrMapOvr>
    <a:masterClrMapping/>
  </p:clrMapOvr>
  <p:hf hdr="0" ftr="0"/>
  <p:extLst>
    <p:ext uri="{DCECCB84-F9BA-43D5-87BE-67443E8EF086}">
      <p15:sldGuideLst xmlns:p15="http://schemas.microsoft.com/office/powerpoint/2012/main">
        <p15:guide id="1"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eft, text righ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6889944"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noProof="0" dirty="0"/>
          </a:p>
        </p:txBody>
      </p:sp>
      <p:sp>
        <p:nvSpPr>
          <p:cNvPr id="4" name="Date Placeholder 3"/>
          <p:cNvSpPr>
            <a:spLocks noGrp="1"/>
          </p:cNvSpPr>
          <p:nvPr>
            <p:ph type="dt" sz="half" idx="14"/>
          </p:nvPr>
        </p:nvSpPr>
        <p:spPr>
          <a:xfrm>
            <a:off x="9803011" y="6394450"/>
            <a:ext cx="1512690" cy="162000"/>
          </a:xfrm>
        </p:spPr>
        <p:txBody>
          <a:bodyPr/>
          <a:lstStyle/>
          <a:p>
            <a:r>
              <a:rPr lang="sv-SE" noProof="0" dirty="0"/>
              <a:t>18 januari 2023</a:t>
            </a:r>
          </a:p>
        </p:txBody>
      </p:sp>
      <p:sp>
        <p:nvSpPr>
          <p:cNvPr id="9" name="Footer Placeholder 8"/>
          <p:cNvSpPr>
            <a:spLocks noGrp="1"/>
          </p:cNvSpPr>
          <p:nvPr>
            <p:ph type="ftr" sz="quarter" idx="15"/>
          </p:nvPr>
        </p:nvSpPr>
        <p:spPr>
          <a:xfrm>
            <a:off x="7248128" y="6394450"/>
            <a:ext cx="2340000" cy="162000"/>
          </a:xfrm>
        </p:spPr>
        <p:txBody>
          <a:bodyPr/>
          <a:lstStyle/>
          <a:p>
            <a:r>
              <a:rPr lang="sv-SE" noProof="0" dirty="0" err="1"/>
              <a:t>Footer</a:t>
            </a:r>
            <a:r>
              <a:rPr lang="sv-SE" noProof="0" dirty="0"/>
              <a:t> </a:t>
            </a:r>
            <a:r>
              <a:rPr lang="sv-SE" noProof="0" dirty="0" err="1"/>
              <a:t>Lorem</a:t>
            </a:r>
            <a:r>
              <a:rPr lang="sv-SE" noProof="0" dirty="0"/>
              <a:t> </a:t>
            </a:r>
            <a:r>
              <a:rPr lang="sv-SE" noProof="0" dirty="0" err="1"/>
              <a:t>ipsum</a:t>
            </a:r>
            <a:r>
              <a:rPr lang="sv-SE" noProof="0" dirty="0"/>
              <a:t> </a:t>
            </a:r>
            <a:r>
              <a:rPr lang="sv-SE" noProof="0" dirty="0" err="1"/>
              <a:t>dolor</a:t>
            </a:r>
            <a:r>
              <a:rPr lang="sv-SE" noProof="0" dirty="0"/>
              <a:t> </a:t>
            </a:r>
            <a:r>
              <a:rPr lang="sv-SE" noProof="0" dirty="0" err="1"/>
              <a:t>sit</a:t>
            </a:r>
            <a:r>
              <a:rPr lang="sv-SE" noProof="0" dirty="0"/>
              <a:t> </a:t>
            </a:r>
            <a:r>
              <a:rPr lang="sv-SE" noProof="0" dirty="0" err="1"/>
              <a:t>amet</a:t>
            </a:r>
            <a:endParaRPr lang="sv-SE" noProof="0" dirty="0"/>
          </a:p>
        </p:txBody>
      </p:sp>
      <p:sp>
        <p:nvSpPr>
          <p:cNvPr id="10" name="Slide Number Placeholder 9"/>
          <p:cNvSpPr>
            <a:spLocks noGrp="1"/>
          </p:cNvSpPr>
          <p:nvPr>
            <p:ph type="sldNum" sz="quarter" idx="16"/>
          </p:nvPr>
        </p:nvSpPr>
        <p:spPr/>
        <p:txBody>
          <a:bodyPr/>
          <a:lstStyle/>
          <a:p>
            <a:fld id="{68468C2E-472A-43C3-926E-5A5CF00B7762}" type="slidenum">
              <a:rPr lang="sv-SE" noProof="0" smtClean="0"/>
              <a:pPr/>
              <a:t>‹#›</a:t>
            </a:fld>
            <a:endParaRPr lang="sv-SE" noProof="0"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Title 6"/>
          <p:cNvSpPr>
            <a:spLocks noGrp="1"/>
          </p:cNvSpPr>
          <p:nvPr>
            <p:ph type="title" hasCustomPrompt="1"/>
          </p:nvPr>
        </p:nvSpPr>
        <p:spPr>
          <a:xfrm>
            <a:off x="7248524" y="981075"/>
            <a:ext cx="4608514" cy="714893"/>
          </a:xfrm>
        </p:spPr>
        <p:txBody>
          <a:bodyPr/>
          <a:lstStyle>
            <a:lvl1pPr algn="l">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6" name="Text Placeholder 4"/>
          <p:cNvSpPr>
            <a:spLocks noGrp="1"/>
          </p:cNvSpPr>
          <p:nvPr>
            <p:ph type="body" sz="quarter" idx="17" hasCustomPrompt="1"/>
          </p:nvPr>
        </p:nvSpPr>
        <p:spPr>
          <a:xfrm>
            <a:off x="7248524" y="1773238"/>
            <a:ext cx="4608514" cy="505342"/>
          </a:xfrm>
        </p:spPr>
        <p:txBody>
          <a:bodyPr rIns="0" anchor="ctr"/>
          <a:lstStyle>
            <a:lvl1pPr marL="0" indent="0" algn="l">
              <a:buFontTx/>
              <a:buNone/>
              <a:defRPr sz="2000" b="0" i="1">
                <a:solidFill>
                  <a:schemeClr val="bg2"/>
                </a:solidFill>
                <a:latin typeface="+mj-lt"/>
              </a:defRPr>
            </a:lvl1pPr>
          </a:lstStyle>
          <a:p>
            <a:pPr lvl="0"/>
            <a:r>
              <a:rPr lang="sv-SE" dirty="0" err="1"/>
              <a:t>Subtitle</a:t>
            </a:r>
            <a:endParaRPr lang="sv-SE" dirty="0"/>
          </a:p>
        </p:txBody>
      </p:sp>
      <p:sp>
        <p:nvSpPr>
          <p:cNvPr id="11" name="Text Placeholder 2"/>
          <p:cNvSpPr>
            <a:spLocks noGrp="1"/>
          </p:cNvSpPr>
          <p:nvPr>
            <p:ph type="body" sz="quarter" idx="18" hasCustomPrompt="1"/>
          </p:nvPr>
        </p:nvSpPr>
        <p:spPr>
          <a:xfrm>
            <a:off x="7248128" y="2349499"/>
            <a:ext cx="4608056" cy="3527425"/>
          </a:xfrm>
        </p:spPr>
        <p:txBody>
          <a:body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871455598"/>
      </p:ext>
    </p:extLst>
  </p:cSld>
  <p:clrMapOvr>
    <a:masterClrMapping/>
  </p:clrMapOvr>
  <p:hf hdr="0" ftr="0"/>
  <p:extLst>
    <p:ext uri="{DCECCB84-F9BA-43D5-87BE-67443E8EF086}">
      <p15:sldGuideLst xmlns:p15="http://schemas.microsoft.com/office/powerpoint/2012/main">
        <p15:guide id="1" pos="45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with picture lef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noProof="0" dirty="0"/>
          </a:p>
        </p:txBody>
      </p:sp>
      <p:sp>
        <p:nvSpPr>
          <p:cNvPr id="4" name="Date Placeholder 3"/>
          <p:cNvSpPr>
            <a:spLocks noGrp="1"/>
          </p:cNvSpPr>
          <p:nvPr>
            <p:ph type="dt" sz="half" idx="14"/>
          </p:nvPr>
        </p:nvSpPr>
        <p:spPr/>
        <p:txBody>
          <a:bodyPr/>
          <a:lstStyle>
            <a:lvl1pPr>
              <a:defRPr>
                <a:solidFill>
                  <a:srgbClr val="FFFFFF"/>
                </a:solidFill>
              </a:defRPr>
            </a:lvl1pPr>
          </a:lstStyle>
          <a:p>
            <a:r>
              <a:rPr lang="sv-SE" dirty="0"/>
              <a:t>18 januari 2023</a:t>
            </a:r>
          </a:p>
        </p:txBody>
      </p:sp>
      <p:sp>
        <p:nvSpPr>
          <p:cNvPr id="9" name="Footer Placeholder 8"/>
          <p:cNvSpPr>
            <a:spLocks noGrp="1"/>
          </p:cNvSpPr>
          <p:nvPr>
            <p:ph type="ftr" sz="quarter" idx="15"/>
          </p:nvPr>
        </p:nvSpPr>
        <p:spPr>
          <a:xfrm>
            <a:off x="5015879" y="6394450"/>
            <a:ext cx="4536000" cy="162000"/>
          </a:xfrm>
        </p:spPr>
        <p:txBody>
          <a:bodyPr/>
          <a:lstStyle>
            <a:lvl1pPr>
              <a:defRPr>
                <a:solidFill>
                  <a:srgbClr val="FFFFFF"/>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0" name="Slide Number Placeholder 9"/>
          <p:cNvSpPr>
            <a:spLocks noGrp="1"/>
          </p:cNvSpPr>
          <p:nvPr>
            <p:ph type="sldNum" sz="quarter" idx="16"/>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itle 6"/>
          <p:cNvSpPr>
            <a:spLocks noGrp="1"/>
          </p:cNvSpPr>
          <p:nvPr>
            <p:ph type="title" hasCustomPrompt="1"/>
          </p:nvPr>
        </p:nvSpPr>
        <p:spPr>
          <a:xfrm>
            <a:off x="5016500" y="981075"/>
            <a:ext cx="5543550" cy="714893"/>
          </a:xfrm>
        </p:spPr>
        <p:txBody>
          <a:bodyPr/>
          <a:lstStyle>
            <a:lvl1pPr algn="l">
              <a:defRPr>
                <a:solidFill>
                  <a:schemeClr val="bg1"/>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4" name="Text Placeholder 4"/>
          <p:cNvSpPr>
            <a:spLocks noGrp="1"/>
          </p:cNvSpPr>
          <p:nvPr>
            <p:ph type="body" sz="quarter" idx="17" hasCustomPrompt="1"/>
          </p:nvPr>
        </p:nvSpPr>
        <p:spPr>
          <a:xfrm>
            <a:off x="5016500" y="1773238"/>
            <a:ext cx="5543550" cy="505342"/>
          </a:xfrm>
        </p:spPr>
        <p:txBody>
          <a:bodyPr rIns="0" anchor="ctr"/>
          <a:lstStyle>
            <a:lvl1pPr marL="0" indent="0" algn="l">
              <a:buFontTx/>
              <a:buNone/>
              <a:defRPr sz="2000" b="0" i="1">
                <a:solidFill>
                  <a:schemeClr val="bg1"/>
                </a:solidFill>
                <a:latin typeface="+mj-lt"/>
              </a:defRPr>
            </a:lvl1pPr>
          </a:lstStyle>
          <a:p>
            <a:pPr lvl="0"/>
            <a:r>
              <a:rPr lang="sv-SE" dirty="0" err="1"/>
              <a:t>Subtitle</a:t>
            </a:r>
            <a:endParaRPr lang="sv-SE" dirty="0"/>
          </a:p>
        </p:txBody>
      </p:sp>
      <p:sp>
        <p:nvSpPr>
          <p:cNvPr id="11" name="Text Placeholder 2"/>
          <p:cNvSpPr>
            <a:spLocks noGrp="1"/>
          </p:cNvSpPr>
          <p:nvPr>
            <p:ph type="body" sz="quarter" idx="18" hasCustomPrompt="1"/>
          </p:nvPr>
        </p:nvSpPr>
        <p:spPr>
          <a:xfrm>
            <a:off x="5016500" y="2349499"/>
            <a:ext cx="554355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1871692778"/>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with picture righ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8039622"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noProof="0"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9" name="Date Placeholder 1"/>
          <p:cNvSpPr>
            <a:spLocks noGrp="1"/>
          </p:cNvSpPr>
          <p:nvPr>
            <p:ph type="dt" sz="half" idx="19"/>
          </p:nvPr>
        </p:nvSpPr>
        <p:spPr>
          <a:xfrm>
            <a:off x="5133730" y="6394450"/>
            <a:ext cx="1512690" cy="162000"/>
          </a:xfrm>
        </p:spPr>
        <p:txBody>
          <a:bodyPr/>
          <a:lstStyle>
            <a:lvl1pPr>
              <a:defRPr>
                <a:solidFill>
                  <a:schemeClr val="bg1"/>
                </a:solidFill>
              </a:defRPr>
            </a:lvl1pPr>
          </a:lstStyle>
          <a:p>
            <a:r>
              <a:rPr lang="sv-SE" dirty="0"/>
              <a:t>18 januari 2023</a:t>
            </a:r>
          </a:p>
        </p:txBody>
      </p:sp>
      <p:sp>
        <p:nvSpPr>
          <p:cNvPr id="20" name="Footer Placeholder 4"/>
          <p:cNvSpPr>
            <a:spLocks noGrp="1"/>
          </p:cNvSpPr>
          <p:nvPr>
            <p:ph type="ftr" sz="quarter" idx="20"/>
          </p:nvPr>
        </p:nvSpPr>
        <p:spPr>
          <a:xfrm>
            <a:off x="1631950" y="6394450"/>
            <a:ext cx="3204000" cy="162000"/>
          </a:xfrm>
        </p:spPr>
        <p:txBody>
          <a:bodyPr/>
          <a:lstStyle>
            <a:lvl1pPr>
              <a:defRPr>
                <a:solidFill>
                  <a:schemeClr val="bg1"/>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21" name="Slide Number Placeholder 6"/>
          <p:cNvSpPr>
            <a:spLocks noGrp="1"/>
          </p:cNvSpPr>
          <p:nvPr>
            <p:ph type="sldNum" sz="quarter" idx="21"/>
          </p:nvPr>
        </p:nvSpPr>
        <p:spPr>
          <a:xfrm>
            <a:off x="6971857" y="6394450"/>
            <a:ext cx="215046" cy="162000"/>
          </a:xfrm>
        </p:spPr>
        <p:txBody>
          <a:bodyPr/>
          <a:lstStyle>
            <a:lvl1pPr>
              <a:defRPr>
                <a:solidFill>
                  <a:schemeClr val="bg1"/>
                </a:solidFill>
              </a:defRPr>
            </a:lvl1pPr>
          </a:lstStyle>
          <a:p>
            <a:fld id="{68468C2E-472A-43C3-926E-5A5CF00B7762}" type="slidenum">
              <a:rPr lang="sv-SE" smtClean="0"/>
              <a:pPr/>
              <a:t>‹#›</a:t>
            </a:fld>
            <a:endParaRPr lang="sv-SE" dirty="0"/>
          </a:p>
        </p:txBody>
      </p:sp>
      <p:sp>
        <p:nvSpPr>
          <p:cNvPr id="10" name="Title 6"/>
          <p:cNvSpPr>
            <a:spLocks noGrp="1"/>
          </p:cNvSpPr>
          <p:nvPr>
            <p:ph type="title" hasCustomPrompt="1"/>
          </p:nvPr>
        </p:nvSpPr>
        <p:spPr>
          <a:xfrm>
            <a:off x="876300" y="981075"/>
            <a:ext cx="5543550" cy="714893"/>
          </a:xfrm>
        </p:spPr>
        <p:txBody>
          <a:bodyPr/>
          <a:lstStyle>
            <a:lvl1pPr algn="l">
              <a:defRPr>
                <a:solidFill>
                  <a:schemeClr val="bg1"/>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2" name="Text Placeholder 4"/>
          <p:cNvSpPr>
            <a:spLocks noGrp="1"/>
          </p:cNvSpPr>
          <p:nvPr>
            <p:ph type="body" sz="quarter" idx="17" hasCustomPrompt="1"/>
          </p:nvPr>
        </p:nvSpPr>
        <p:spPr>
          <a:xfrm>
            <a:off x="876300" y="1773238"/>
            <a:ext cx="5543550" cy="505342"/>
          </a:xfrm>
        </p:spPr>
        <p:txBody>
          <a:bodyPr rIns="0" anchor="ctr"/>
          <a:lstStyle>
            <a:lvl1pPr marL="0" indent="0" algn="l">
              <a:buFontTx/>
              <a:buNone/>
              <a:defRPr sz="2000" b="0" i="1">
                <a:solidFill>
                  <a:schemeClr val="bg1"/>
                </a:solidFill>
                <a:latin typeface="+mj-lt"/>
              </a:defRPr>
            </a:lvl1pPr>
          </a:lstStyle>
          <a:p>
            <a:pPr lvl="0"/>
            <a:r>
              <a:rPr lang="sv-SE" dirty="0" err="1"/>
              <a:t>Subtitle</a:t>
            </a:r>
            <a:endParaRPr lang="sv-SE" dirty="0"/>
          </a:p>
        </p:txBody>
      </p:sp>
      <p:sp>
        <p:nvSpPr>
          <p:cNvPr id="11" name="Text Placeholder 2"/>
          <p:cNvSpPr>
            <a:spLocks noGrp="1"/>
          </p:cNvSpPr>
          <p:nvPr>
            <p:ph type="body" sz="quarter" idx="18" hasCustomPrompt="1"/>
          </p:nvPr>
        </p:nvSpPr>
        <p:spPr>
          <a:xfrm>
            <a:off x="876300" y="2349499"/>
            <a:ext cx="554355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2211765344"/>
      </p:ext>
    </p:extLst>
  </p:cSld>
  <p:clrMapOvr>
    <a:masterClrMapping/>
  </p:clrMapOvr>
  <p:hf hdr="0" ft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eft, large tex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6889944"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noProof="0" dirty="0"/>
          </a:p>
        </p:txBody>
      </p:sp>
      <p:sp>
        <p:nvSpPr>
          <p:cNvPr id="4" name="Date Placeholder 3"/>
          <p:cNvSpPr>
            <a:spLocks noGrp="1"/>
          </p:cNvSpPr>
          <p:nvPr>
            <p:ph type="dt" sz="half" idx="14"/>
          </p:nvPr>
        </p:nvSpPr>
        <p:spPr>
          <a:xfrm>
            <a:off x="9803011" y="6394450"/>
            <a:ext cx="1512690" cy="162000"/>
          </a:xfrm>
        </p:spPr>
        <p:txBody>
          <a:bodyPr/>
          <a:lstStyle>
            <a:lvl1pPr>
              <a:defRPr>
                <a:solidFill>
                  <a:schemeClr val="bg1"/>
                </a:solidFill>
              </a:defRPr>
            </a:lvl1pPr>
          </a:lstStyle>
          <a:p>
            <a:r>
              <a:rPr lang="sv-SE" dirty="0"/>
              <a:t>18 januari 2023</a:t>
            </a:r>
          </a:p>
        </p:txBody>
      </p:sp>
      <p:sp>
        <p:nvSpPr>
          <p:cNvPr id="9" name="Footer Placeholder 8"/>
          <p:cNvSpPr>
            <a:spLocks noGrp="1"/>
          </p:cNvSpPr>
          <p:nvPr>
            <p:ph type="ftr" sz="quarter" idx="15"/>
          </p:nvPr>
        </p:nvSpPr>
        <p:spPr>
          <a:xfrm>
            <a:off x="7248128" y="6394450"/>
            <a:ext cx="2304000" cy="162000"/>
          </a:xfrm>
        </p:spPr>
        <p:txBody>
          <a:bodyPr/>
          <a:lstStyle>
            <a:lvl1pPr>
              <a:defRPr>
                <a:solidFill>
                  <a:schemeClr val="bg1"/>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0" name="Slide Number Placeholder 9"/>
          <p:cNvSpPr>
            <a:spLocks noGrp="1"/>
          </p:cNvSpPr>
          <p:nvPr>
            <p:ph type="sldNum" sz="quarter" idx="16"/>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2" name="Title 6"/>
          <p:cNvSpPr>
            <a:spLocks noGrp="1"/>
          </p:cNvSpPr>
          <p:nvPr>
            <p:ph type="title" hasCustomPrompt="1"/>
          </p:nvPr>
        </p:nvSpPr>
        <p:spPr>
          <a:xfrm>
            <a:off x="7248524" y="981075"/>
            <a:ext cx="4608514" cy="714893"/>
          </a:xfrm>
        </p:spPr>
        <p:txBody>
          <a:bodyPr/>
          <a:lstStyle>
            <a:lvl1pPr algn="l">
              <a:defRPr>
                <a:solidFill>
                  <a:schemeClr val="bg1"/>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16" name="Text Placeholder 4"/>
          <p:cNvSpPr>
            <a:spLocks noGrp="1"/>
          </p:cNvSpPr>
          <p:nvPr>
            <p:ph type="body" sz="quarter" idx="17" hasCustomPrompt="1"/>
          </p:nvPr>
        </p:nvSpPr>
        <p:spPr>
          <a:xfrm>
            <a:off x="7248524" y="1773238"/>
            <a:ext cx="4608514" cy="505342"/>
          </a:xfrm>
        </p:spPr>
        <p:txBody>
          <a:bodyPr rIns="0" anchor="ctr"/>
          <a:lstStyle>
            <a:lvl1pPr marL="0" indent="0" algn="l">
              <a:buFontTx/>
              <a:buNone/>
              <a:defRPr sz="2000" b="0" i="1">
                <a:solidFill>
                  <a:schemeClr val="bg1"/>
                </a:solidFill>
                <a:latin typeface="+mj-lt"/>
              </a:defRPr>
            </a:lvl1pPr>
          </a:lstStyle>
          <a:p>
            <a:pPr lvl="0"/>
            <a:r>
              <a:rPr lang="sv-SE" dirty="0" err="1"/>
              <a:t>Subtitle</a:t>
            </a:r>
            <a:endParaRPr lang="sv-SE" dirty="0"/>
          </a:p>
        </p:txBody>
      </p:sp>
      <p:sp>
        <p:nvSpPr>
          <p:cNvPr id="11" name="Text Placeholder 2"/>
          <p:cNvSpPr>
            <a:spLocks noGrp="1"/>
          </p:cNvSpPr>
          <p:nvPr>
            <p:ph type="body" sz="quarter" idx="18" hasCustomPrompt="1"/>
          </p:nvPr>
        </p:nvSpPr>
        <p:spPr>
          <a:xfrm>
            <a:off x="7248128" y="2349499"/>
            <a:ext cx="4608056"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1805071445"/>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or Chapter slide">
    <p:bg>
      <p:bgPr>
        <a:solidFill>
          <a:schemeClr val="bg1"/>
        </a:solidFill>
        <a:effectLst/>
      </p:bgPr>
    </p:bg>
    <p:spTree>
      <p:nvGrpSpPr>
        <p:cNvPr id="1" name=""/>
        <p:cNvGrpSpPr/>
        <p:nvPr/>
      </p:nvGrpSpPr>
      <p:grpSpPr>
        <a:xfrm>
          <a:off x="0" y="0"/>
          <a:ext cx="0" cy="0"/>
          <a:chOff x="0" y="0"/>
          <a:chExt cx="0" cy="0"/>
        </a:xfrm>
      </p:grpSpPr>
      <p:sp>
        <p:nvSpPr>
          <p:cNvPr id="5"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2" name="Title 1"/>
          <p:cNvSpPr>
            <a:spLocks noGrp="1"/>
          </p:cNvSpPr>
          <p:nvPr>
            <p:ph type="ctrTitle" hasCustomPrompt="1"/>
          </p:nvPr>
        </p:nvSpPr>
        <p:spPr>
          <a:xfrm>
            <a:off x="1631950" y="1700213"/>
            <a:ext cx="8928100" cy="4176712"/>
          </a:xfrm>
        </p:spPr>
        <p:txBody>
          <a:bodyPr tIns="0" bIns="0" anchor="t" anchorCtr="0">
            <a:noAutofit/>
          </a:bodyPr>
          <a:lstStyle>
            <a:lvl1pPr algn="ctr">
              <a:defRPr sz="8000" b="0" cap="none" baseline="0">
                <a:solidFill>
                  <a:schemeClr val="bg2"/>
                </a:solidFill>
              </a:defRPr>
            </a:lvl1pPr>
          </a:lstStyle>
          <a:p>
            <a:r>
              <a:rPr lang="sv-SE" noProof="0" dirty="0"/>
              <a:t>Text</a:t>
            </a:r>
          </a:p>
        </p:txBody>
      </p:sp>
      <p:sp>
        <p:nvSpPr>
          <p:cNvPr id="3" name="Subtitle 2"/>
          <p:cNvSpPr>
            <a:spLocks noGrp="1"/>
          </p:cNvSpPr>
          <p:nvPr>
            <p:ph type="subTitle" idx="1" hasCustomPrompt="1"/>
          </p:nvPr>
        </p:nvSpPr>
        <p:spPr>
          <a:xfrm>
            <a:off x="1631950" y="604926"/>
            <a:ext cx="8928100" cy="591826"/>
          </a:xfrm>
        </p:spPr>
        <p:txBody>
          <a:bodyPr tIns="0" anchor="b" anchorCtr="0">
            <a:noAutofit/>
          </a:bodyPr>
          <a:lstStyle>
            <a:lvl1pPr marL="0" indent="0" algn="ctr">
              <a:buNone/>
              <a:defRPr sz="2000" baseline="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Title</a:t>
            </a:r>
            <a:endParaRPr lang="sv-SE" noProof="0" dirty="0"/>
          </a:p>
        </p:txBody>
      </p:sp>
    </p:spTree>
    <p:extLst>
      <p:ext uri="{BB962C8B-B14F-4D97-AF65-F5344CB8AC3E}">
        <p14:creationId xmlns:p14="http://schemas.microsoft.com/office/powerpoint/2010/main" val="109147684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rst page (image fram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1950" y="2636912"/>
            <a:ext cx="8928100" cy="1008112"/>
          </a:xfrm>
        </p:spPr>
        <p:txBody>
          <a:bodyPr tIns="0" bIns="0" anchor="b" anchorCtr="0">
            <a:normAutofit/>
          </a:bodyPr>
          <a:lstStyle>
            <a:lvl1pPr algn="ctr">
              <a:defRPr sz="4000" b="1" cap="none" baseline="0">
                <a:solidFill>
                  <a:schemeClr val="bg1"/>
                </a:solidFill>
              </a:defRPr>
            </a:lvl1pPr>
          </a:lstStyle>
          <a:p>
            <a:r>
              <a:rPr lang="sv-SE" noProof="0" dirty="0"/>
              <a:t>Presentation </a:t>
            </a:r>
            <a:r>
              <a:rPr lang="sv-SE" noProof="0" dirty="0" err="1"/>
              <a:t>Name</a:t>
            </a:r>
            <a:endParaRPr lang="sv-SE" noProof="0" dirty="0"/>
          </a:p>
        </p:txBody>
      </p:sp>
      <p:sp>
        <p:nvSpPr>
          <p:cNvPr id="3" name="Subtitle 2"/>
          <p:cNvSpPr>
            <a:spLocks noGrp="1"/>
          </p:cNvSpPr>
          <p:nvPr>
            <p:ph type="subTitle" idx="1" hasCustomPrompt="1"/>
          </p:nvPr>
        </p:nvSpPr>
        <p:spPr>
          <a:xfrm>
            <a:off x="1631950" y="3750161"/>
            <a:ext cx="8928100" cy="744849"/>
          </a:xfrm>
        </p:spPr>
        <p:txBody>
          <a:bodyPr tIns="0">
            <a:noAutofit/>
          </a:bodyPr>
          <a:lstStyle>
            <a:lvl1pPr marL="0" indent="0" algn="ctr">
              <a:spcBef>
                <a:spcPts val="0"/>
              </a:spcBef>
              <a:spcAft>
                <a:spcPts val="0"/>
              </a:spcAft>
              <a:buNone/>
              <a:defRPr sz="18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Subtitle</a:t>
            </a:r>
            <a:endParaRPr lang="sv-SE" noProof="0" dirty="0"/>
          </a:p>
        </p:txBody>
      </p:sp>
      <p:sp>
        <p:nvSpPr>
          <p:cNvPr id="11" name="Text Placeholder 6"/>
          <p:cNvSpPr>
            <a:spLocks noGrp="1"/>
          </p:cNvSpPr>
          <p:nvPr>
            <p:ph type="body" sz="quarter" idx="12" hasCustomPrompt="1"/>
          </p:nvPr>
        </p:nvSpPr>
        <p:spPr>
          <a:xfrm>
            <a:off x="1631950" y="5013177"/>
            <a:ext cx="8928100" cy="936104"/>
          </a:xfrm>
        </p:spPr>
        <p:txBody>
          <a:bodyPr wrap="square" lIns="0" tIns="0" rIns="0" bIns="0" anchor="b" anchorCtr="0">
            <a:noAutofit/>
          </a:bodyPr>
          <a:lstStyle>
            <a:lvl1pPr marL="0" indent="0" algn="ctr">
              <a:spcBef>
                <a:spcPts val="0"/>
              </a:spcBef>
              <a:spcAft>
                <a:spcPts val="0"/>
              </a:spcAft>
              <a:buFontTx/>
              <a:buNone/>
              <a:defRPr sz="800" i="1">
                <a:solidFill>
                  <a:schemeClr val="bg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sv-SE" dirty="0" err="1"/>
              <a:t>Disclaimer</a:t>
            </a:r>
            <a:r>
              <a:rPr lang="sv-SE" dirty="0"/>
              <a:t> text in </a:t>
            </a:r>
            <a:r>
              <a:rPr lang="sv-SE" dirty="0" err="1"/>
              <a:t>here</a:t>
            </a:r>
            <a:endParaRPr lang="sv-SE" dirty="0"/>
          </a:p>
        </p:txBody>
      </p:sp>
      <p:sp>
        <p:nvSpPr>
          <p:cNvPr id="10" name="Picture Placeholder 10"/>
          <p:cNvSpPr>
            <a:spLocks noGrp="1"/>
          </p:cNvSpPr>
          <p:nvPr>
            <p:ph type="pic" sz="quarter" idx="17"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solidFill>
            <a:srgbClr val="C0DDCC"/>
          </a:solidFill>
        </p:spPr>
        <p:txBody>
          <a:bodyPr wrap="square" tIns="72000">
            <a:noAutofit/>
          </a:bodyPr>
          <a:lstStyle>
            <a:lvl1pPr marL="0" indent="0" algn="ctr">
              <a:buNone/>
              <a:defRPr>
                <a:solidFill>
                  <a:schemeClr val="bg2"/>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15" name="xVinge"/>
          <p:cNvSpPr>
            <a:spLocks noEditPoints="1"/>
          </p:cNvSpPr>
          <p:nvPr userDrawn="1"/>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138768958"/>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or Chapter slide (dark)">
    <p:bg>
      <p:bgPr>
        <a:solidFill>
          <a:schemeClr val="tx2"/>
        </a:solidFill>
        <a:effectLst/>
      </p:bgPr>
    </p:bg>
    <p:spTree>
      <p:nvGrpSpPr>
        <p:cNvPr id="1" name=""/>
        <p:cNvGrpSpPr/>
        <p:nvPr/>
      </p:nvGrpSpPr>
      <p:grpSpPr>
        <a:xfrm>
          <a:off x="0" y="0"/>
          <a:ext cx="0" cy="0"/>
          <a:chOff x="0" y="0"/>
          <a:chExt cx="0" cy="0"/>
        </a:xfrm>
      </p:grpSpPr>
      <p:sp>
        <p:nvSpPr>
          <p:cNvPr id="5"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bg1"/>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2" name="Title 1"/>
          <p:cNvSpPr>
            <a:spLocks noGrp="1"/>
          </p:cNvSpPr>
          <p:nvPr>
            <p:ph type="ctrTitle" hasCustomPrompt="1"/>
          </p:nvPr>
        </p:nvSpPr>
        <p:spPr>
          <a:xfrm>
            <a:off x="1631950" y="1700213"/>
            <a:ext cx="8928100" cy="4176712"/>
          </a:xfrm>
        </p:spPr>
        <p:txBody>
          <a:bodyPr tIns="0" bIns="0" anchor="t" anchorCtr="0">
            <a:noAutofit/>
          </a:bodyPr>
          <a:lstStyle>
            <a:lvl1pPr algn="ctr">
              <a:defRPr sz="8000" b="0" cap="none" baseline="0">
                <a:solidFill>
                  <a:schemeClr val="bg1"/>
                </a:solidFill>
              </a:defRPr>
            </a:lvl1pPr>
          </a:lstStyle>
          <a:p>
            <a:r>
              <a:rPr lang="sv-SE" noProof="0" dirty="0"/>
              <a:t>Text</a:t>
            </a:r>
          </a:p>
        </p:txBody>
      </p:sp>
      <p:sp>
        <p:nvSpPr>
          <p:cNvPr id="3" name="Subtitle 2"/>
          <p:cNvSpPr>
            <a:spLocks noGrp="1"/>
          </p:cNvSpPr>
          <p:nvPr>
            <p:ph type="subTitle" idx="1" hasCustomPrompt="1"/>
          </p:nvPr>
        </p:nvSpPr>
        <p:spPr>
          <a:xfrm>
            <a:off x="1631950" y="604926"/>
            <a:ext cx="8928100" cy="591826"/>
          </a:xfrm>
        </p:spPr>
        <p:txBody>
          <a:bodyPr tIns="0" anchor="b" anchorCtr="0">
            <a:noAutofit/>
          </a:bodyPr>
          <a:lstStyle>
            <a:lvl1pPr marL="0" indent="0" algn="ctr">
              <a:buNone/>
              <a:defRPr sz="20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a:t>Title</a:t>
            </a:r>
            <a:endParaRPr lang="sv-SE" noProof="0" dirty="0"/>
          </a:p>
        </p:txBody>
      </p:sp>
    </p:spTree>
    <p:extLst>
      <p:ext uri="{BB962C8B-B14F-4D97-AF65-F5344CB8AC3E}">
        <p14:creationId xmlns:p14="http://schemas.microsoft.com/office/powerpoint/2010/main" val="1014485972"/>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_1">
    <p:bg>
      <p:bgPr>
        <a:solidFill>
          <a:schemeClr val="bg1"/>
        </a:solidFill>
        <a:effectLst/>
      </p:bgPr>
    </p:bg>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878334" y="981074"/>
            <a:ext cx="3024336" cy="3312021"/>
          </a:xfrm>
          <a:solidFill>
            <a:schemeClr val="bg1">
              <a:lumMod val="85000"/>
            </a:schemeClr>
          </a:solidFill>
        </p:spPr>
        <p:txBody>
          <a:bodyPr anchor="ctr" anchorCtr="0"/>
          <a:lstStyle>
            <a:lvl1pPr marL="0" indent="0" algn="ctr">
              <a:buNone/>
              <a:defRPr sz="1200">
                <a:solidFill>
                  <a:schemeClr val="bg2"/>
                </a:solidFill>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57" name="Email 1"/>
          <p:cNvSpPr>
            <a:spLocks noGrp="1"/>
          </p:cNvSpPr>
          <p:nvPr>
            <p:ph type="body" sz="quarter" idx="37" hasCustomPrompt="1"/>
          </p:nvPr>
        </p:nvSpPr>
        <p:spPr>
          <a:xfrm>
            <a:off x="878334" y="5724551"/>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dirty="0"/>
              <a:t>name@vinge.se</a:t>
            </a:r>
          </a:p>
        </p:txBody>
      </p:sp>
      <p:sp>
        <p:nvSpPr>
          <p:cNvPr id="49" name="Mobile 1"/>
          <p:cNvSpPr>
            <a:spLocks noGrp="1"/>
          </p:cNvSpPr>
          <p:nvPr>
            <p:ph type="body" sz="quarter" idx="33" hasCustomPrompt="1"/>
          </p:nvPr>
        </p:nvSpPr>
        <p:spPr>
          <a:xfrm>
            <a:off x="878334" y="5547513"/>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dirty="0"/>
              <a:t>+46(0)70 714 00 00</a:t>
            </a:r>
          </a:p>
        </p:txBody>
      </p:sp>
      <p:sp>
        <p:nvSpPr>
          <p:cNvPr id="41" name="Direct 1"/>
          <p:cNvSpPr>
            <a:spLocks noGrp="1"/>
          </p:cNvSpPr>
          <p:nvPr>
            <p:ph type="body" sz="quarter" idx="29" hasCustomPrompt="1"/>
          </p:nvPr>
        </p:nvSpPr>
        <p:spPr>
          <a:xfrm>
            <a:off x="878334" y="5370476"/>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dirty="0"/>
              <a:t>+46(0)10 614 00 00</a:t>
            </a:r>
          </a:p>
        </p:txBody>
      </p:sp>
      <p:sp>
        <p:nvSpPr>
          <p:cNvPr id="33" name="Practice 1"/>
          <p:cNvSpPr>
            <a:spLocks noGrp="1"/>
          </p:cNvSpPr>
          <p:nvPr>
            <p:ph type="body" sz="quarter" idx="25" hasCustomPrompt="1"/>
          </p:nvPr>
        </p:nvSpPr>
        <p:spPr>
          <a:xfrm>
            <a:off x="878334" y="4941168"/>
            <a:ext cx="3024336" cy="180000"/>
          </a:xfrm>
        </p:spPr>
        <p:txBody>
          <a:bodyPr/>
          <a:lstStyle>
            <a:lvl1pPr marL="0" indent="0">
              <a:lnSpc>
                <a:spcPct val="90000"/>
              </a:lnSpc>
              <a:spcBef>
                <a:spcPts val="0"/>
              </a:spcBef>
              <a:spcAft>
                <a:spcPts val="0"/>
              </a:spcAft>
              <a:buNone/>
              <a:defRPr sz="1000" b="0" baseline="0">
                <a:solidFill>
                  <a:schemeClr val="bg2"/>
                </a:solidFill>
                <a:latin typeface="+mn-lt"/>
              </a:defRPr>
            </a:lvl1pPr>
          </a:lstStyle>
          <a:p>
            <a:pPr lvl="0"/>
            <a:r>
              <a:rPr lang="sv-SE" dirty="0" err="1"/>
              <a:t>Practice</a:t>
            </a:r>
            <a:r>
              <a:rPr lang="sv-SE" dirty="0"/>
              <a:t> Area (</a:t>
            </a:r>
            <a:r>
              <a:rPr lang="sv-SE" dirty="0" err="1"/>
              <a:t>optional</a:t>
            </a:r>
            <a:r>
              <a:rPr lang="sv-SE" dirty="0"/>
              <a:t>)</a:t>
            </a:r>
          </a:p>
        </p:txBody>
      </p:sp>
      <p:sp>
        <p:nvSpPr>
          <p:cNvPr id="25" name="Title 1"/>
          <p:cNvSpPr>
            <a:spLocks noGrp="1"/>
          </p:cNvSpPr>
          <p:nvPr>
            <p:ph type="body" sz="quarter" idx="21" hasCustomPrompt="1"/>
          </p:nvPr>
        </p:nvSpPr>
        <p:spPr>
          <a:xfrm>
            <a:off x="878334" y="4729833"/>
            <a:ext cx="3024336" cy="180000"/>
          </a:xfrm>
        </p:spPr>
        <p:txBody>
          <a:bodyPr/>
          <a:lstStyle>
            <a:lvl1pPr marL="0" indent="0">
              <a:lnSpc>
                <a:spcPct val="90000"/>
              </a:lnSpc>
              <a:spcBef>
                <a:spcPts val="0"/>
              </a:spcBef>
              <a:spcAft>
                <a:spcPts val="0"/>
              </a:spcAft>
              <a:buNone/>
              <a:defRPr sz="1200" b="0">
                <a:solidFill>
                  <a:schemeClr val="bg2"/>
                </a:solidFill>
              </a:defRPr>
            </a:lvl1pPr>
          </a:lstStyle>
          <a:p>
            <a:pPr lvl="0"/>
            <a:r>
              <a:rPr lang="sv-SE" dirty="0" err="1"/>
              <a:t>Title</a:t>
            </a:r>
            <a:endParaRPr lang="sv-SE" dirty="0"/>
          </a:p>
        </p:txBody>
      </p:sp>
      <p:sp>
        <p:nvSpPr>
          <p:cNvPr id="16" name="Name 1"/>
          <p:cNvSpPr>
            <a:spLocks noGrp="1"/>
          </p:cNvSpPr>
          <p:nvPr>
            <p:ph type="body" sz="quarter" idx="17" hasCustomPrompt="1"/>
          </p:nvPr>
        </p:nvSpPr>
        <p:spPr>
          <a:xfrm>
            <a:off x="878334" y="4430244"/>
            <a:ext cx="3024336" cy="257898"/>
          </a:xfrm>
        </p:spPr>
        <p:txBody>
          <a:bodyPr anchor="b"/>
          <a:lstStyle>
            <a:lvl1pPr marL="0" indent="0">
              <a:lnSpc>
                <a:spcPct val="80000"/>
              </a:lnSpc>
              <a:spcBef>
                <a:spcPts val="0"/>
              </a:spcBef>
              <a:spcAft>
                <a:spcPts val="0"/>
              </a:spcAft>
              <a:buNone/>
              <a:defRPr sz="1800">
                <a:solidFill>
                  <a:schemeClr val="bg2"/>
                </a:solidFill>
              </a:defRPr>
            </a:lvl1pPr>
          </a:lstStyle>
          <a:p>
            <a:pPr lvl="0"/>
            <a:r>
              <a:rPr lang="sv-SE" dirty="0" err="1"/>
              <a:t>Name</a:t>
            </a:r>
            <a:endParaRPr lang="sv-SE" dirty="0"/>
          </a:p>
        </p:txBody>
      </p:sp>
      <p:sp>
        <p:nvSpPr>
          <p:cNvPr id="11" name="Text Placeholder 10"/>
          <p:cNvSpPr>
            <a:spLocks noGrp="1"/>
          </p:cNvSpPr>
          <p:nvPr>
            <p:ph type="body" sz="quarter" idx="41"/>
          </p:nvPr>
        </p:nvSpPr>
        <p:spPr>
          <a:xfrm>
            <a:off x="4225313" y="1260000"/>
            <a:ext cx="6334737" cy="3860453"/>
          </a:xfrm>
        </p:spPr>
        <p:txBody>
          <a:bodyPr numCol="2" spcCol="180000"/>
          <a:lstStyle>
            <a:lvl1pPr marL="142875" indent="-142875">
              <a:lnSpc>
                <a:spcPct val="90000"/>
              </a:lnSpc>
              <a:spcBef>
                <a:spcPts val="0"/>
              </a:spcBef>
              <a:spcAft>
                <a:spcPts val="200"/>
              </a:spcAft>
              <a:buClr>
                <a:schemeClr val="bg2"/>
              </a:buClr>
              <a:buFont typeface="Arial" panose="020B0604020202020204" pitchFamily="34" charset="0"/>
              <a:buChar char="•"/>
              <a:defRPr sz="900">
                <a:solidFill>
                  <a:schemeClr val="bg2"/>
                </a:solidFill>
              </a:defRPr>
            </a:lvl1pPr>
            <a:lvl2pPr marL="288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2pPr>
            <a:lvl3pPr marL="432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3pPr>
            <a:lvl4pPr marL="576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4pPr>
            <a:lvl5pPr marL="720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5p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Title 5"/>
          <p:cNvSpPr>
            <a:spLocks noGrp="1"/>
          </p:cNvSpPr>
          <p:nvPr>
            <p:ph type="title" hasCustomPrompt="1"/>
          </p:nvPr>
        </p:nvSpPr>
        <p:spPr>
          <a:xfrm>
            <a:off x="4223792" y="925621"/>
            <a:ext cx="6336258" cy="271132"/>
          </a:xfrm>
        </p:spPr>
        <p:txBody>
          <a:bodyPr anchor="t">
            <a:noAutofit/>
          </a:bodyPr>
          <a:lstStyle>
            <a:lvl1pPr algn="l">
              <a:defRPr sz="1600" b="1" cap="none" baseline="0">
                <a:solidFill>
                  <a:schemeClr val="bg2"/>
                </a:solidFill>
              </a:defRPr>
            </a:lvl1pPr>
          </a:lstStyle>
          <a:p>
            <a:r>
              <a:rPr lang="sv-SE" dirty="0" err="1"/>
              <a:t>Type</a:t>
            </a:r>
            <a:r>
              <a:rPr lang="sv-SE" dirty="0"/>
              <a:t> CV </a:t>
            </a:r>
            <a:r>
              <a:rPr lang="sv-SE" dirty="0" err="1"/>
              <a:t>Header</a:t>
            </a:r>
            <a:endParaRPr lang="sv-SE" dirty="0"/>
          </a:p>
        </p:txBody>
      </p:sp>
      <p:sp>
        <p:nvSpPr>
          <p:cNvPr id="9" name="Text Placeholder 8"/>
          <p:cNvSpPr>
            <a:spLocks noGrp="1"/>
          </p:cNvSpPr>
          <p:nvPr>
            <p:ph type="body" sz="quarter" idx="42" hasCustomPrompt="1"/>
          </p:nvPr>
        </p:nvSpPr>
        <p:spPr>
          <a:xfrm>
            <a:off x="4223792" y="5370476"/>
            <a:ext cx="6336258" cy="502614"/>
          </a:xfrm>
        </p:spPr>
        <p:txBody>
          <a:bodyPr anchor="b" anchorCtr="0"/>
          <a:lstStyle>
            <a:lvl1pPr marL="0" indent="0">
              <a:lnSpc>
                <a:spcPct val="95000"/>
              </a:lnSpc>
              <a:buNone/>
              <a:defRPr sz="900" i="1">
                <a:solidFill>
                  <a:schemeClr val="bg2"/>
                </a:solidFill>
              </a:defRPr>
            </a:lvl1pPr>
            <a:lvl2pPr marL="431025" indent="0">
              <a:lnSpc>
                <a:spcPct val="95000"/>
              </a:lnSpc>
              <a:buNone/>
              <a:defRPr sz="900"/>
            </a:lvl2pPr>
            <a:lvl3pPr marL="900612" indent="0">
              <a:lnSpc>
                <a:spcPct val="95000"/>
              </a:lnSpc>
              <a:buNone/>
              <a:defRPr sz="900"/>
            </a:lvl3pPr>
            <a:lvl4pPr marL="1259025" indent="0">
              <a:lnSpc>
                <a:spcPct val="95000"/>
              </a:lnSpc>
              <a:buNone/>
              <a:defRPr sz="900"/>
            </a:lvl4pPr>
            <a:lvl5pPr marL="1619025" indent="0">
              <a:lnSpc>
                <a:spcPct val="95000"/>
              </a:lnSpc>
              <a:buNone/>
              <a:defRPr sz="900"/>
            </a:lvl5pPr>
          </a:lstStyle>
          <a:p>
            <a:pPr lvl="0"/>
            <a:r>
              <a:rPr lang="sv-SE" dirty="0" err="1"/>
              <a:t>Additional</a:t>
            </a:r>
            <a:r>
              <a:rPr lang="sv-SE" dirty="0"/>
              <a:t> information/ </a:t>
            </a:r>
            <a:r>
              <a:rPr lang="sv-SE" dirty="0" err="1"/>
              <a:t>e.g</a:t>
            </a:r>
            <a:r>
              <a:rPr lang="sv-SE" dirty="0"/>
              <a:t>. </a:t>
            </a:r>
            <a:r>
              <a:rPr lang="sv-SE" dirty="0" err="1"/>
              <a:t>Experience</a:t>
            </a:r>
            <a:r>
              <a:rPr lang="sv-SE" dirty="0"/>
              <a:t> </a:t>
            </a:r>
            <a:r>
              <a:rPr lang="sv-SE" dirty="0" err="1"/>
              <a:t>Summary</a:t>
            </a:r>
            <a:r>
              <a:rPr lang="sv-SE" dirty="0"/>
              <a:t> (</a:t>
            </a:r>
            <a:r>
              <a:rPr lang="sv-SE" dirty="0" err="1"/>
              <a:t>Optional</a:t>
            </a:r>
            <a:r>
              <a:rPr lang="sv-SE" dirty="0"/>
              <a:t>)</a:t>
            </a:r>
          </a:p>
        </p:txBody>
      </p:sp>
      <p:sp>
        <p:nvSpPr>
          <p:cNvPr id="12" name="Date Placeholder 11"/>
          <p:cNvSpPr>
            <a:spLocks noGrp="1"/>
          </p:cNvSpPr>
          <p:nvPr>
            <p:ph type="dt" sz="half" idx="43"/>
          </p:nvPr>
        </p:nvSpPr>
        <p:spPr/>
        <p:txBody>
          <a:bodyPr/>
          <a:lstStyle>
            <a:lvl1pPr>
              <a:defRPr>
                <a:solidFill>
                  <a:schemeClr val="bg2"/>
                </a:solidFill>
              </a:defRPr>
            </a:lvl1pPr>
          </a:lstStyle>
          <a:p>
            <a:fld id="{B600B849-7720-45C0-9B01-52FF27E56460}" type="datetime4">
              <a:rPr lang="sv-SE" smtClean="0"/>
              <a:pPr/>
              <a:t>29 juli 2025</a:t>
            </a:fld>
            <a:endParaRPr lang="sv-SE" dirty="0"/>
          </a:p>
        </p:txBody>
      </p:sp>
      <p:sp>
        <p:nvSpPr>
          <p:cNvPr id="13" name="Footer Placeholder 12"/>
          <p:cNvSpPr>
            <a:spLocks noGrp="1"/>
          </p:cNvSpPr>
          <p:nvPr>
            <p:ph type="ftr" sz="quarter" idx="44"/>
          </p:nvPr>
        </p:nvSpPr>
        <p:spPr/>
        <p:txBody>
          <a:bodyPr/>
          <a:lstStyle>
            <a:lvl1pPr>
              <a:defRPr>
                <a:solidFill>
                  <a:schemeClr val="bg2"/>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4" name="Slide Number Placeholder 13"/>
          <p:cNvSpPr>
            <a:spLocks noGrp="1"/>
          </p:cNvSpPr>
          <p:nvPr>
            <p:ph type="sldNum" sz="quarter" idx="45"/>
          </p:nvPr>
        </p:nvSpPr>
        <p:spPr/>
        <p:txBody>
          <a:bodyPr/>
          <a:lstStyle>
            <a:lvl1pPr>
              <a:defRPr>
                <a:solidFill>
                  <a:schemeClr val="bg2"/>
                </a:solidFill>
              </a:defRPr>
            </a:lvl1pPr>
          </a:lstStyle>
          <a:p>
            <a:fld id="{68468C2E-472A-43C3-926E-5A5CF00B7762}" type="slidenum">
              <a:rPr lang="sv-SE" smtClean="0"/>
              <a:pPr/>
              <a:t>‹#›</a:t>
            </a:fld>
            <a:endParaRPr lang="sv-SE" dirty="0"/>
          </a:p>
        </p:txBody>
      </p:sp>
    </p:spTree>
    <p:extLst>
      <p:ext uri="{BB962C8B-B14F-4D97-AF65-F5344CB8AC3E}">
        <p14:creationId xmlns:p14="http://schemas.microsoft.com/office/powerpoint/2010/main" val="3290022454"/>
      </p:ext>
    </p:extLst>
  </p:cSld>
  <p:clrMapOvr>
    <a:masterClrMapping/>
  </p:clrMapOvr>
  <p:extLst>
    <p:ext uri="{DCECCB84-F9BA-43D5-87BE-67443E8EF086}">
      <p15:sldGuideLst xmlns:p15="http://schemas.microsoft.com/office/powerpoint/2012/main">
        <p15:guide id="1" pos="548" userDrawn="1">
          <p15:clr>
            <a:srgbClr val="FBAE40"/>
          </p15:clr>
        </p15:guide>
        <p15:guide id="2" orient="horz" pos="323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V_2">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2"/>
                </a:solidFill>
              </a:defRPr>
            </a:lvl1pPr>
          </a:lstStyle>
          <a:p>
            <a:fld id="{65A6B938-0933-41B7-BCD7-78550622CCD9}" type="datetime4">
              <a:rPr lang="sv-SE" smtClean="0"/>
              <a:pPr/>
              <a:t>29 juli 2025</a:t>
            </a:fld>
            <a:endParaRPr lang="sv-SE"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468C2E-472A-43C3-926E-5A5CF00B7762}" type="slidenum">
              <a:rPr lang="sv-SE" smtClean="0"/>
              <a:pPr/>
              <a:t>‹#›</a:t>
            </a:fld>
            <a:endParaRPr lang="sv-SE" dirty="0"/>
          </a:p>
        </p:txBody>
      </p:sp>
      <p:sp>
        <p:nvSpPr>
          <p:cNvPr id="8" name="Picture Placeholder 1"/>
          <p:cNvSpPr>
            <a:spLocks noGrp="1"/>
          </p:cNvSpPr>
          <p:nvPr>
            <p:ph type="pic" sz="quarter" idx="13"/>
          </p:nvPr>
        </p:nvSpPr>
        <p:spPr>
          <a:xfrm>
            <a:off x="878336"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57" name="Email 1"/>
          <p:cNvSpPr>
            <a:spLocks noGrp="1"/>
          </p:cNvSpPr>
          <p:nvPr>
            <p:ph type="body" sz="quarter" idx="37" hasCustomPrompt="1"/>
          </p:nvPr>
        </p:nvSpPr>
        <p:spPr>
          <a:xfrm>
            <a:off x="2558162" y="2168525"/>
            <a:ext cx="3393375" cy="130821"/>
          </a:xfrm>
        </p:spPr>
        <p:txBody>
          <a:bodyPr anchor="b"/>
          <a:lstStyle>
            <a:lvl1pPr marL="0" indent="0">
              <a:buNone/>
              <a:defRPr sz="800">
                <a:solidFill>
                  <a:schemeClr val="bg2"/>
                </a:solidFill>
                <a:latin typeface="+mn-lt"/>
                <a:cs typeface="Arial" panose="020B0604020202020204" pitchFamily="34" charset="0"/>
              </a:defRPr>
            </a:lvl1pPr>
          </a:lstStyle>
          <a:p>
            <a:pPr lvl="0"/>
            <a:r>
              <a:rPr lang="sv-SE" dirty="0"/>
              <a:t>name@vinge.se</a:t>
            </a:r>
          </a:p>
        </p:txBody>
      </p:sp>
      <p:sp>
        <p:nvSpPr>
          <p:cNvPr id="49" name="Mobile 1"/>
          <p:cNvSpPr>
            <a:spLocks noGrp="1"/>
          </p:cNvSpPr>
          <p:nvPr>
            <p:ph type="body" sz="quarter" idx="33" hasCustomPrompt="1"/>
          </p:nvPr>
        </p:nvSpPr>
        <p:spPr>
          <a:xfrm>
            <a:off x="2558162" y="2018513"/>
            <a:ext cx="3393375"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dirty="0"/>
              <a:t>+46(0)70 714 00 00</a:t>
            </a:r>
          </a:p>
        </p:txBody>
      </p:sp>
      <p:sp>
        <p:nvSpPr>
          <p:cNvPr id="41" name="Direct 1"/>
          <p:cNvSpPr>
            <a:spLocks noGrp="1"/>
          </p:cNvSpPr>
          <p:nvPr>
            <p:ph type="body" sz="quarter" idx="29" hasCustomPrompt="1"/>
          </p:nvPr>
        </p:nvSpPr>
        <p:spPr>
          <a:xfrm>
            <a:off x="2558162" y="1868501"/>
            <a:ext cx="3393375"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dirty="0"/>
              <a:t>+46(0)10 614 00 00</a:t>
            </a:r>
          </a:p>
        </p:txBody>
      </p:sp>
      <p:sp>
        <p:nvSpPr>
          <p:cNvPr id="33" name="Practice 1"/>
          <p:cNvSpPr>
            <a:spLocks noGrp="1"/>
          </p:cNvSpPr>
          <p:nvPr>
            <p:ph type="body" sz="quarter" idx="25" hasCustomPrompt="1"/>
          </p:nvPr>
        </p:nvSpPr>
        <p:spPr>
          <a:xfrm>
            <a:off x="2558163" y="1471555"/>
            <a:ext cx="3393375" cy="180850"/>
          </a:xfrm>
        </p:spPr>
        <p:txBody>
          <a:bodyPr/>
          <a:lstStyle>
            <a:lvl1pPr marL="0" indent="0">
              <a:lnSpc>
                <a:spcPct val="90000"/>
              </a:lnSpc>
              <a:spcBef>
                <a:spcPts val="0"/>
              </a:spcBef>
              <a:spcAft>
                <a:spcPts val="0"/>
              </a:spcAft>
              <a:buNone/>
              <a:defRPr lang="sv-SE" sz="900" dirty="0">
                <a:solidFill>
                  <a:schemeClr val="bg2"/>
                </a:solidFill>
              </a:defRPr>
            </a:lvl1pPr>
          </a:lstStyle>
          <a:p>
            <a:pPr lvl="0"/>
            <a:r>
              <a:rPr lang="sv-SE" dirty="0" err="1"/>
              <a:t>Practice</a:t>
            </a:r>
            <a:r>
              <a:rPr lang="sv-SE" dirty="0"/>
              <a:t> Area (</a:t>
            </a:r>
            <a:r>
              <a:rPr lang="sv-SE" dirty="0" err="1"/>
              <a:t>optional</a:t>
            </a:r>
            <a:r>
              <a:rPr lang="sv-SE" dirty="0"/>
              <a:t>)</a:t>
            </a:r>
          </a:p>
        </p:txBody>
      </p:sp>
      <p:sp>
        <p:nvSpPr>
          <p:cNvPr id="25" name="Title 1"/>
          <p:cNvSpPr>
            <a:spLocks noGrp="1"/>
          </p:cNvSpPr>
          <p:nvPr>
            <p:ph type="body" sz="quarter" idx="21" hasCustomPrompt="1"/>
          </p:nvPr>
        </p:nvSpPr>
        <p:spPr>
          <a:xfrm>
            <a:off x="2558163" y="1285874"/>
            <a:ext cx="3393375" cy="165600"/>
          </a:xfrm>
        </p:spPr>
        <p:txBody>
          <a:bodyPr/>
          <a:lstStyle>
            <a:lvl1pPr marL="0" indent="0">
              <a:lnSpc>
                <a:spcPct val="90000"/>
              </a:lnSpc>
              <a:spcBef>
                <a:spcPts val="0"/>
              </a:spcBef>
              <a:spcAft>
                <a:spcPts val="0"/>
              </a:spcAft>
              <a:buNone/>
              <a:defRPr lang="sv-SE" sz="1100" dirty="0">
                <a:solidFill>
                  <a:schemeClr val="bg2"/>
                </a:solidFill>
              </a:defRPr>
            </a:lvl1pPr>
          </a:lstStyle>
          <a:p>
            <a:pPr lvl="0"/>
            <a:r>
              <a:rPr lang="sv-SE" dirty="0" err="1"/>
              <a:t>Title</a:t>
            </a:r>
            <a:endParaRPr lang="sv-SE" dirty="0"/>
          </a:p>
        </p:txBody>
      </p:sp>
      <p:sp>
        <p:nvSpPr>
          <p:cNvPr id="16" name="Name 1"/>
          <p:cNvSpPr>
            <a:spLocks noGrp="1"/>
          </p:cNvSpPr>
          <p:nvPr>
            <p:ph type="body" sz="quarter" idx="17" hasCustomPrompt="1"/>
          </p:nvPr>
        </p:nvSpPr>
        <p:spPr>
          <a:xfrm>
            <a:off x="2558163" y="980728"/>
            <a:ext cx="3393375" cy="252000"/>
          </a:xfrm>
        </p:spPr>
        <p:txBody>
          <a:bodyPr anchor="b"/>
          <a:lstStyle>
            <a:lvl1pPr marL="0" indent="0">
              <a:lnSpc>
                <a:spcPct val="80000"/>
              </a:lnSpc>
              <a:spcBef>
                <a:spcPts val="0"/>
              </a:spcBef>
              <a:spcAft>
                <a:spcPts val="0"/>
              </a:spcAft>
              <a:buNone/>
              <a:defRPr sz="1600">
                <a:solidFill>
                  <a:schemeClr val="bg2"/>
                </a:solidFill>
              </a:defRPr>
            </a:lvl1pPr>
          </a:lstStyle>
          <a:p>
            <a:pPr lvl="0"/>
            <a:r>
              <a:rPr lang="sv-SE" dirty="0" err="1"/>
              <a:t>Name</a:t>
            </a:r>
            <a:endParaRPr lang="sv-SE" dirty="0"/>
          </a:p>
        </p:txBody>
      </p:sp>
      <p:sp>
        <p:nvSpPr>
          <p:cNvPr id="11" name="Text Placeholder 10"/>
          <p:cNvSpPr>
            <a:spLocks noGrp="1"/>
          </p:cNvSpPr>
          <p:nvPr>
            <p:ph type="body" sz="quarter" idx="41"/>
          </p:nvPr>
        </p:nvSpPr>
        <p:spPr>
          <a:xfrm>
            <a:off x="878335" y="2420884"/>
            <a:ext cx="5073203" cy="3455756"/>
          </a:xfrm>
        </p:spPr>
        <p:txBody>
          <a:bodyPr numCol="2" spcCol="108000"/>
          <a:lstStyle>
            <a:lvl1pPr marL="80963" indent="-80963">
              <a:lnSpc>
                <a:spcPct val="90000"/>
              </a:lnSpc>
              <a:spcBef>
                <a:spcPts val="0"/>
              </a:spcBef>
              <a:spcAft>
                <a:spcPts val="200"/>
              </a:spcAft>
              <a:buClr>
                <a:schemeClr val="bg2"/>
              </a:buClr>
              <a:buFont typeface="Arial" panose="020B0604020202020204" pitchFamily="34" charset="0"/>
              <a:buChar char="•"/>
              <a:defRPr sz="8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5p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9" name="Title 8"/>
          <p:cNvSpPr>
            <a:spLocks noGrp="1"/>
          </p:cNvSpPr>
          <p:nvPr>
            <p:ph type="title" hasCustomPrompt="1"/>
          </p:nvPr>
        </p:nvSpPr>
        <p:spPr>
          <a:xfrm>
            <a:off x="874629" y="548680"/>
            <a:ext cx="10442741" cy="288032"/>
          </a:xfrm>
        </p:spPr>
        <p:txBody>
          <a:bodyPr>
            <a:normAutofit/>
          </a:bodyPr>
          <a:lstStyle>
            <a:lvl1pPr algn="l">
              <a:defRPr sz="1600" b="1" cap="none" baseline="0">
                <a:solidFill>
                  <a:schemeClr val="bg2"/>
                </a:solidFill>
              </a:defRPr>
            </a:lvl1pPr>
          </a:lstStyle>
          <a:p>
            <a:r>
              <a:rPr lang="sv-SE" dirty="0" err="1"/>
              <a:t>Type</a:t>
            </a:r>
            <a:r>
              <a:rPr lang="sv-SE" dirty="0"/>
              <a:t> CV </a:t>
            </a:r>
            <a:r>
              <a:rPr lang="sv-SE" dirty="0" err="1"/>
              <a:t>header</a:t>
            </a:r>
            <a:endParaRPr lang="sv-SE" dirty="0"/>
          </a:p>
        </p:txBody>
      </p:sp>
      <p:sp>
        <p:nvSpPr>
          <p:cNvPr id="32" name="Picture Placeholder 1"/>
          <p:cNvSpPr>
            <a:spLocks noGrp="1"/>
          </p:cNvSpPr>
          <p:nvPr>
            <p:ph type="pic" sz="quarter" idx="42"/>
          </p:nvPr>
        </p:nvSpPr>
        <p:spPr>
          <a:xfrm>
            <a:off x="6254399"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34" name="Email 1"/>
          <p:cNvSpPr>
            <a:spLocks noGrp="1"/>
          </p:cNvSpPr>
          <p:nvPr>
            <p:ph type="body" sz="quarter" idx="43" hasCustomPrompt="1"/>
          </p:nvPr>
        </p:nvSpPr>
        <p:spPr>
          <a:xfrm>
            <a:off x="7926276" y="2168525"/>
            <a:ext cx="3394800" cy="130821"/>
          </a:xfrm>
        </p:spPr>
        <p:txBody>
          <a:bodyPr anchor="b"/>
          <a:lstStyle>
            <a:lvl1pPr marL="0" indent="0">
              <a:buNone/>
              <a:defRPr sz="800">
                <a:solidFill>
                  <a:schemeClr val="bg2"/>
                </a:solidFill>
                <a:latin typeface="+mn-lt"/>
                <a:cs typeface="Arial" panose="020B0604020202020204" pitchFamily="34" charset="0"/>
              </a:defRPr>
            </a:lvl1pPr>
          </a:lstStyle>
          <a:p>
            <a:pPr lvl="0"/>
            <a:r>
              <a:rPr lang="sv-SE" dirty="0"/>
              <a:t>name@vinge.se</a:t>
            </a:r>
          </a:p>
        </p:txBody>
      </p:sp>
      <p:sp>
        <p:nvSpPr>
          <p:cNvPr id="36" name="Mobile 1"/>
          <p:cNvSpPr>
            <a:spLocks noGrp="1"/>
          </p:cNvSpPr>
          <p:nvPr>
            <p:ph type="body" sz="quarter" idx="44" hasCustomPrompt="1"/>
          </p:nvPr>
        </p:nvSpPr>
        <p:spPr>
          <a:xfrm>
            <a:off x="7926276" y="2018513"/>
            <a:ext cx="3394800"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dirty="0"/>
              <a:t>+46(0)70 714 00 00</a:t>
            </a:r>
          </a:p>
        </p:txBody>
      </p:sp>
      <p:sp>
        <p:nvSpPr>
          <p:cNvPr id="37" name="Direct 1"/>
          <p:cNvSpPr>
            <a:spLocks noGrp="1"/>
          </p:cNvSpPr>
          <p:nvPr>
            <p:ph type="body" sz="quarter" idx="45" hasCustomPrompt="1"/>
          </p:nvPr>
        </p:nvSpPr>
        <p:spPr>
          <a:xfrm>
            <a:off x="7926276" y="1868501"/>
            <a:ext cx="3394800"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dirty="0"/>
              <a:t>+46(0)10 614 00 00</a:t>
            </a:r>
          </a:p>
        </p:txBody>
      </p:sp>
      <p:sp>
        <p:nvSpPr>
          <p:cNvPr id="38" name="Practice 1"/>
          <p:cNvSpPr>
            <a:spLocks noGrp="1"/>
          </p:cNvSpPr>
          <p:nvPr>
            <p:ph type="body" sz="quarter" idx="46" hasCustomPrompt="1"/>
          </p:nvPr>
        </p:nvSpPr>
        <p:spPr>
          <a:xfrm>
            <a:off x="7926276" y="1471555"/>
            <a:ext cx="3394800" cy="180850"/>
          </a:xfrm>
        </p:spPr>
        <p:txBody>
          <a:bodyPr/>
          <a:lstStyle>
            <a:lvl1pPr marL="0" indent="0">
              <a:lnSpc>
                <a:spcPct val="90000"/>
              </a:lnSpc>
              <a:spcBef>
                <a:spcPts val="0"/>
              </a:spcBef>
              <a:spcAft>
                <a:spcPts val="0"/>
              </a:spcAft>
              <a:buNone/>
              <a:defRPr lang="sv-SE" sz="900" dirty="0">
                <a:solidFill>
                  <a:schemeClr val="bg2"/>
                </a:solidFill>
              </a:defRPr>
            </a:lvl1pPr>
          </a:lstStyle>
          <a:p>
            <a:pPr lvl="0"/>
            <a:r>
              <a:rPr lang="sv-SE" dirty="0" err="1"/>
              <a:t>Practice</a:t>
            </a:r>
            <a:r>
              <a:rPr lang="sv-SE" dirty="0"/>
              <a:t> Area (</a:t>
            </a:r>
            <a:r>
              <a:rPr lang="sv-SE" dirty="0" err="1"/>
              <a:t>optional</a:t>
            </a:r>
            <a:r>
              <a:rPr lang="sv-SE" dirty="0"/>
              <a:t>)</a:t>
            </a:r>
          </a:p>
        </p:txBody>
      </p:sp>
      <p:sp>
        <p:nvSpPr>
          <p:cNvPr id="39" name="Title 1"/>
          <p:cNvSpPr>
            <a:spLocks noGrp="1"/>
          </p:cNvSpPr>
          <p:nvPr>
            <p:ph type="body" sz="quarter" idx="47" hasCustomPrompt="1"/>
          </p:nvPr>
        </p:nvSpPr>
        <p:spPr>
          <a:xfrm>
            <a:off x="7926276" y="1285874"/>
            <a:ext cx="3394800" cy="165600"/>
          </a:xfrm>
        </p:spPr>
        <p:txBody>
          <a:bodyPr/>
          <a:lstStyle>
            <a:lvl1pPr marL="0" indent="0">
              <a:lnSpc>
                <a:spcPct val="90000"/>
              </a:lnSpc>
              <a:spcBef>
                <a:spcPts val="0"/>
              </a:spcBef>
              <a:spcAft>
                <a:spcPts val="0"/>
              </a:spcAft>
              <a:buNone/>
              <a:defRPr lang="sv-SE" sz="1100" dirty="0">
                <a:solidFill>
                  <a:schemeClr val="bg2"/>
                </a:solidFill>
              </a:defRPr>
            </a:lvl1pPr>
          </a:lstStyle>
          <a:p>
            <a:pPr lvl="0"/>
            <a:r>
              <a:rPr lang="sv-SE" dirty="0" err="1"/>
              <a:t>Title</a:t>
            </a:r>
            <a:endParaRPr lang="sv-SE" dirty="0"/>
          </a:p>
        </p:txBody>
      </p:sp>
      <p:sp>
        <p:nvSpPr>
          <p:cNvPr id="42" name="Name 1"/>
          <p:cNvSpPr>
            <a:spLocks noGrp="1"/>
          </p:cNvSpPr>
          <p:nvPr>
            <p:ph type="body" sz="quarter" idx="48" hasCustomPrompt="1"/>
          </p:nvPr>
        </p:nvSpPr>
        <p:spPr>
          <a:xfrm>
            <a:off x="7926276" y="980728"/>
            <a:ext cx="3394800" cy="252000"/>
          </a:xfrm>
        </p:spPr>
        <p:txBody>
          <a:bodyPr anchor="b"/>
          <a:lstStyle>
            <a:lvl1pPr marL="0" indent="0">
              <a:lnSpc>
                <a:spcPct val="80000"/>
              </a:lnSpc>
              <a:spcBef>
                <a:spcPts val="0"/>
              </a:spcBef>
              <a:spcAft>
                <a:spcPts val="0"/>
              </a:spcAft>
              <a:buNone/>
              <a:defRPr sz="1600">
                <a:solidFill>
                  <a:schemeClr val="bg2"/>
                </a:solidFill>
              </a:defRPr>
            </a:lvl1pPr>
          </a:lstStyle>
          <a:p>
            <a:pPr lvl="0"/>
            <a:r>
              <a:rPr lang="sv-SE" dirty="0" err="1"/>
              <a:t>Name</a:t>
            </a:r>
            <a:endParaRPr lang="sv-SE" dirty="0"/>
          </a:p>
        </p:txBody>
      </p:sp>
      <p:sp>
        <p:nvSpPr>
          <p:cNvPr id="54" name="Text Placeholder 10"/>
          <p:cNvSpPr>
            <a:spLocks noGrp="1"/>
          </p:cNvSpPr>
          <p:nvPr>
            <p:ph type="body" sz="quarter" idx="49"/>
          </p:nvPr>
        </p:nvSpPr>
        <p:spPr>
          <a:xfrm>
            <a:off x="6240463" y="2420889"/>
            <a:ext cx="5086337" cy="3456036"/>
          </a:xfrm>
        </p:spPr>
        <p:txBody>
          <a:bodyPr numCol="2" spcCol="108000"/>
          <a:lstStyle>
            <a:lvl1pPr marL="72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5p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3716816475"/>
      </p:ext>
    </p:extLst>
  </p:cSld>
  <p:clrMapOvr>
    <a:masterClrMapping/>
  </p:clrMapOvr>
  <p:extLst>
    <p:ext uri="{DCECCB84-F9BA-43D5-87BE-67443E8EF086}">
      <p15:sldGuideLst xmlns:p15="http://schemas.microsoft.com/office/powerpoint/2012/main">
        <p15:guide id="1" orient="horz" pos="4320">
          <p15:clr>
            <a:srgbClr val="FBAE40"/>
          </p15:clr>
        </p15:guide>
        <p15:guide id="2" pos="3749">
          <p15:clr>
            <a:srgbClr val="FBAE40"/>
          </p15:clr>
        </p15:guide>
        <p15:guide id="3" pos="3931">
          <p15:clr>
            <a:srgbClr val="FBAE40"/>
          </p15:clr>
        </p15:guide>
        <p15:guide id="4" orient="horz" pos="152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V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994" y="547200"/>
            <a:ext cx="10448012" cy="288000"/>
          </a:xfrm>
        </p:spPr>
        <p:txBody>
          <a:bodyPr>
            <a:normAutofit/>
          </a:bodyPr>
          <a:lstStyle>
            <a:lvl1pPr algn="l">
              <a:defRPr sz="1600" b="1" cap="none" baseline="0">
                <a:solidFill>
                  <a:schemeClr val="bg2"/>
                </a:solidFill>
              </a:defRPr>
            </a:lvl1pPr>
          </a:lstStyle>
          <a:p>
            <a:r>
              <a:rPr lang="sv-SE" dirty="0" err="1"/>
              <a:t>Type</a:t>
            </a:r>
            <a:r>
              <a:rPr lang="sv-SE" dirty="0"/>
              <a:t> CV </a:t>
            </a:r>
            <a:r>
              <a:rPr lang="sv-SE" dirty="0" err="1"/>
              <a:t>header</a:t>
            </a:r>
            <a:endParaRPr lang="sv-SE" dirty="0"/>
          </a:p>
        </p:txBody>
      </p:sp>
      <p:sp>
        <p:nvSpPr>
          <p:cNvPr id="3" name="Date Placeholder 2"/>
          <p:cNvSpPr>
            <a:spLocks noGrp="1"/>
          </p:cNvSpPr>
          <p:nvPr>
            <p:ph type="dt" sz="half" idx="10"/>
          </p:nvPr>
        </p:nvSpPr>
        <p:spPr/>
        <p:txBody>
          <a:bodyPr/>
          <a:lstStyle/>
          <a:p>
            <a:fld id="{A80F973E-3C78-4B42-B2A0-B4A97CEC74AE}" type="datetime4">
              <a:rPr lang="sv-SE" smtClean="0"/>
              <a:t>29 juli 2025</a:t>
            </a:fld>
            <a:endParaRPr lang="sv-SE" dirty="0"/>
          </a:p>
        </p:txBody>
      </p:sp>
      <p:sp>
        <p:nvSpPr>
          <p:cNvPr id="4" name="Footer Placeholder 3"/>
          <p:cNvSpPr>
            <a:spLocks noGrp="1"/>
          </p:cNvSpPr>
          <p:nvPr>
            <p:ph type="ftr" sz="quarter" idx="11"/>
          </p:nvPr>
        </p:nvSpPr>
        <p:spPr/>
        <p:txBody>
          <a:body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5" name="Slide Number Placeholder 4"/>
          <p:cNvSpPr>
            <a:spLocks noGrp="1"/>
          </p:cNvSpPr>
          <p:nvPr>
            <p:ph type="sldNum" sz="quarter" idx="12"/>
          </p:nvPr>
        </p:nvSpPr>
        <p:spPr/>
        <p:txBody>
          <a:bodyPr/>
          <a:lstStyle/>
          <a:p>
            <a:fld id="{68468C2E-472A-43C3-926E-5A5CF00B7762}" type="slidenum">
              <a:rPr lang="sv-SE" smtClean="0"/>
              <a:pPr/>
              <a:t>‹#›</a:t>
            </a:fld>
            <a:endParaRPr lang="sv-SE" dirty="0"/>
          </a:p>
        </p:txBody>
      </p:sp>
      <p:sp>
        <p:nvSpPr>
          <p:cNvPr id="8" name="Picture Placeholder 1"/>
          <p:cNvSpPr>
            <a:spLocks noGrp="1"/>
          </p:cNvSpPr>
          <p:nvPr>
            <p:ph type="pic" sz="quarter" idx="13"/>
          </p:nvPr>
        </p:nvSpPr>
        <p:spPr>
          <a:xfrm>
            <a:off x="878400"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57" name="Email 1"/>
          <p:cNvSpPr>
            <a:spLocks noGrp="1"/>
          </p:cNvSpPr>
          <p:nvPr>
            <p:ph type="body" sz="quarter" idx="37" hasCustomPrompt="1"/>
          </p:nvPr>
        </p:nvSpPr>
        <p:spPr>
          <a:xfrm>
            <a:off x="2495600" y="2177332"/>
            <a:ext cx="1692000" cy="121056"/>
          </a:xfrm>
        </p:spPr>
        <p:txBody>
          <a:bodyPr anchor="b"/>
          <a:lstStyle>
            <a:lvl1pPr marL="0" indent="0">
              <a:buNone/>
              <a:defRPr sz="700">
                <a:solidFill>
                  <a:schemeClr val="bg2"/>
                </a:solidFill>
                <a:latin typeface="+mn-lt"/>
                <a:cs typeface="Arial" panose="020B0604020202020204" pitchFamily="34" charset="0"/>
              </a:defRPr>
            </a:lvl1pPr>
          </a:lstStyle>
          <a:p>
            <a:pPr lvl="0"/>
            <a:r>
              <a:rPr lang="sv-SE" dirty="0"/>
              <a:t>name@vinge.se</a:t>
            </a:r>
          </a:p>
        </p:txBody>
      </p:sp>
      <p:sp>
        <p:nvSpPr>
          <p:cNvPr id="49" name="Mobile 1"/>
          <p:cNvSpPr>
            <a:spLocks noGrp="1"/>
          </p:cNvSpPr>
          <p:nvPr>
            <p:ph type="body" sz="quarter" idx="33" hasCustomPrompt="1"/>
          </p:nvPr>
        </p:nvSpPr>
        <p:spPr>
          <a:xfrm>
            <a:off x="2495600" y="2020346"/>
            <a:ext cx="1692000" cy="122400"/>
          </a:xfrm>
        </p:spPr>
        <p:txBody>
          <a:bodyPr anchor="b"/>
          <a:lstStyle>
            <a:lvl1pPr marL="0" indent="0">
              <a:buNone/>
              <a:defRPr sz="700">
                <a:solidFill>
                  <a:schemeClr val="bg2"/>
                </a:solidFill>
                <a:latin typeface="+mn-lt"/>
                <a:cs typeface="Arial" panose="020B0604020202020204" pitchFamily="34" charset="0"/>
              </a:defRPr>
            </a:lvl1pPr>
          </a:lstStyle>
          <a:p>
            <a:pPr lvl="0"/>
            <a:r>
              <a:rPr lang="sv-SE" dirty="0"/>
              <a:t>+46(0)70 714 00 00</a:t>
            </a:r>
          </a:p>
        </p:txBody>
      </p:sp>
      <p:sp>
        <p:nvSpPr>
          <p:cNvPr id="41" name="Direct 1"/>
          <p:cNvSpPr>
            <a:spLocks noGrp="1"/>
          </p:cNvSpPr>
          <p:nvPr>
            <p:ph type="body" sz="quarter" idx="29" hasCustomPrompt="1"/>
          </p:nvPr>
        </p:nvSpPr>
        <p:spPr>
          <a:xfrm>
            <a:off x="2495600" y="1863360"/>
            <a:ext cx="1692000" cy="122400"/>
          </a:xfrm>
        </p:spPr>
        <p:txBody>
          <a:bodyPr anchor="b"/>
          <a:lstStyle>
            <a:lvl1pPr marL="0" indent="0">
              <a:buNone/>
              <a:defRPr sz="700">
                <a:solidFill>
                  <a:schemeClr val="bg2"/>
                </a:solidFill>
                <a:latin typeface="+mn-lt"/>
                <a:cs typeface="Arial" panose="020B0604020202020204" pitchFamily="34" charset="0"/>
              </a:defRPr>
            </a:lvl1pPr>
          </a:lstStyle>
          <a:p>
            <a:pPr lvl="0"/>
            <a:r>
              <a:rPr lang="sv-SE" dirty="0"/>
              <a:t>+46(0)10 614 00 00</a:t>
            </a:r>
          </a:p>
        </p:txBody>
      </p:sp>
      <p:sp>
        <p:nvSpPr>
          <p:cNvPr id="33" name="Practice 1"/>
          <p:cNvSpPr>
            <a:spLocks noGrp="1"/>
          </p:cNvSpPr>
          <p:nvPr>
            <p:ph type="body" sz="quarter" idx="25" hasCustomPrompt="1"/>
          </p:nvPr>
        </p:nvSpPr>
        <p:spPr>
          <a:xfrm>
            <a:off x="2495600"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dirty="0" err="1"/>
              <a:t>Practice</a:t>
            </a:r>
            <a:r>
              <a:rPr lang="sv-SE" dirty="0"/>
              <a:t> Area (</a:t>
            </a:r>
            <a:r>
              <a:rPr lang="sv-SE" dirty="0" err="1"/>
              <a:t>optional</a:t>
            </a:r>
            <a:r>
              <a:rPr lang="sv-SE" dirty="0"/>
              <a:t>)</a:t>
            </a:r>
          </a:p>
        </p:txBody>
      </p:sp>
      <p:sp>
        <p:nvSpPr>
          <p:cNvPr id="25" name="Title 1"/>
          <p:cNvSpPr>
            <a:spLocks noGrp="1"/>
          </p:cNvSpPr>
          <p:nvPr>
            <p:ph type="body" sz="quarter" idx="21" hasCustomPrompt="1"/>
          </p:nvPr>
        </p:nvSpPr>
        <p:spPr>
          <a:xfrm>
            <a:off x="2495600" y="1291211"/>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dirty="0" err="1"/>
              <a:t>Title</a:t>
            </a:r>
            <a:endParaRPr lang="sv-SE" dirty="0"/>
          </a:p>
        </p:txBody>
      </p:sp>
      <p:sp>
        <p:nvSpPr>
          <p:cNvPr id="16" name="Name 1"/>
          <p:cNvSpPr>
            <a:spLocks noGrp="1"/>
          </p:cNvSpPr>
          <p:nvPr>
            <p:ph type="body" sz="quarter" idx="17" hasCustomPrompt="1"/>
          </p:nvPr>
        </p:nvSpPr>
        <p:spPr>
          <a:xfrm>
            <a:off x="2495600" y="981075"/>
            <a:ext cx="1692000" cy="235271"/>
          </a:xfrm>
        </p:spPr>
        <p:txBody>
          <a:bodyPr anchor="b"/>
          <a:lstStyle>
            <a:lvl1pPr marL="0" indent="0">
              <a:lnSpc>
                <a:spcPct val="80000"/>
              </a:lnSpc>
              <a:spcBef>
                <a:spcPts val="0"/>
              </a:spcBef>
              <a:spcAft>
                <a:spcPts val="0"/>
              </a:spcAft>
              <a:buNone/>
              <a:defRPr sz="1200" b="0">
                <a:solidFill>
                  <a:schemeClr val="bg2"/>
                </a:solidFill>
                <a:latin typeface="+mn-lt"/>
              </a:defRPr>
            </a:lvl1pPr>
          </a:lstStyle>
          <a:p>
            <a:pPr lvl="0"/>
            <a:r>
              <a:rPr lang="sv-SE" dirty="0" err="1"/>
              <a:t>Name</a:t>
            </a:r>
            <a:endParaRPr lang="sv-SE" dirty="0"/>
          </a:p>
        </p:txBody>
      </p:sp>
      <p:sp>
        <p:nvSpPr>
          <p:cNvPr id="11" name="Text Placeholder 10"/>
          <p:cNvSpPr>
            <a:spLocks noGrp="1"/>
          </p:cNvSpPr>
          <p:nvPr>
            <p:ph type="body" sz="quarter" idx="41"/>
          </p:nvPr>
        </p:nvSpPr>
        <p:spPr>
          <a:xfrm>
            <a:off x="878400"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7" name="Picture Placeholder 1"/>
          <p:cNvSpPr>
            <a:spLocks noGrp="1"/>
          </p:cNvSpPr>
          <p:nvPr>
            <p:ph type="pic" sz="quarter" idx="42"/>
          </p:nvPr>
        </p:nvSpPr>
        <p:spPr>
          <a:xfrm>
            <a:off x="4486322"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50" name="Email 1"/>
          <p:cNvSpPr>
            <a:spLocks noGrp="1"/>
          </p:cNvSpPr>
          <p:nvPr>
            <p:ph type="body" sz="quarter" idx="43" hasCustomPrompt="1"/>
          </p:nvPr>
        </p:nvSpPr>
        <p:spPr>
          <a:xfrm>
            <a:off x="6057079" y="2175468"/>
            <a:ext cx="1692000" cy="121056"/>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dirty="0"/>
              <a:t>name@vinge.se</a:t>
            </a:r>
          </a:p>
        </p:txBody>
      </p:sp>
      <p:sp>
        <p:nvSpPr>
          <p:cNvPr id="55" name="Mobile 1"/>
          <p:cNvSpPr>
            <a:spLocks noGrp="1"/>
          </p:cNvSpPr>
          <p:nvPr>
            <p:ph type="body" sz="quarter" idx="44" hasCustomPrompt="1"/>
          </p:nvPr>
        </p:nvSpPr>
        <p:spPr>
          <a:xfrm>
            <a:off x="6057079" y="2018482"/>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dirty="0"/>
              <a:t>+46(0)70 714 00 00</a:t>
            </a:r>
          </a:p>
        </p:txBody>
      </p:sp>
      <p:sp>
        <p:nvSpPr>
          <p:cNvPr id="58" name="Direct 1"/>
          <p:cNvSpPr>
            <a:spLocks noGrp="1"/>
          </p:cNvSpPr>
          <p:nvPr>
            <p:ph type="body" sz="quarter" idx="45" hasCustomPrompt="1"/>
          </p:nvPr>
        </p:nvSpPr>
        <p:spPr>
          <a:xfrm>
            <a:off x="6057079" y="1861496"/>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dirty="0"/>
              <a:t>+46(0)10 614 00 00</a:t>
            </a:r>
          </a:p>
        </p:txBody>
      </p:sp>
      <p:sp>
        <p:nvSpPr>
          <p:cNvPr id="59" name="Practice 1"/>
          <p:cNvSpPr>
            <a:spLocks noGrp="1"/>
          </p:cNvSpPr>
          <p:nvPr>
            <p:ph type="body" sz="quarter" idx="46" hasCustomPrompt="1"/>
          </p:nvPr>
        </p:nvSpPr>
        <p:spPr>
          <a:xfrm>
            <a:off x="6057079"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dirty="0" err="1"/>
              <a:t>Practice</a:t>
            </a:r>
            <a:r>
              <a:rPr lang="sv-SE" dirty="0"/>
              <a:t> Area (</a:t>
            </a:r>
            <a:r>
              <a:rPr lang="sv-SE" dirty="0" err="1"/>
              <a:t>optional</a:t>
            </a:r>
            <a:r>
              <a:rPr lang="sv-SE" dirty="0"/>
              <a:t>)</a:t>
            </a:r>
          </a:p>
        </p:txBody>
      </p:sp>
      <p:sp>
        <p:nvSpPr>
          <p:cNvPr id="60" name="Title 1"/>
          <p:cNvSpPr>
            <a:spLocks noGrp="1"/>
          </p:cNvSpPr>
          <p:nvPr>
            <p:ph type="body" sz="quarter" idx="47" hasCustomPrompt="1"/>
          </p:nvPr>
        </p:nvSpPr>
        <p:spPr>
          <a:xfrm>
            <a:off x="6057079" y="1287225"/>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dirty="0" err="1"/>
              <a:t>Title</a:t>
            </a:r>
            <a:endParaRPr lang="sv-SE" dirty="0"/>
          </a:p>
        </p:txBody>
      </p:sp>
      <p:sp>
        <p:nvSpPr>
          <p:cNvPr id="62" name="Name 1"/>
          <p:cNvSpPr>
            <a:spLocks noGrp="1"/>
          </p:cNvSpPr>
          <p:nvPr>
            <p:ph type="body" sz="quarter" idx="48" hasCustomPrompt="1"/>
          </p:nvPr>
        </p:nvSpPr>
        <p:spPr>
          <a:xfrm>
            <a:off x="6057079" y="980053"/>
            <a:ext cx="1692000" cy="236683"/>
          </a:xfrm>
        </p:spPr>
        <p:txBody>
          <a:bodyPr anchor="b"/>
          <a:lstStyle>
            <a:lvl1pPr marL="0" indent="0">
              <a:lnSpc>
                <a:spcPct val="80000"/>
              </a:lnSpc>
              <a:spcBef>
                <a:spcPts val="0"/>
              </a:spcBef>
              <a:spcAft>
                <a:spcPts val="0"/>
              </a:spcAft>
              <a:buNone/>
              <a:defRPr sz="1200">
                <a:solidFill>
                  <a:schemeClr val="bg2"/>
                </a:solidFill>
                <a:latin typeface="+mn-lt"/>
              </a:defRPr>
            </a:lvl1pPr>
          </a:lstStyle>
          <a:p>
            <a:pPr lvl="0"/>
            <a:r>
              <a:rPr lang="sv-SE" dirty="0" err="1"/>
              <a:t>Name</a:t>
            </a:r>
            <a:endParaRPr lang="sv-SE" dirty="0"/>
          </a:p>
        </p:txBody>
      </p:sp>
      <p:sp>
        <p:nvSpPr>
          <p:cNvPr id="75" name="Text Placeholder 10"/>
          <p:cNvSpPr>
            <a:spLocks noGrp="1"/>
          </p:cNvSpPr>
          <p:nvPr>
            <p:ph type="body" sz="quarter" idx="49"/>
          </p:nvPr>
        </p:nvSpPr>
        <p:spPr>
          <a:xfrm>
            <a:off x="4461260"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76" name="Picture Placeholder 1"/>
          <p:cNvSpPr>
            <a:spLocks noGrp="1"/>
          </p:cNvSpPr>
          <p:nvPr>
            <p:ph type="pic" sz="quarter" idx="50"/>
          </p:nvPr>
        </p:nvSpPr>
        <p:spPr>
          <a:xfrm>
            <a:off x="8027074"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dirty="0" err="1"/>
              <a:t>Click</a:t>
            </a:r>
            <a:r>
              <a:rPr lang="sv-SE" dirty="0"/>
              <a:t> </a:t>
            </a:r>
            <a:r>
              <a:rPr lang="sv-SE" dirty="0" err="1"/>
              <a:t>icon</a:t>
            </a:r>
            <a:r>
              <a:rPr lang="sv-SE" dirty="0"/>
              <a:t> to </a:t>
            </a:r>
            <a:r>
              <a:rPr lang="sv-SE" dirty="0" err="1"/>
              <a:t>add</a:t>
            </a:r>
            <a:r>
              <a:rPr lang="sv-SE" dirty="0"/>
              <a:t> </a:t>
            </a:r>
            <a:r>
              <a:rPr lang="sv-SE" dirty="0" err="1"/>
              <a:t>picture</a:t>
            </a:r>
            <a:endParaRPr lang="sv-SE" dirty="0"/>
          </a:p>
        </p:txBody>
      </p:sp>
      <p:sp>
        <p:nvSpPr>
          <p:cNvPr id="77" name="Email 1"/>
          <p:cNvSpPr>
            <a:spLocks noGrp="1"/>
          </p:cNvSpPr>
          <p:nvPr>
            <p:ph type="body" sz="quarter" idx="51" hasCustomPrompt="1"/>
          </p:nvPr>
        </p:nvSpPr>
        <p:spPr>
          <a:xfrm>
            <a:off x="9622893" y="2175468"/>
            <a:ext cx="1692000" cy="121056"/>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dirty="0"/>
              <a:t>name@vinge.se</a:t>
            </a:r>
          </a:p>
        </p:txBody>
      </p:sp>
      <p:sp>
        <p:nvSpPr>
          <p:cNvPr id="78" name="Mobile 1"/>
          <p:cNvSpPr>
            <a:spLocks noGrp="1"/>
          </p:cNvSpPr>
          <p:nvPr>
            <p:ph type="body" sz="quarter" idx="52" hasCustomPrompt="1"/>
          </p:nvPr>
        </p:nvSpPr>
        <p:spPr>
          <a:xfrm>
            <a:off x="9622893" y="2018482"/>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dirty="0"/>
              <a:t>+46(0)70 714 00 00</a:t>
            </a:r>
          </a:p>
        </p:txBody>
      </p:sp>
      <p:sp>
        <p:nvSpPr>
          <p:cNvPr id="79" name="Direct 1"/>
          <p:cNvSpPr>
            <a:spLocks noGrp="1"/>
          </p:cNvSpPr>
          <p:nvPr>
            <p:ph type="body" sz="quarter" idx="53" hasCustomPrompt="1"/>
          </p:nvPr>
        </p:nvSpPr>
        <p:spPr>
          <a:xfrm>
            <a:off x="9622893" y="1861496"/>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dirty="0"/>
              <a:t>+46(0)10 614 00 00</a:t>
            </a:r>
          </a:p>
        </p:txBody>
      </p:sp>
      <p:sp>
        <p:nvSpPr>
          <p:cNvPr id="80" name="Practice 1"/>
          <p:cNvSpPr>
            <a:spLocks noGrp="1"/>
          </p:cNvSpPr>
          <p:nvPr>
            <p:ph type="body" sz="quarter" idx="54" hasCustomPrompt="1"/>
          </p:nvPr>
        </p:nvSpPr>
        <p:spPr>
          <a:xfrm>
            <a:off x="9622893"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dirty="0" err="1"/>
              <a:t>Practice</a:t>
            </a:r>
            <a:r>
              <a:rPr lang="sv-SE" dirty="0"/>
              <a:t> Area (</a:t>
            </a:r>
            <a:r>
              <a:rPr lang="sv-SE" dirty="0" err="1"/>
              <a:t>optional</a:t>
            </a:r>
            <a:r>
              <a:rPr lang="sv-SE" dirty="0"/>
              <a:t>)</a:t>
            </a:r>
          </a:p>
        </p:txBody>
      </p:sp>
      <p:sp>
        <p:nvSpPr>
          <p:cNvPr id="81" name="Title 1"/>
          <p:cNvSpPr>
            <a:spLocks noGrp="1"/>
          </p:cNvSpPr>
          <p:nvPr>
            <p:ph type="body" sz="quarter" idx="55" hasCustomPrompt="1"/>
          </p:nvPr>
        </p:nvSpPr>
        <p:spPr>
          <a:xfrm>
            <a:off x="9622893" y="1292606"/>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dirty="0" err="1"/>
              <a:t>Title</a:t>
            </a:r>
            <a:endParaRPr lang="sv-SE" dirty="0"/>
          </a:p>
        </p:txBody>
      </p:sp>
      <p:sp>
        <p:nvSpPr>
          <p:cNvPr id="82" name="Name 1"/>
          <p:cNvSpPr>
            <a:spLocks noGrp="1"/>
          </p:cNvSpPr>
          <p:nvPr>
            <p:ph type="body" sz="quarter" idx="56" hasCustomPrompt="1"/>
          </p:nvPr>
        </p:nvSpPr>
        <p:spPr>
          <a:xfrm>
            <a:off x="9622893" y="979663"/>
            <a:ext cx="1692000" cy="236683"/>
          </a:xfrm>
        </p:spPr>
        <p:txBody>
          <a:bodyPr anchor="b"/>
          <a:lstStyle>
            <a:lvl1pPr marL="0" indent="0">
              <a:lnSpc>
                <a:spcPct val="80000"/>
              </a:lnSpc>
              <a:spcBef>
                <a:spcPts val="0"/>
              </a:spcBef>
              <a:spcAft>
                <a:spcPts val="0"/>
              </a:spcAft>
              <a:buNone/>
              <a:defRPr sz="1200">
                <a:solidFill>
                  <a:schemeClr val="bg2"/>
                </a:solidFill>
              </a:defRPr>
            </a:lvl1pPr>
          </a:lstStyle>
          <a:p>
            <a:pPr lvl="0"/>
            <a:r>
              <a:rPr lang="sv-SE" dirty="0" err="1"/>
              <a:t>Name</a:t>
            </a:r>
            <a:endParaRPr lang="sv-SE" dirty="0"/>
          </a:p>
        </p:txBody>
      </p:sp>
      <p:sp>
        <p:nvSpPr>
          <p:cNvPr id="88" name="Text Placeholder 10"/>
          <p:cNvSpPr>
            <a:spLocks noGrp="1"/>
          </p:cNvSpPr>
          <p:nvPr>
            <p:ph type="body" sz="quarter" idx="57"/>
          </p:nvPr>
        </p:nvSpPr>
        <p:spPr>
          <a:xfrm>
            <a:off x="8027074"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1663642660"/>
      </p:ext>
    </p:extLst>
  </p:cSld>
  <p:clrMapOvr>
    <a:masterClrMapping/>
  </p:clrMapOvr>
  <p:extLst>
    <p:ext uri="{DCECCB84-F9BA-43D5-87BE-67443E8EF086}">
      <p15:sldGuideLst xmlns:p15="http://schemas.microsoft.com/office/powerpoint/2012/main">
        <p15:guide id="1" orient="horz" pos="1162" userDrawn="1">
          <p15:clr>
            <a:srgbClr val="FBAE40"/>
          </p15:clr>
        </p15:guide>
        <p15:guide id="2" orient="horz" pos="15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End slide">
    <p:bg>
      <p:bgPr>
        <a:solidFill>
          <a:schemeClr val="tx2"/>
        </a:solidFill>
        <a:effectLst/>
      </p:bgPr>
    </p:bg>
    <p:spTree>
      <p:nvGrpSpPr>
        <p:cNvPr id="1" name=""/>
        <p:cNvGrpSpPr/>
        <p:nvPr/>
      </p:nvGrpSpPr>
      <p:grpSpPr>
        <a:xfrm>
          <a:off x="0" y="0"/>
          <a:ext cx="0" cy="0"/>
          <a:chOff x="0" y="0"/>
          <a:chExt cx="0" cy="0"/>
        </a:xfrm>
      </p:grpSpPr>
      <p:sp>
        <p:nvSpPr>
          <p:cNvPr id="16" name="CitiesSv"/>
          <p:cNvSpPr txBox="1"/>
          <p:nvPr userDrawn="1"/>
        </p:nvSpPr>
        <p:spPr>
          <a:xfrm>
            <a:off x="3023392" y="6030001"/>
            <a:ext cx="6145216" cy="123111"/>
          </a:xfrm>
          <a:prstGeom prst="rect">
            <a:avLst/>
          </a:prstGeom>
          <a:noFill/>
        </p:spPr>
        <p:txBody>
          <a:bodyPr wrap="square" lIns="0" tIns="0" rIns="0" bIns="0" rtlCol="0">
            <a:spAutoFit/>
          </a:bodyPr>
          <a:lstStyle/>
          <a:p>
            <a:pPr algn="ctr">
              <a:lnSpc>
                <a:spcPct val="80000"/>
              </a:lnSpc>
              <a:spcBef>
                <a:spcPts val="1200"/>
              </a:spcBef>
            </a:pPr>
            <a:r>
              <a:rPr lang="sv-SE" sz="1000" b="0" i="0" cap="all" spc="50" dirty="0">
                <a:solidFill>
                  <a:schemeClr val="bg1"/>
                </a:solidFill>
                <a:latin typeface="+mn-lt"/>
                <a:cs typeface="Arial" panose="020B0604020202020204" pitchFamily="34" charset="0"/>
              </a:rPr>
              <a:t>Stockholm</a:t>
            </a:r>
            <a:r>
              <a:rPr lang="sv-SE" sz="1000" b="0" i="0" cap="all" spc="50" baseline="0" dirty="0">
                <a:solidFill>
                  <a:schemeClr val="bg1"/>
                </a:solidFill>
                <a:latin typeface="+mn-lt"/>
                <a:cs typeface="Arial" panose="020B0604020202020204" pitchFamily="34" charset="0"/>
              </a:rPr>
              <a:t>  Göteborg  Malmö  Helsingborg  Bryssel</a:t>
            </a:r>
            <a:endParaRPr lang="sv-SE" sz="1000" b="0" i="0" cap="all" spc="50" dirty="0">
              <a:solidFill>
                <a:schemeClr val="bg1"/>
              </a:solidFill>
              <a:latin typeface="+mn-lt"/>
              <a:cs typeface="Arial" panose="020B0604020202020204" pitchFamily="34" charset="0"/>
            </a:endParaRPr>
          </a:p>
        </p:txBody>
      </p:sp>
      <p:sp>
        <p:nvSpPr>
          <p:cNvPr id="7" name="CitiesEng" hidden="1"/>
          <p:cNvSpPr txBox="1"/>
          <p:nvPr userDrawn="1"/>
        </p:nvSpPr>
        <p:spPr>
          <a:xfrm>
            <a:off x="3401467" y="6038379"/>
            <a:ext cx="5389067" cy="123111"/>
          </a:xfrm>
          <a:prstGeom prst="rect">
            <a:avLst/>
          </a:prstGeom>
          <a:noFill/>
        </p:spPr>
        <p:txBody>
          <a:bodyPr wrap="square" lIns="0" tIns="0" rIns="0" bIns="0" rtlCol="0">
            <a:spAutoFit/>
          </a:bodyPr>
          <a:lstStyle/>
          <a:p>
            <a:pPr algn="ctr">
              <a:lnSpc>
                <a:spcPct val="80000"/>
              </a:lnSpc>
              <a:spcBef>
                <a:spcPts val="1052"/>
              </a:spcBef>
            </a:pPr>
            <a:r>
              <a:rPr lang="sv-SE" sz="1000" b="0" i="0" cap="all" spc="44" dirty="0">
                <a:solidFill>
                  <a:schemeClr val="bg1"/>
                </a:solidFill>
                <a:latin typeface="+mn-lt"/>
                <a:cs typeface="Arial" panose="020B0604020202020204" pitchFamily="34" charset="0"/>
              </a:rPr>
              <a:t>Stockholm</a:t>
            </a:r>
            <a:r>
              <a:rPr lang="sv-SE" sz="1000" b="0" i="0" cap="all" spc="44" baseline="0" dirty="0">
                <a:solidFill>
                  <a:schemeClr val="bg1"/>
                </a:solidFill>
                <a:latin typeface="+mn-lt"/>
                <a:cs typeface="Arial" panose="020B0604020202020204" pitchFamily="34" charset="0"/>
              </a:rPr>
              <a:t>  Gothenburg  Malmö  Helsingborg Brussels</a:t>
            </a:r>
            <a:endParaRPr lang="sv-SE" sz="1000" b="0" i="0" cap="all" spc="44" dirty="0">
              <a:solidFill>
                <a:schemeClr val="bg1"/>
              </a:solidFill>
              <a:latin typeface="+mn-lt"/>
              <a:cs typeface="Arial" panose="020B0604020202020204" pitchFamily="34" charset="0"/>
            </a:endParaRPr>
          </a:p>
        </p:txBody>
      </p:sp>
      <p:sp>
        <p:nvSpPr>
          <p:cNvPr id="11" name="Graphic 9">
            <a:extLst>
              <a:ext uri="{FF2B5EF4-FFF2-40B4-BE49-F238E27FC236}">
                <a16:creationId xmlns:a16="http://schemas.microsoft.com/office/drawing/2014/main" id="{23005955-6271-4CEC-8405-E99DEC051606}"/>
              </a:ext>
            </a:extLst>
          </p:cNvPr>
          <p:cNvSpPr/>
          <p:nvPr userDrawn="1"/>
        </p:nvSpPr>
        <p:spPr>
          <a:xfrm>
            <a:off x="3993170" y="981073"/>
            <a:ext cx="4203579" cy="4300903"/>
          </a:xfrm>
          <a:custGeom>
            <a:avLst/>
            <a:gdLst>
              <a:gd name="connsiteX0" fmla="*/ 2751178 w 6698900"/>
              <a:gd name="connsiteY0" fmla="*/ 6424639 h 6853997"/>
              <a:gd name="connsiteX1" fmla="*/ 2550487 w 6698900"/>
              <a:gd name="connsiteY1" fmla="*/ 6850522 h 6853997"/>
              <a:gd name="connsiteX2" fmla="*/ 2469699 w 6698900"/>
              <a:gd name="connsiteY2" fmla="*/ 6850522 h 6853997"/>
              <a:gd name="connsiteX3" fmla="*/ 2267576 w 6698900"/>
              <a:gd name="connsiteY3" fmla="*/ 6424639 h 6853997"/>
              <a:gd name="connsiteX4" fmla="*/ 2334775 w 6698900"/>
              <a:gd name="connsiteY4" fmla="*/ 6424639 h 6853997"/>
              <a:gd name="connsiteX5" fmla="*/ 2508996 w 6698900"/>
              <a:gd name="connsiteY5" fmla="*/ 6804249 h 6853997"/>
              <a:gd name="connsiteX6" fmla="*/ 2511232 w 6698900"/>
              <a:gd name="connsiteY6" fmla="*/ 6804249 h 6853997"/>
              <a:gd name="connsiteX7" fmla="*/ 2683980 w 6698900"/>
              <a:gd name="connsiteY7" fmla="*/ 6424639 h 6853997"/>
              <a:gd name="connsiteX8" fmla="*/ 2751161 w 6698900"/>
              <a:gd name="connsiteY8" fmla="*/ 6424639 h 6853997"/>
              <a:gd name="connsiteX9" fmla="*/ 2806553 w 6698900"/>
              <a:gd name="connsiteY9" fmla="*/ 6850522 h 6853997"/>
              <a:gd name="connsiteX10" fmla="*/ 2869355 w 6698900"/>
              <a:gd name="connsiteY10" fmla="*/ 6850522 h 6853997"/>
              <a:gd name="connsiteX11" fmla="*/ 2869355 w 6698900"/>
              <a:gd name="connsiteY11" fmla="*/ 6424631 h 6853997"/>
              <a:gd name="connsiteX12" fmla="*/ 2806553 w 6698900"/>
              <a:gd name="connsiteY12" fmla="*/ 6424631 h 6853997"/>
              <a:gd name="connsiteX13" fmla="*/ 3438243 w 6698900"/>
              <a:gd name="connsiteY13" fmla="*/ 6850522 h 6853997"/>
              <a:gd name="connsiteX14" fmla="*/ 3438243 w 6698900"/>
              <a:gd name="connsiteY14" fmla="*/ 6424639 h 6853997"/>
              <a:gd name="connsiteX15" fmla="*/ 3375490 w 6698900"/>
              <a:gd name="connsiteY15" fmla="*/ 6424639 h 6853997"/>
              <a:gd name="connsiteX16" fmla="*/ 3375490 w 6698900"/>
              <a:gd name="connsiteY16" fmla="*/ 6804249 h 6853997"/>
              <a:gd name="connsiteX17" fmla="*/ 3374000 w 6698900"/>
              <a:gd name="connsiteY17" fmla="*/ 6804249 h 6853997"/>
              <a:gd name="connsiteX18" fmla="*/ 3056221 w 6698900"/>
              <a:gd name="connsiteY18" fmla="*/ 6424639 h 6853997"/>
              <a:gd name="connsiteX19" fmla="*/ 2960586 w 6698900"/>
              <a:gd name="connsiteY19" fmla="*/ 6424639 h 6853997"/>
              <a:gd name="connsiteX20" fmla="*/ 2960586 w 6698900"/>
              <a:gd name="connsiteY20" fmla="*/ 6850522 h 6853997"/>
              <a:gd name="connsiteX21" fmla="*/ 3023329 w 6698900"/>
              <a:gd name="connsiteY21" fmla="*/ 6850522 h 6853997"/>
              <a:gd name="connsiteX22" fmla="*/ 3023329 w 6698900"/>
              <a:gd name="connsiteY22" fmla="*/ 6473793 h 6853997"/>
              <a:gd name="connsiteX23" fmla="*/ 3024811 w 6698900"/>
              <a:gd name="connsiteY23" fmla="*/ 6473793 h 6853997"/>
              <a:gd name="connsiteX24" fmla="*/ 3343219 w 6698900"/>
              <a:gd name="connsiteY24" fmla="*/ 6850530 h 6853997"/>
              <a:gd name="connsiteX25" fmla="*/ 3438259 w 6698900"/>
              <a:gd name="connsiteY25" fmla="*/ 6850530 h 6853997"/>
              <a:gd name="connsiteX26" fmla="*/ 4138244 w 6698900"/>
              <a:gd name="connsiteY26" fmla="*/ 6610492 h 6853997"/>
              <a:gd name="connsiteX27" fmla="*/ 4138244 w 6698900"/>
              <a:gd name="connsiteY27" fmla="*/ 6473466 h 6853997"/>
              <a:gd name="connsiteX28" fmla="*/ 4431321 w 6698900"/>
              <a:gd name="connsiteY28" fmla="*/ 6473466 h 6853997"/>
              <a:gd name="connsiteX29" fmla="*/ 4431321 w 6698900"/>
              <a:gd name="connsiteY29" fmla="*/ 6424639 h 6853997"/>
              <a:gd name="connsiteX30" fmla="*/ 4075442 w 6698900"/>
              <a:gd name="connsiteY30" fmla="*/ 6424639 h 6853997"/>
              <a:gd name="connsiteX31" fmla="*/ 4075442 w 6698900"/>
              <a:gd name="connsiteY31" fmla="*/ 6850522 h 6853997"/>
              <a:gd name="connsiteX32" fmla="*/ 4431321 w 6698900"/>
              <a:gd name="connsiteY32" fmla="*/ 6850522 h 6853997"/>
              <a:gd name="connsiteX33" fmla="*/ 4431321 w 6698900"/>
              <a:gd name="connsiteY33" fmla="*/ 6801720 h 6853997"/>
              <a:gd name="connsiteX34" fmla="*/ 4138244 w 6698900"/>
              <a:gd name="connsiteY34" fmla="*/ 6801720 h 6853997"/>
              <a:gd name="connsiteX35" fmla="*/ 4138244 w 6698900"/>
              <a:gd name="connsiteY35" fmla="*/ 6653365 h 6853997"/>
              <a:gd name="connsiteX36" fmla="*/ 4418761 w 6698900"/>
              <a:gd name="connsiteY36" fmla="*/ 6653365 h 6853997"/>
              <a:gd name="connsiteX37" fmla="*/ 4418761 w 6698900"/>
              <a:gd name="connsiteY37" fmla="*/ 6610492 h 6853997"/>
              <a:gd name="connsiteX38" fmla="*/ 4138244 w 6698900"/>
              <a:gd name="connsiteY38" fmla="*/ 6610492 h 6853997"/>
              <a:gd name="connsiteX39" fmla="*/ 3985199 w 6698900"/>
              <a:gd name="connsiteY39" fmla="*/ 6637581 h 6853997"/>
              <a:gd name="connsiteX40" fmla="*/ 3745965 w 6698900"/>
              <a:gd name="connsiteY40" fmla="*/ 6637581 h 6853997"/>
              <a:gd name="connsiteX41" fmla="*/ 3745965 w 6698900"/>
              <a:gd name="connsiteY41" fmla="*/ 6686424 h 6853997"/>
              <a:gd name="connsiteX42" fmla="*/ 3922406 w 6698900"/>
              <a:gd name="connsiteY42" fmla="*/ 6686424 h 6853997"/>
              <a:gd name="connsiteX43" fmla="*/ 3922406 w 6698900"/>
              <a:gd name="connsiteY43" fmla="*/ 6732973 h 6853997"/>
              <a:gd name="connsiteX44" fmla="*/ 3788779 w 6698900"/>
              <a:gd name="connsiteY44" fmla="*/ 6808252 h 6853997"/>
              <a:gd name="connsiteX45" fmla="*/ 3729745 w 6698900"/>
              <a:gd name="connsiteY45" fmla="*/ 6808252 h 6853997"/>
              <a:gd name="connsiteX46" fmla="*/ 3590910 w 6698900"/>
              <a:gd name="connsiteY46" fmla="*/ 6711955 h 6853997"/>
              <a:gd name="connsiteX47" fmla="*/ 3590910 w 6698900"/>
              <a:gd name="connsiteY47" fmla="*/ 6575113 h 6853997"/>
              <a:gd name="connsiteX48" fmla="*/ 3728238 w 6698900"/>
              <a:gd name="connsiteY48" fmla="*/ 6466968 h 6853997"/>
              <a:gd name="connsiteX49" fmla="*/ 3805719 w 6698900"/>
              <a:gd name="connsiteY49" fmla="*/ 6466968 h 6853997"/>
              <a:gd name="connsiteX50" fmla="*/ 3920865 w 6698900"/>
              <a:gd name="connsiteY50" fmla="*/ 6524587 h 6853997"/>
              <a:gd name="connsiteX51" fmla="*/ 3920865 w 6698900"/>
              <a:gd name="connsiteY51" fmla="*/ 6549021 h 6853997"/>
              <a:gd name="connsiteX52" fmla="*/ 3983608 w 6698900"/>
              <a:gd name="connsiteY52" fmla="*/ 6549021 h 6853997"/>
              <a:gd name="connsiteX53" fmla="*/ 3983608 w 6698900"/>
              <a:gd name="connsiteY53" fmla="*/ 6516079 h 6853997"/>
              <a:gd name="connsiteX54" fmla="*/ 3835965 w 6698900"/>
              <a:gd name="connsiteY54" fmla="*/ 6421240 h 6853997"/>
              <a:gd name="connsiteX55" fmla="*/ 3690607 w 6698900"/>
              <a:gd name="connsiteY55" fmla="*/ 6421240 h 6853997"/>
              <a:gd name="connsiteX56" fmla="*/ 3528159 w 6698900"/>
              <a:gd name="connsiteY56" fmla="*/ 6569452 h 6853997"/>
              <a:gd name="connsiteX57" fmla="*/ 3528159 w 6698900"/>
              <a:gd name="connsiteY57" fmla="*/ 6701203 h 6853997"/>
              <a:gd name="connsiteX58" fmla="*/ 3740756 w 6698900"/>
              <a:gd name="connsiteY58" fmla="*/ 6853997 h 6853997"/>
              <a:gd name="connsiteX59" fmla="*/ 3801289 w 6698900"/>
              <a:gd name="connsiteY59" fmla="*/ 6853997 h 6853997"/>
              <a:gd name="connsiteX60" fmla="*/ 3985158 w 6698900"/>
              <a:gd name="connsiteY60" fmla="*/ 6730168 h 6853997"/>
              <a:gd name="connsiteX61" fmla="*/ 3985158 w 6698900"/>
              <a:gd name="connsiteY61" fmla="*/ 6637581 h 6853997"/>
              <a:gd name="connsiteX62" fmla="*/ 5770063 w 6698900"/>
              <a:gd name="connsiteY62" fmla="*/ -1 h 6853997"/>
              <a:gd name="connsiteX63" fmla="*/ 3349449 w 6698900"/>
              <a:gd name="connsiteY63" fmla="*/ 5044598 h 6853997"/>
              <a:gd name="connsiteX64" fmla="*/ 928834 w 6698900"/>
              <a:gd name="connsiteY64" fmla="*/ -1 h 6853997"/>
              <a:gd name="connsiteX65" fmla="*/ -2 w 6698900"/>
              <a:gd name="connsiteY65" fmla="*/ -1 h 6853997"/>
              <a:gd name="connsiteX66" fmla="*/ 2877176 w 6698900"/>
              <a:gd name="connsiteY66" fmla="*/ 5995977 h 6853997"/>
              <a:gd name="connsiteX67" fmla="*/ 3821805 w 6698900"/>
              <a:gd name="connsiteY67" fmla="*/ 5995977 h 6853997"/>
              <a:gd name="connsiteX68" fmla="*/ 6698899 w 6698900"/>
              <a:gd name="connsiteY68" fmla="*/ -1 h 685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698900" h="6853997">
                <a:moveTo>
                  <a:pt x="2751178" y="6424639"/>
                </a:moveTo>
                <a:lnTo>
                  <a:pt x="2550487" y="6850522"/>
                </a:lnTo>
                <a:lnTo>
                  <a:pt x="2469699" y="6850522"/>
                </a:lnTo>
                <a:lnTo>
                  <a:pt x="2267576" y="6424639"/>
                </a:lnTo>
                <a:lnTo>
                  <a:pt x="2334775" y="6424639"/>
                </a:lnTo>
                <a:lnTo>
                  <a:pt x="2508996" y="6804249"/>
                </a:lnTo>
                <a:lnTo>
                  <a:pt x="2511232" y="6804249"/>
                </a:lnTo>
                <a:lnTo>
                  <a:pt x="2683980" y="6424639"/>
                </a:lnTo>
                <a:lnTo>
                  <a:pt x="2751161" y="6424639"/>
                </a:lnTo>
                <a:moveTo>
                  <a:pt x="2806553" y="6850522"/>
                </a:moveTo>
                <a:lnTo>
                  <a:pt x="2869355" y="6850522"/>
                </a:lnTo>
                <a:lnTo>
                  <a:pt x="2869355" y="6424631"/>
                </a:lnTo>
                <a:lnTo>
                  <a:pt x="2806553" y="6424631"/>
                </a:lnTo>
                <a:close/>
                <a:moveTo>
                  <a:pt x="3438243" y="6850522"/>
                </a:moveTo>
                <a:lnTo>
                  <a:pt x="3438243" y="6424639"/>
                </a:lnTo>
                <a:lnTo>
                  <a:pt x="3375490" y="6424639"/>
                </a:lnTo>
                <a:lnTo>
                  <a:pt x="3375490" y="6804249"/>
                </a:lnTo>
                <a:lnTo>
                  <a:pt x="3374000" y="6804249"/>
                </a:lnTo>
                <a:lnTo>
                  <a:pt x="3056221" y="6424639"/>
                </a:lnTo>
                <a:lnTo>
                  <a:pt x="2960586" y="6424639"/>
                </a:lnTo>
                <a:lnTo>
                  <a:pt x="2960586" y="6850522"/>
                </a:lnTo>
                <a:lnTo>
                  <a:pt x="3023329" y="6850522"/>
                </a:lnTo>
                <a:lnTo>
                  <a:pt x="3023329" y="6473793"/>
                </a:lnTo>
                <a:lnTo>
                  <a:pt x="3024811" y="6473793"/>
                </a:lnTo>
                <a:lnTo>
                  <a:pt x="3343219" y="6850530"/>
                </a:lnTo>
                <a:lnTo>
                  <a:pt x="3438259" y="6850530"/>
                </a:lnTo>
                <a:moveTo>
                  <a:pt x="4138244" y="6610492"/>
                </a:moveTo>
                <a:lnTo>
                  <a:pt x="4138244" y="6473466"/>
                </a:lnTo>
                <a:lnTo>
                  <a:pt x="4431321" y="6473466"/>
                </a:lnTo>
                <a:lnTo>
                  <a:pt x="4431321" y="6424639"/>
                </a:lnTo>
                <a:lnTo>
                  <a:pt x="4075442" y="6424639"/>
                </a:lnTo>
                <a:lnTo>
                  <a:pt x="4075442" y="6850522"/>
                </a:lnTo>
                <a:lnTo>
                  <a:pt x="4431321" y="6850522"/>
                </a:lnTo>
                <a:lnTo>
                  <a:pt x="4431321" y="6801720"/>
                </a:lnTo>
                <a:lnTo>
                  <a:pt x="4138244" y="6801720"/>
                </a:lnTo>
                <a:lnTo>
                  <a:pt x="4138244" y="6653365"/>
                </a:lnTo>
                <a:lnTo>
                  <a:pt x="4418761" y="6653365"/>
                </a:lnTo>
                <a:lnTo>
                  <a:pt x="4418761" y="6610492"/>
                </a:lnTo>
                <a:lnTo>
                  <a:pt x="4138244" y="6610492"/>
                </a:lnTo>
                <a:moveTo>
                  <a:pt x="3985199" y="6637581"/>
                </a:moveTo>
                <a:lnTo>
                  <a:pt x="3745965" y="6637581"/>
                </a:lnTo>
                <a:lnTo>
                  <a:pt x="3745965" y="6686424"/>
                </a:lnTo>
                <a:lnTo>
                  <a:pt x="3922406" y="6686424"/>
                </a:lnTo>
                <a:lnTo>
                  <a:pt x="3922406" y="6732973"/>
                </a:lnTo>
                <a:cubicBezTo>
                  <a:pt x="3922406" y="6793531"/>
                  <a:pt x="3898784" y="6808252"/>
                  <a:pt x="3788779" y="6808252"/>
                </a:cubicBezTo>
                <a:lnTo>
                  <a:pt x="3729745" y="6808252"/>
                </a:lnTo>
                <a:cubicBezTo>
                  <a:pt x="3626331" y="6808252"/>
                  <a:pt x="3590910" y="6784714"/>
                  <a:pt x="3590910" y="6711955"/>
                </a:cubicBezTo>
                <a:lnTo>
                  <a:pt x="3590910" y="6575113"/>
                </a:lnTo>
                <a:cubicBezTo>
                  <a:pt x="3590910" y="6490213"/>
                  <a:pt x="3608638" y="6466968"/>
                  <a:pt x="3728238" y="6466968"/>
                </a:cubicBezTo>
                <a:lnTo>
                  <a:pt x="3805719" y="6466968"/>
                </a:lnTo>
                <a:cubicBezTo>
                  <a:pt x="3895761" y="6466968"/>
                  <a:pt x="3920865" y="6483598"/>
                  <a:pt x="3920865" y="6524587"/>
                </a:cubicBezTo>
                <a:lnTo>
                  <a:pt x="3920865" y="6549021"/>
                </a:lnTo>
                <a:lnTo>
                  <a:pt x="3983608" y="6549021"/>
                </a:lnTo>
                <a:lnTo>
                  <a:pt x="3983608" y="6516079"/>
                </a:lnTo>
                <a:cubicBezTo>
                  <a:pt x="3983608" y="6447348"/>
                  <a:pt x="3919416" y="6421240"/>
                  <a:pt x="3835965" y="6421240"/>
                </a:cubicBezTo>
                <a:lnTo>
                  <a:pt x="3690607" y="6421240"/>
                </a:lnTo>
                <a:cubicBezTo>
                  <a:pt x="3596044" y="6421240"/>
                  <a:pt x="3528159" y="6454139"/>
                  <a:pt x="3528159" y="6569452"/>
                </a:cubicBezTo>
                <a:lnTo>
                  <a:pt x="3528159" y="6701203"/>
                </a:lnTo>
                <a:cubicBezTo>
                  <a:pt x="3528159" y="6832954"/>
                  <a:pt x="3593079" y="6853997"/>
                  <a:pt x="3740756" y="6853997"/>
                </a:cubicBezTo>
                <a:lnTo>
                  <a:pt x="3801289" y="6853997"/>
                </a:lnTo>
                <a:cubicBezTo>
                  <a:pt x="3926785" y="6853997"/>
                  <a:pt x="3985158" y="6830132"/>
                  <a:pt x="3985158" y="6730168"/>
                </a:cubicBezTo>
                <a:lnTo>
                  <a:pt x="3985158" y="6637581"/>
                </a:lnTo>
                <a:moveTo>
                  <a:pt x="5770063" y="-1"/>
                </a:moveTo>
                <a:lnTo>
                  <a:pt x="3349449" y="5044598"/>
                </a:lnTo>
                <a:lnTo>
                  <a:pt x="928834" y="-1"/>
                </a:lnTo>
                <a:lnTo>
                  <a:pt x="-2" y="-1"/>
                </a:lnTo>
                <a:lnTo>
                  <a:pt x="2877176" y="5995977"/>
                </a:lnTo>
                <a:lnTo>
                  <a:pt x="3821805" y="5995977"/>
                </a:lnTo>
                <a:lnTo>
                  <a:pt x="6698899" y="-1"/>
                </a:lnTo>
                <a:close/>
              </a:path>
            </a:pathLst>
          </a:custGeom>
          <a:solidFill>
            <a:schemeClr val="bg1"/>
          </a:solidFill>
          <a:ln w="8370" cap="flat">
            <a:noFill/>
            <a:prstDash val="solid"/>
            <a:miter/>
          </a:ln>
        </p:spPr>
        <p:txBody>
          <a:bodyPr rtlCol="0" anchor="ctr"/>
          <a:lstStyle/>
          <a:p>
            <a:endParaRPr lang="sv-SE" dirty="0"/>
          </a:p>
        </p:txBody>
      </p:sp>
    </p:spTree>
    <p:extLst>
      <p:ext uri="{BB962C8B-B14F-4D97-AF65-F5344CB8AC3E}">
        <p14:creationId xmlns:p14="http://schemas.microsoft.com/office/powerpoint/2010/main" val="300976266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sv-SE" dirty="0"/>
              <a:t>18 januari 2023</a:t>
            </a:r>
          </a:p>
        </p:txBody>
      </p:sp>
      <p:sp>
        <p:nvSpPr>
          <p:cNvPr id="3" name="Footer Placeholder 2"/>
          <p:cNvSpPr>
            <a:spLocks noGrp="1"/>
          </p:cNvSpPr>
          <p:nvPr>
            <p:ph type="ftr" sz="quarter" idx="15"/>
          </p:nvPr>
        </p:nvSpPr>
        <p:spPr/>
        <p:txBody>
          <a:body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6" name="Slide Number Placeholder 5"/>
          <p:cNvSpPr>
            <a:spLocks noGrp="1"/>
          </p:cNvSpPr>
          <p:nvPr>
            <p:ph type="sldNum" sz="quarter" idx="16"/>
          </p:nvPr>
        </p:nvSpPr>
        <p:spPr/>
        <p:txBody>
          <a:body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p>
            <a:r>
              <a:rPr lang="sv-SE" dirty="0" err="1"/>
              <a:t>Click</a:t>
            </a:r>
            <a:r>
              <a:rPr lang="sv-SE" dirty="0"/>
              <a:t> to </a:t>
            </a:r>
            <a:r>
              <a:rPr lang="sv-SE" dirty="0" err="1"/>
              <a:t>add</a:t>
            </a:r>
            <a:r>
              <a:rPr lang="sv-SE" dirty="0"/>
              <a:t> </a:t>
            </a:r>
            <a:r>
              <a:rPr lang="sv-SE" dirty="0" err="1"/>
              <a:t>title</a:t>
            </a:r>
            <a:endParaRPr lang="sv-SE" dirty="0"/>
          </a:p>
        </p:txBody>
      </p:sp>
      <p:sp>
        <p:nvSpPr>
          <p:cNvPr id="8"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2"/>
              </a:buClr>
              <a:buFont typeface="+mj-lt"/>
              <a:buAutoNum type="romanUcPeriod"/>
              <a:defRPr sz="1600">
                <a:solidFill>
                  <a:schemeClr val="bg2"/>
                </a:solidFill>
              </a:defRPr>
            </a:lvl1pPr>
            <a:lvl2pPr marL="808038" indent="-360363">
              <a:buFont typeface="+mj-lt"/>
              <a:buAutoNum type="romanUcPeriod"/>
              <a:defRPr/>
            </a:lvl2pPr>
            <a:lvl3pPr marL="1254125" indent="-271463">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sv-SE" dirty="0" err="1"/>
              <a:t>Click</a:t>
            </a:r>
            <a:r>
              <a:rPr lang="sv-SE" dirty="0"/>
              <a:t> to </a:t>
            </a:r>
            <a:r>
              <a:rPr lang="sv-SE" dirty="0" err="1"/>
              <a:t>edit</a:t>
            </a:r>
            <a:r>
              <a:rPr lang="sv-SE" dirty="0"/>
              <a:t> </a:t>
            </a:r>
            <a:r>
              <a:rPr lang="sv-SE" dirty="0" err="1"/>
              <a:t>Chapter</a:t>
            </a:r>
            <a:r>
              <a:rPr lang="sv-SE" dirty="0"/>
              <a:t> </a:t>
            </a:r>
            <a:r>
              <a:rPr lang="sv-SE" dirty="0" err="1"/>
              <a:t>name</a:t>
            </a:r>
            <a:endParaRPr lang="sv-SE" dirty="0"/>
          </a:p>
          <a:p>
            <a:pPr lvl="1"/>
            <a:r>
              <a:rPr lang="sv-SE" dirty="0" err="1"/>
              <a:t>Level</a:t>
            </a:r>
            <a:r>
              <a:rPr lang="sv-SE" dirty="0"/>
              <a:t> 2</a:t>
            </a:r>
          </a:p>
          <a:p>
            <a:pPr lvl="2"/>
            <a:r>
              <a:rPr lang="sv-SE" dirty="0" err="1"/>
              <a:t>Level</a:t>
            </a:r>
            <a:r>
              <a:rPr lang="sv-SE" dirty="0"/>
              <a:t> 3</a:t>
            </a:r>
          </a:p>
        </p:txBody>
      </p:sp>
    </p:spTree>
    <p:extLst>
      <p:ext uri="{BB962C8B-B14F-4D97-AF65-F5344CB8AC3E}">
        <p14:creationId xmlns:p14="http://schemas.microsoft.com/office/powerpoint/2010/main" val="401149092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bg>
      <p:bgPr>
        <a:solidFill>
          <a:schemeClr val="bg1"/>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chemeClr val="bg2"/>
                </a:solidFill>
                <a:latin typeface="+mj-lt"/>
              </a:defRPr>
            </a:lvl1pPr>
          </a:lstStyle>
          <a:p>
            <a:pPr lvl="0"/>
            <a:r>
              <a:rPr lang="sv-SE" dirty="0" err="1"/>
              <a:t>Subtitle</a:t>
            </a:r>
            <a:endParaRPr lang="sv-SE" dirty="0"/>
          </a:p>
        </p:txBody>
      </p:sp>
      <p:sp>
        <p:nvSpPr>
          <p:cNvPr id="5" name="Content Placeholder 4"/>
          <p:cNvSpPr>
            <a:spLocks noGrp="1"/>
          </p:cNvSpPr>
          <p:nvPr>
            <p:ph sz="quarter" idx="13" hasCustomPrompt="1"/>
          </p:nvPr>
        </p:nvSpPr>
        <p:spPr>
          <a:xfrm>
            <a:off x="1631950" y="2349500"/>
            <a:ext cx="8928100" cy="35274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baseline="0"/>
            </a:lvl6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2" name="Date Placeholder 1"/>
          <p:cNvSpPr>
            <a:spLocks noGrp="1"/>
          </p:cNvSpPr>
          <p:nvPr>
            <p:ph type="dt" sz="half" idx="15"/>
          </p:nvPr>
        </p:nvSpPr>
        <p:spPr/>
        <p:txBody>
          <a:bodyPr/>
          <a:lstStyle/>
          <a:p>
            <a:r>
              <a:rPr lang="sv-SE" dirty="0"/>
              <a:t>18 januari 2023</a:t>
            </a:r>
          </a:p>
        </p:txBody>
      </p:sp>
      <p:sp>
        <p:nvSpPr>
          <p:cNvPr id="3" name="Footer Placeholder 2"/>
          <p:cNvSpPr>
            <a:spLocks noGrp="1"/>
          </p:cNvSpPr>
          <p:nvPr>
            <p:ph type="ftr" sz="quarter" idx="16"/>
          </p:nvPr>
        </p:nvSpPr>
        <p:spPr/>
        <p:txBody>
          <a:body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6" name="Slide Number Placeholder 5"/>
          <p:cNvSpPr>
            <a:spLocks noGrp="1"/>
          </p:cNvSpPr>
          <p:nvPr>
            <p:ph type="sldNum" sz="quarter" idx="17"/>
          </p:nvPr>
        </p:nvSpPr>
        <p:spPr/>
        <p:txBody>
          <a:body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Tree>
    <p:extLst>
      <p:ext uri="{BB962C8B-B14F-4D97-AF65-F5344CB8AC3E}">
        <p14:creationId xmlns:p14="http://schemas.microsoft.com/office/powerpoint/2010/main" val="206959753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chemeClr val="bg2"/>
                </a:solidFill>
                <a:latin typeface="+mj-lt"/>
              </a:defRPr>
            </a:lvl1pPr>
          </a:lstStyle>
          <a:p>
            <a:pPr lvl="0"/>
            <a:r>
              <a:rPr lang="sv-SE" dirty="0" err="1"/>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chemeClr val="bg2"/>
                </a:solidFill>
              </a:defRPr>
            </a:lvl1pPr>
          </a:lstStyle>
          <a:p>
            <a:pPr lvl="0"/>
            <a:r>
              <a:rPr lang="sv-SE" dirty="0" err="1"/>
              <a:t>Click</a:t>
            </a:r>
            <a:r>
              <a:rPr lang="sv-SE" dirty="0"/>
              <a:t> to </a:t>
            </a:r>
            <a:r>
              <a:rPr lang="sv-SE" dirty="0" err="1"/>
              <a:t>add</a:t>
            </a:r>
            <a:r>
              <a:rPr lang="sv-SE" dirty="0"/>
              <a:t> </a:t>
            </a:r>
            <a:r>
              <a:rPr lang="sv-SE" dirty="0" err="1"/>
              <a:t>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chemeClr val="bg2"/>
                </a:solidFill>
              </a:defRPr>
            </a:lvl1pPr>
          </a:lstStyle>
          <a:p>
            <a:pPr lvl="0"/>
            <a:r>
              <a:rPr lang="sv-SE" dirty="0" err="1"/>
              <a:t>Click</a:t>
            </a:r>
            <a:r>
              <a:rPr lang="sv-SE" dirty="0"/>
              <a:t> to </a:t>
            </a:r>
            <a:r>
              <a:rPr lang="sv-SE" dirty="0" err="1"/>
              <a:t>add</a:t>
            </a:r>
            <a:r>
              <a:rPr lang="sv-SE" dirty="0"/>
              <a:t> </a:t>
            </a:r>
            <a:r>
              <a:rPr lang="sv-SE" dirty="0" err="1"/>
              <a:t>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2" name="Title 1"/>
          <p:cNvSpPr>
            <a:spLocks noGrp="1"/>
          </p:cNvSpPr>
          <p:nvPr>
            <p:ph type="title" hasCustomPrompt="1"/>
          </p:nvPr>
        </p:nvSpPr>
        <p:spPr/>
        <p:txBody>
          <a:bodyPr/>
          <a:lstStyle>
            <a:lvl1pPr>
              <a:defRPr>
                <a:solidFill>
                  <a:schemeClr val="bg2"/>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Date Placeholder 3"/>
          <p:cNvSpPr>
            <a:spLocks noGrp="1"/>
          </p:cNvSpPr>
          <p:nvPr>
            <p:ph type="dt" sz="half" idx="18"/>
          </p:nvPr>
        </p:nvSpPr>
        <p:spPr/>
        <p:txBody>
          <a:bodyPr/>
          <a:lstStyle/>
          <a:p>
            <a:r>
              <a:rPr lang="sv-SE" dirty="0"/>
              <a:t>18 januari 2023</a:t>
            </a:r>
          </a:p>
        </p:txBody>
      </p:sp>
      <p:sp>
        <p:nvSpPr>
          <p:cNvPr id="6" name="Footer Placeholder 5"/>
          <p:cNvSpPr>
            <a:spLocks noGrp="1"/>
          </p:cNvSpPr>
          <p:nvPr>
            <p:ph type="ftr" sz="quarter" idx="19"/>
          </p:nvPr>
        </p:nvSpPr>
        <p:spPr/>
        <p:txBody>
          <a:body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7" name="Slide Number Placeholder 6"/>
          <p:cNvSpPr>
            <a:spLocks noGrp="1"/>
          </p:cNvSpPr>
          <p:nvPr>
            <p:ph type="sldNum" sz="quarter" idx="20"/>
          </p:nvPr>
        </p:nvSpPr>
        <p:spPr/>
        <p:txBody>
          <a:bodyPr/>
          <a:lstStyle/>
          <a:p>
            <a:fld id="{68468C2E-472A-43C3-926E-5A5CF00B7762}" type="slidenum">
              <a:rPr lang="sv-SE" smtClean="0"/>
              <a:pPr/>
              <a:t>‹#›</a:t>
            </a:fld>
            <a:endParaRPr lang="sv-SE" dirty="0"/>
          </a:p>
        </p:txBody>
      </p:sp>
    </p:spTree>
    <p:extLst>
      <p:ext uri="{BB962C8B-B14F-4D97-AF65-F5344CB8AC3E}">
        <p14:creationId xmlns:p14="http://schemas.microsoft.com/office/powerpoint/2010/main" val="3245628274"/>
      </p:ext>
    </p:extLst>
  </p:cSld>
  <p:clrMapOvr>
    <a:masterClrMapping/>
  </p:clrMapOvr>
  <p:hf hdr="0" ftr="0"/>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dark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7" name="Title 6"/>
          <p:cNvSpPr>
            <a:spLocks noGrp="1"/>
          </p:cNvSpPr>
          <p:nvPr>
            <p:ph type="title" hasCustomPrompt="1"/>
          </p:nvPr>
        </p:nvSpPr>
        <p:spPr/>
        <p:txBody>
          <a:bodyPr/>
          <a:lstStyle>
            <a:lvl1pPr>
              <a:defRPr>
                <a:solidFill>
                  <a:srgbClr val="FFFFFF"/>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Date Placeholder 3"/>
          <p:cNvSpPr>
            <a:spLocks noGrp="1"/>
          </p:cNvSpPr>
          <p:nvPr>
            <p:ph type="dt" sz="half" idx="18"/>
          </p:nvPr>
        </p:nvSpPr>
        <p:spPr/>
        <p:txBody>
          <a:bodyPr/>
          <a:lstStyle>
            <a:lvl1pPr>
              <a:defRPr>
                <a:solidFill>
                  <a:schemeClr val="bg1"/>
                </a:solidFill>
              </a:defRPr>
            </a:lvl1pPr>
          </a:lstStyle>
          <a:p>
            <a:r>
              <a:rPr lang="sv-SE" dirty="0"/>
              <a:t>18 januari 2023</a:t>
            </a:r>
          </a:p>
        </p:txBody>
      </p:sp>
      <p:sp>
        <p:nvSpPr>
          <p:cNvPr id="9" name="Footer Placeholder 8"/>
          <p:cNvSpPr>
            <a:spLocks noGrp="1"/>
          </p:cNvSpPr>
          <p:nvPr>
            <p:ph type="ftr" sz="quarter" idx="19"/>
          </p:nvPr>
        </p:nvSpPr>
        <p:spPr/>
        <p:txBody>
          <a:bodyPr/>
          <a:lstStyle>
            <a:lvl1pPr>
              <a:defRPr>
                <a:solidFill>
                  <a:schemeClr val="bg1"/>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1" name="Slide Number Placeholder 10"/>
          <p:cNvSpPr>
            <a:spLocks noGrp="1"/>
          </p:cNvSpPr>
          <p:nvPr>
            <p:ph type="sldNum" sz="quarter" idx="20"/>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1"/>
              </a:buClr>
              <a:buFont typeface="+mj-lt"/>
              <a:buAutoNum type="romanUcPeriod"/>
              <a:defRPr sz="1600">
                <a:solidFill>
                  <a:schemeClr val="bg1"/>
                </a:solidFill>
              </a:defRPr>
            </a:lvl1pPr>
            <a:lvl2pPr marL="808038" indent="-360363">
              <a:buClr>
                <a:schemeClr val="bg1"/>
              </a:buClr>
              <a:buFont typeface="+mj-lt"/>
              <a:buAutoNum type="romanUcPeriod"/>
              <a:defRPr>
                <a:solidFill>
                  <a:schemeClr val="bg1"/>
                </a:solidFill>
              </a:defRPr>
            </a:lvl2pPr>
            <a:lvl3pPr marL="1254125" indent="-271463">
              <a:buClr>
                <a:schemeClr val="bg1"/>
              </a:buClr>
              <a:buFont typeface="+mj-lt"/>
              <a:buAutoNum type="romanUcPeriod"/>
              <a:defRPr>
                <a:solidFill>
                  <a:schemeClr val="bg1"/>
                </a:solidFill>
              </a:defRPr>
            </a:lvl3pPr>
            <a:lvl4pPr marL="1063512" indent="-342900">
              <a:buFont typeface="+mj-lt"/>
              <a:buAutoNum type="romanUcPeriod"/>
              <a:defRPr/>
            </a:lvl4pPr>
            <a:lvl5pPr marL="1243512" indent="-342900">
              <a:buFont typeface="+mj-lt"/>
              <a:buAutoNum type="romanUcPeriod"/>
              <a:defRPr/>
            </a:lvl5pPr>
          </a:lstStyle>
          <a:p>
            <a:pPr lvl="0"/>
            <a:r>
              <a:rPr lang="sv-SE" dirty="0" err="1"/>
              <a:t>Click</a:t>
            </a:r>
            <a:r>
              <a:rPr lang="sv-SE" dirty="0"/>
              <a:t> to </a:t>
            </a:r>
            <a:r>
              <a:rPr lang="sv-SE" dirty="0" err="1"/>
              <a:t>edit</a:t>
            </a:r>
            <a:r>
              <a:rPr lang="sv-SE" dirty="0"/>
              <a:t> </a:t>
            </a:r>
            <a:r>
              <a:rPr lang="sv-SE" dirty="0" err="1"/>
              <a:t>Chapter</a:t>
            </a:r>
            <a:r>
              <a:rPr lang="sv-SE" dirty="0"/>
              <a:t> </a:t>
            </a:r>
            <a:r>
              <a:rPr lang="sv-SE" dirty="0" err="1"/>
              <a:t>name</a:t>
            </a:r>
            <a:endParaRPr lang="sv-SE" dirty="0"/>
          </a:p>
          <a:p>
            <a:pPr lvl="1"/>
            <a:r>
              <a:rPr lang="sv-SE" dirty="0" err="1"/>
              <a:t>Level</a:t>
            </a:r>
            <a:r>
              <a:rPr lang="sv-SE" dirty="0"/>
              <a:t> 2</a:t>
            </a:r>
          </a:p>
          <a:p>
            <a:pPr lvl="2"/>
            <a:r>
              <a:rPr lang="sv-SE" dirty="0" err="1"/>
              <a:t>Level</a:t>
            </a:r>
            <a:r>
              <a:rPr lang="sv-SE" dirty="0"/>
              <a:t> 3</a:t>
            </a:r>
          </a:p>
        </p:txBody>
      </p:sp>
    </p:spTree>
    <p:extLst>
      <p:ext uri="{BB962C8B-B14F-4D97-AF65-F5344CB8AC3E}">
        <p14:creationId xmlns:p14="http://schemas.microsoft.com/office/powerpoint/2010/main" val="64854711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dark image)">
    <p:bg>
      <p:bgPr>
        <a:solidFill>
          <a:schemeClr val="tx2"/>
        </a:solidFill>
        <a:effectLst/>
      </p:bgPr>
    </p:bg>
    <p:spTree>
      <p:nvGrpSpPr>
        <p:cNvPr id="1" name=""/>
        <p:cNvGrpSpPr/>
        <p:nvPr/>
      </p:nvGrpSpPr>
      <p:grpSpPr>
        <a:xfrm>
          <a:off x="0" y="0"/>
          <a:ext cx="0" cy="0"/>
          <a:chOff x="0" y="0"/>
          <a:chExt cx="0" cy="0"/>
        </a:xfrm>
      </p:grpSpPr>
      <p:sp>
        <p:nvSpPr>
          <p:cNvPr id="9" name="Picture Placeholder 9"/>
          <p:cNvSpPr>
            <a:spLocks noGrp="1"/>
          </p:cNvSpPr>
          <p:nvPr>
            <p:ph type="pic" sz="quarter" idx="18"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rgbClr val="FFFFFF"/>
                </a:solidFill>
                <a:latin typeface="+mj-lt"/>
              </a:defRPr>
            </a:lvl1pPr>
          </a:lstStyle>
          <a:p>
            <a:pPr lvl="0"/>
            <a:r>
              <a:rPr lang="sv-SE" dirty="0" err="1"/>
              <a:t>Subtitle</a:t>
            </a:r>
            <a:endParaRPr lang="sv-SE" dirty="0"/>
          </a:p>
        </p:txBody>
      </p:sp>
      <p:sp>
        <p:nvSpPr>
          <p:cNvPr id="5" name="Content Placeholder 4"/>
          <p:cNvSpPr>
            <a:spLocks noGrp="1"/>
          </p:cNvSpPr>
          <p:nvPr>
            <p:ph sz="quarter" idx="13" hasCustomPrompt="1"/>
          </p:nvPr>
        </p:nvSpPr>
        <p:spPr>
          <a:xfrm>
            <a:off x="1631950" y="2349499"/>
            <a:ext cx="892810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lvl6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7" name="Title 6"/>
          <p:cNvSpPr>
            <a:spLocks noGrp="1"/>
          </p:cNvSpPr>
          <p:nvPr>
            <p:ph type="title" hasCustomPrompt="1"/>
          </p:nvPr>
        </p:nvSpPr>
        <p:spPr/>
        <p:txBody>
          <a:bodyPr/>
          <a:lstStyle>
            <a:lvl1pPr>
              <a:defRPr>
                <a:solidFill>
                  <a:srgbClr val="FFFFFF"/>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Date Placeholder 3"/>
          <p:cNvSpPr>
            <a:spLocks noGrp="1"/>
          </p:cNvSpPr>
          <p:nvPr>
            <p:ph type="dt" sz="half" idx="19"/>
          </p:nvPr>
        </p:nvSpPr>
        <p:spPr/>
        <p:txBody>
          <a:bodyPr/>
          <a:lstStyle>
            <a:lvl1pPr>
              <a:defRPr>
                <a:solidFill>
                  <a:schemeClr val="bg1"/>
                </a:solidFill>
              </a:defRPr>
            </a:lvl1pPr>
          </a:lstStyle>
          <a:p>
            <a:r>
              <a:rPr lang="sv-SE" dirty="0"/>
              <a:t>18 januari 2023</a:t>
            </a:r>
          </a:p>
        </p:txBody>
      </p:sp>
      <p:sp>
        <p:nvSpPr>
          <p:cNvPr id="8" name="Footer Placeholder 7"/>
          <p:cNvSpPr>
            <a:spLocks noGrp="1"/>
          </p:cNvSpPr>
          <p:nvPr>
            <p:ph type="ftr" sz="quarter" idx="20"/>
          </p:nvPr>
        </p:nvSpPr>
        <p:spPr/>
        <p:txBody>
          <a:bodyPr/>
          <a:lstStyle>
            <a:lvl1pPr>
              <a:defRPr>
                <a:solidFill>
                  <a:schemeClr val="bg1"/>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2" name="Slide Number Placeholder 11"/>
          <p:cNvSpPr>
            <a:spLocks noGrp="1"/>
          </p:cNvSpPr>
          <p:nvPr>
            <p:ph type="sldNum" sz="quarter" idx="21"/>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3"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559393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with two columns (dark image)">
    <p:bg>
      <p:bgPr>
        <a:solidFill>
          <a:schemeClr val="tx2"/>
        </a:solidFill>
        <a:effectLst/>
      </p:bgPr>
    </p:bg>
    <p:spTree>
      <p:nvGrpSpPr>
        <p:cNvPr id="1" name=""/>
        <p:cNvGrpSpPr/>
        <p:nvPr/>
      </p:nvGrpSpPr>
      <p:grpSpPr>
        <a:xfrm>
          <a:off x="0" y="0"/>
          <a:ext cx="0" cy="0"/>
          <a:chOff x="0" y="0"/>
          <a:chExt cx="0" cy="0"/>
        </a:xfrm>
      </p:grpSpPr>
      <p:sp>
        <p:nvSpPr>
          <p:cNvPr id="17"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dirty="0" err="1"/>
              <a:t>Select</a:t>
            </a:r>
            <a:r>
              <a:rPr lang="sv-SE" dirty="0"/>
              <a:t> image </a:t>
            </a:r>
            <a:r>
              <a:rPr lang="sv-SE" dirty="0" err="1"/>
              <a:t>placeholder</a:t>
            </a:r>
            <a:r>
              <a:rPr lang="sv-SE" dirty="0"/>
              <a:t> to </a:t>
            </a:r>
            <a:r>
              <a:rPr lang="sv-SE" dirty="0" err="1"/>
              <a:t>add</a:t>
            </a:r>
            <a:r>
              <a:rPr lang="sv-SE" dirty="0"/>
              <a:t> </a:t>
            </a:r>
            <a:r>
              <a:rPr lang="sv-SE" dirty="0" err="1"/>
              <a:t>picture</a:t>
            </a:r>
            <a:endParaRPr lang="sv-SE" dirty="0"/>
          </a:p>
        </p:txBody>
      </p:sp>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rgbClr val="FFFFFF"/>
                </a:solidFill>
                <a:latin typeface="+mj-lt"/>
              </a:defRPr>
            </a:lvl1pPr>
          </a:lstStyle>
          <a:p>
            <a:pPr lvl="0"/>
            <a:r>
              <a:rPr lang="sv-SE" dirty="0" err="1"/>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rgbClr val="FFFFFF"/>
                </a:solidFill>
              </a:defRPr>
            </a:lvl1pPr>
          </a:lstStyle>
          <a:p>
            <a:pPr lvl="0"/>
            <a:r>
              <a:rPr lang="sv-SE" dirty="0" err="1"/>
              <a:t>Click</a:t>
            </a:r>
            <a:r>
              <a:rPr lang="sv-SE" dirty="0"/>
              <a:t> to </a:t>
            </a:r>
            <a:r>
              <a:rPr lang="sv-SE" dirty="0" err="1"/>
              <a:t>add</a:t>
            </a:r>
            <a:r>
              <a:rPr lang="sv-SE" dirty="0"/>
              <a:t> </a:t>
            </a:r>
            <a:r>
              <a:rPr lang="sv-SE" dirty="0" err="1"/>
              <a:t>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buClr>
                <a:schemeClr val="bg1"/>
              </a:buClr>
              <a:defRPr sz="1600">
                <a:solidFill>
                  <a:srgbClr val="FFFFFF"/>
                </a:solidFill>
              </a:defRPr>
            </a:lvl1pPr>
            <a:lvl2pPr>
              <a:buClr>
                <a:schemeClr val="bg1"/>
              </a:buClr>
              <a:defRPr sz="1600">
                <a:solidFill>
                  <a:srgbClr val="FFFFFF"/>
                </a:solidFill>
              </a:defRPr>
            </a:lvl2pPr>
            <a:lvl3pPr>
              <a:buClr>
                <a:schemeClr val="bg1"/>
              </a:buClr>
              <a:defRPr sz="1400">
                <a:solidFill>
                  <a:srgbClr val="FFFFFF"/>
                </a:solidFill>
              </a:defRPr>
            </a:lvl3pPr>
            <a:lvl4pPr>
              <a:buClr>
                <a:schemeClr val="bg1"/>
              </a:buClr>
              <a:defRPr sz="1400">
                <a:solidFill>
                  <a:srgbClr val="FFFFFF"/>
                </a:solidFill>
              </a:defRPr>
            </a:lvl4pPr>
            <a:lvl5pPr>
              <a:buClr>
                <a:schemeClr val="bg1"/>
              </a:buClr>
              <a:defRPr sz="1400">
                <a:solidFill>
                  <a:srgbClr val="FFFFFF"/>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rgbClr val="FFFFFF"/>
                </a:solidFill>
              </a:defRPr>
            </a:lvl1pPr>
          </a:lstStyle>
          <a:p>
            <a:pPr lvl="0"/>
            <a:r>
              <a:rPr lang="sv-SE" dirty="0" err="1"/>
              <a:t>Click</a:t>
            </a:r>
            <a:r>
              <a:rPr lang="sv-SE" dirty="0"/>
              <a:t> to </a:t>
            </a:r>
            <a:r>
              <a:rPr lang="sv-SE" dirty="0" err="1"/>
              <a:t>add</a:t>
            </a:r>
            <a:r>
              <a:rPr lang="sv-SE" dirty="0"/>
              <a:t> </a:t>
            </a:r>
            <a:r>
              <a:rPr lang="sv-SE" dirty="0" err="1"/>
              <a:t>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buClr>
                <a:schemeClr val="bg1"/>
              </a:buClr>
              <a:defRPr sz="1600">
                <a:solidFill>
                  <a:srgbClr val="FFFFFF"/>
                </a:solidFill>
              </a:defRPr>
            </a:lvl1pPr>
            <a:lvl2pPr>
              <a:buClr>
                <a:schemeClr val="bg1"/>
              </a:buClr>
              <a:defRPr sz="1600">
                <a:solidFill>
                  <a:srgbClr val="FFFFFF"/>
                </a:solidFill>
              </a:defRPr>
            </a:lvl2pPr>
            <a:lvl3pPr>
              <a:buClr>
                <a:schemeClr val="bg1"/>
              </a:buClr>
              <a:defRPr sz="1400">
                <a:solidFill>
                  <a:srgbClr val="FFFFFF"/>
                </a:solidFill>
              </a:defRPr>
            </a:lvl3pPr>
            <a:lvl4pPr>
              <a:buClr>
                <a:schemeClr val="bg1"/>
              </a:buClr>
              <a:defRPr sz="1400">
                <a:solidFill>
                  <a:srgbClr val="FFFFFF"/>
                </a:solidFill>
              </a:defRPr>
            </a:lvl4pPr>
            <a:lvl5pPr>
              <a:buClr>
                <a:schemeClr val="bg1"/>
              </a:buClr>
              <a:defRPr sz="1400">
                <a:solidFill>
                  <a:srgbClr val="FFFFFF"/>
                </a:solidFill>
              </a:defRPr>
            </a:lvl5pPr>
          </a:lstStyle>
          <a:p>
            <a:pPr lvl="0"/>
            <a:r>
              <a:rPr lang="sv-SE" dirty="0" err="1"/>
              <a:t>Click</a:t>
            </a:r>
            <a:r>
              <a:rPr lang="sv-SE" dirty="0"/>
              <a:t> to </a:t>
            </a:r>
            <a:r>
              <a:rPr lang="sv-SE" dirty="0" err="1"/>
              <a:t>add</a:t>
            </a:r>
            <a:r>
              <a:rPr lang="sv-SE" dirty="0"/>
              <a:t> text</a:t>
            </a:r>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2" name="Title 1"/>
          <p:cNvSpPr>
            <a:spLocks noGrp="1"/>
          </p:cNvSpPr>
          <p:nvPr>
            <p:ph type="title" hasCustomPrompt="1"/>
          </p:nvPr>
        </p:nvSpPr>
        <p:spPr/>
        <p:txBody>
          <a:bodyPr/>
          <a:lstStyle>
            <a:lvl1pPr>
              <a:defRPr>
                <a:solidFill>
                  <a:srgbClr val="FFFFFF"/>
                </a:solidFill>
              </a:defRPr>
            </a:lvl1pPr>
          </a:lstStyle>
          <a:p>
            <a:r>
              <a:rPr lang="sv-SE" dirty="0" err="1"/>
              <a:t>Click</a:t>
            </a:r>
            <a:r>
              <a:rPr lang="sv-SE" dirty="0"/>
              <a:t> to </a:t>
            </a:r>
            <a:r>
              <a:rPr lang="sv-SE" dirty="0" err="1"/>
              <a:t>add</a:t>
            </a:r>
            <a:r>
              <a:rPr lang="sv-SE" dirty="0"/>
              <a:t> </a:t>
            </a:r>
            <a:r>
              <a:rPr lang="sv-SE" dirty="0" err="1"/>
              <a:t>title</a:t>
            </a:r>
            <a:endParaRPr lang="sv-SE" dirty="0"/>
          </a:p>
        </p:txBody>
      </p:sp>
      <p:sp>
        <p:nvSpPr>
          <p:cNvPr id="4" name="Date Placeholder 3"/>
          <p:cNvSpPr>
            <a:spLocks noGrp="1"/>
          </p:cNvSpPr>
          <p:nvPr>
            <p:ph type="dt" sz="half" idx="22"/>
          </p:nvPr>
        </p:nvSpPr>
        <p:spPr/>
        <p:txBody>
          <a:bodyPr/>
          <a:lstStyle>
            <a:lvl1pPr>
              <a:defRPr>
                <a:solidFill>
                  <a:schemeClr val="bg1"/>
                </a:solidFill>
              </a:defRPr>
            </a:lvl1pPr>
          </a:lstStyle>
          <a:p>
            <a:r>
              <a:rPr lang="sv-SE" dirty="0"/>
              <a:t>18 januari 2023</a:t>
            </a:r>
          </a:p>
        </p:txBody>
      </p:sp>
      <p:sp>
        <p:nvSpPr>
          <p:cNvPr id="6" name="Footer Placeholder 5"/>
          <p:cNvSpPr>
            <a:spLocks noGrp="1"/>
          </p:cNvSpPr>
          <p:nvPr>
            <p:ph type="ftr" sz="quarter" idx="23"/>
          </p:nvPr>
        </p:nvSpPr>
        <p:spPr/>
        <p:txBody>
          <a:bodyPr/>
          <a:lstStyle>
            <a:lvl1pPr>
              <a:defRPr>
                <a:solidFill>
                  <a:schemeClr val="bg1"/>
                </a:solidFill>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7" name="Slide Number Placeholder 6"/>
          <p:cNvSpPr>
            <a:spLocks noGrp="1"/>
          </p:cNvSpPr>
          <p:nvPr>
            <p:ph type="sldNum" sz="quarter" idx="24"/>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9"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421680351"/>
      </p:ext>
    </p:extLst>
  </p:cSld>
  <p:clrMapOvr>
    <a:masterClrMapping/>
  </p:clrMapOvr>
  <p:hf hdr="0" ftr="0"/>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1950" y="981075"/>
            <a:ext cx="8928100" cy="714893"/>
          </a:xfrm>
          <a:prstGeom prst="rect">
            <a:avLst/>
          </a:prstGeom>
        </p:spPr>
        <p:txBody>
          <a:bodyPr vert="horz" lIns="0" tIns="0" rIns="0" bIns="0" rtlCol="0" anchor="b" anchorCtr="0">
            <a:normAutofit/>
          </a:bodyPr>
          <a:lstStyle/>
          <a:p>
            <a:r>
              <a:rPr lang="sv-SE" dirty="0" err="1"/>
              <a:t>Click</a:t>
            </a:r>
            <a:r>
              <a:rPr lang="sv-SE" dirty="0"/>
              <a:t> to </a:t>
            </a:r>
            <a:r>
              <a:rPr lang="sv-SE" dirty="0" err="1"/>
              <a:t>add</a:t>
            </a:r>
            <a:r>
              <a:rPr lang="sv-SE" dirty="0"/>
              <a:t> </a:t>
            </a:r>
            <a:r>
              <a:rPr lang="sv-SE" dirty="0" err="1"/>
              <a:t>title</a:t>
            </a:r>
            <a:endParaRPr lang="sv-SE" noProof="0" dirty="0"/>
          </a:p>
        </p:txBody>
      </p:sp>
      <p:sp>
        <p:nvSpPr>
          <p:cNvPr id="3" name="Text Placeholder 2"/>
          <p:cNvSpPr>
            <a:spLocks noGrp="1"/>
          </p:cNvSpPr>
          <p:nvPr>
            <p:ph type="body" idx="1"/>
          </p:nvPr>
        </p:nvSpPr>
        <p:spPr>
          <a:xfrm>
            <a:off x="1631950" y="2349499"/>
            <a:ext cx="8928100" cy="3527425"/>
          </a:xfrm>
          <a:prstGeom prst="rect">
            <a:avLst/>
          </a:prstGeom>
        </p:spPr>
        <p:txBody>
          <a:bodyPr vert="horz" lIns="0" tIns="0" rIns="0" bIns="0" rtlCol="0">
            <a:noAutofit/>
          </a:bodyPr>
          <a:lstStyle/>
          <a:p>
            <a:pPr lvl="0"/>
            <a:r>
              <a:rPr lang="sv-SE" noProof="0" dirty="0" err="1"/>
              <a:t>Click</a:t>
            </a:r>
            <a:r>
              <a:rPr lang="sv-SE" noProof="0" dirty="0"/>
              <a:t> to </a:t>
            </a:r>
            <a:r>
              <a:rPr lang="sv-SE" noProof="0" dirty="0" err="1"/>
              <a:t>add</a:t>
            </a:r>
            <a:r>
              <a:rPr lang="sv-SE" noProof="0" dirty="0"/>
              <a:t> text</a:t>
            </a:r>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Date Placeholder 3"/>
          <p:cNvSpPr>
            <a:spLocks noGrp="1"/>
          </p:cNvSpPr>
          <p:nvPr>
            <p:ph type="dt" sz="half" idx="2"/>
          </p:nvPr>
        </p:nvSpPr>
        <p:spPr>
          <a:xfrm>
            <a:off x="9803011" y="6394450"/>
            <a:ext cx="1512690" cy="162000"/>
          </a:xfrm>
          <a:prstGeom prst="rect">
            <a:avLst/>
          </a:prstGeom>
        </p:spPr>
        <p:txBody>
          <a:bodyPr vert="horz" lIns="0" tIns="0" rIns="0" bIns="0" rtlCol="0" anchor="t"/>
          <a:lstStyle>
            <a:lvl1pPr algn="r">
              <a:defRPr sz="900" i="0">
                <a:solidFill>
                  <a:schemeClr val="bg2"/>
                </a:solidFill>
                <a:latin typeface="+mn-lt"/>
                <a:cs typeface="Arial" panose="020B0604020202020204" pitchFamily="34" charset="0"/>
              </a:defRPr>
            </a:lvl1pPr>
          </a:lstStyle>
          <a:p>
            <a:r>
              <a:rPr lang="sv-SE" dirty="0"/>
              <a:t>18 januari 2023</a:t>
            </a:r>
          </a:p>
        </p:txBody>
      </p:sp>
      <p:sp>
        <p:nvSpPr>
          <p:cNvPr id="5" name="Footer Placeholder 4"/>
          <p:cNvSpPr>
            <a:spLocks noGrp="1"/>
          </p:cNvSpPr>
          <p:nvPr>
            <p:ph type="ftr" sz="quarter" idx="3"/>
          </p:nvPr>
        </p:nvSpPr>
        <p:spPr>
          <a:xfrm>
            <a:off x="1631950" y="6394450"/>
            <a:ext cx="4463570" cy="162000"/>
          </a:xfrm>
          <a:prstGeom prst="rect">
            <a:avLst/>
          </a:prstGeom>
        </p:spPr>
        <p:txBody>
          <a:bodyPr vert="horz" lIns="0" tIns="0" rIns="0" bIns="0" rtlCol="0" anchor="t"/>
          <a:lstStyle>
            <a:lvl1pPr algn="l">
              <a:defRPr sz="900" i="0">
                <a:solidFill>
                  <a:schemeClr val="bg2"/>
                </a:solidFill>
                <a:latin typeface="+mn-lt"/>
                <a:cs typeface="Arial" panose="020B0604020202020204" pitchFamily="34" charset="0"/>
              </a:defRPr>
            </a:lvl1pPr>
          </a:lstStyle>
          <a:p>
            <a:r>
              <a:rPr lang="sv-SE" dirty="0" err="1"/>
              <a:t>Footer</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endParaRPr lang="sv-SE" dirty="0"/>
          </a:p>
        </p:txBody>
      </p:sp>
      <p:sp>
        <p:nvSpPr>
          <p:cNvPr id="10" name="Slide Number Placeholder 9"/>
          <p:cNvSpPr>
            <a:spLocks noGrp="1"/>
          </p:cNvSpPr>
          <p:nvPr>
            <p:ph type="sldNum" sz="quarter" idx="4"/>
          </p:nvPr>
        </p:nvSpPr>
        <p:spPr>
          <a:xfrm>
            <a:off x="11641138" y="6394450"/>
            <a:ext cx="215046" cy="162000"/>
          </a:xfrm>
          <a:prstGeom prst="rect">
            <a:avLst/>
          </a:prstGeom>
        </p:spPr>
        <p:txBody>
          <a:bodyPr vert="horz" lIns="0" tIns="0" rIns="0" bIns="0" rtlCol="0" anchor="t"/>
          <a:lstStyle>
            <a:lvl1pPr algn="r">
              <a:defRPr sz="900" i="0">
                <a:solidFill>
                  <a:schemeClr val="bg2"/>
                </a:solidFill>
                <a:latin typeface="+mn-lt"/>
                <a:cs typeface="Arial" panose="020B0604020202020204" pitchFamily="34" charset="0"/>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7" name="xxLanguageTextBox">
            <a:extLst>
              <a:ext uri="{FF2B5EF4-FFF2-40B4-BE49-F238E27FC236}">
                <a16:creationId xmlns:a16="http://schemas.microsoft.com/office/drawing/2014/main" id="{36FA321E-5BAE-4DA0-97E2-853D69DB91AD}"/>
              </a:ext>
            </a:extLst>
          </p:cNvPr>
          <p:cNvSpPr/>
          <p:nvPr userDrawn="1">
            <p:custDataLst>
              <p:tags r:id="rId25"/>
            </p:custDataLst>
          </p:nvPr>
        </p:nvSpPr>
        <p:spPr>
          <a:xfrm>
            <a:off x="0" y="0"/>
            <a:ext cx="12700"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29" r:id="rId1"/>
    <p:sldLayoutId id="2147483750" r:id="rId2"/>
    <p:sldLayoutId id="2147483712" r:id="rId3"/>
    <p:sldLayoutId id="2147483705" r:id="rId4"/>
    <p:sldLayoutId id="2147483692" r:id="rId5"/>
    <p:sldLayoutId id="2147483698" r:id="rId6"/>
    <p:sldLayoutId id="2147483734" r:id="rId7"/>
    <p:sldLayoutId id="2147483735" r:id="rId8"/>
    <p:sldLayoutId id="2147483736" r:id="rId9"/>
    <p:sldLayoutId id="2147483737" r:id="rId10"/>
    <p:sldLayoutId id="2147483738" r:id="rId11"/>
    <p:sldLayoutId id="2147483739" r:id="rId12"/>
    <p:sldLayoutId id="2147483740" r:id="rId13"/>
    <p:sldLayoutId id="2147483752" r:id="rId14"/>
    <p:sldLayoutId id="2147483742" r:id="rId15"/>
    <p:sldLayoutId id="2147483724" r:id="rId16"/>
    <p:sldLayoutId id="2147483751" r:id="rId17"/>
    <p:sldLayoutId id="2147483743" r:id="rId18"/>
    <p:sldLayoutId id="2147483713" r:id="rId19"/>
    <p:sldLayoutId id="2147483744" r:id="rId20"/>
    <p:sldLayoutId id="2147483747" r:id="rId21"/>
    <p:sldLayoutId id="2147483749" r:id="rId22"/>
    <p:sldLayoutId id="2147483746" r:id="rId23"/>
  </p:sldLayoutIdLst>
  <p:hf hdr="0" ftr="0"/>
  <p:txStyles>
    <p:titleStyle>
      <a:lvl1pPr algn="ctr" defTabSz="914400" rtl="0" eaLnBrk="1" latinLnBrk="0" hangingPunct="1">
        <a:spcBef>
          <a:spcPct val="0"/>
        </a:spcBef>
        <a:buNone/>
        <a:defRPr sz="3200" b="1" kern="1200">
          <a:solidFill>
            <a:schemeClr val="bg2"/>
          </a:solidFill>
          <a:latin typeface="+mj-lt"/>
          <a:ea typeface="+mj-ea"/>
          <a:cs typeface="+mj-cs"/>
        </a:defRPr>
      </a:lvl1pPr>
    </p:titleStyle>
    <p:body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1480" userDrawn="1">
          <p15:clr>
            <a:srgbClr val="F26B43"/>
          </p15:clr>
        </p15:guide>
        <p15:guide id="3" orient="horz" pos="4020" userDrawn="1">
          <p15:clr>
            <a:srgbClr val="F26B43"/>
          </p15:clr>
        </p15:guide>
        <p15:guide id="4" orient="horz" pos="1071" userDrawn="1">
          <p15:clr>
            <a:srgbClr val="F26B43"/>
          </p15:clr>
        </p15:guide>
        <p15:guide id="5" orient="horz" pos="618" userDrawn="1">
          <p15:clr>
            <a:srgbClr val="F26B43"/>
          </p15:clr>
        </p15:guide>
        <p15:guide id="6" pos="1028" userDrawn="1">
          <p15:clr>
            <a:srgbClr val="F26B43"/>
          </p15:clr>
        </p15:guide>
        <p15:guide id="7" pos="7469" userDrawn="1">
          <p15:clr>
            <a:srgbClr val="F26B43"/>
          </p15:clr>
        </p15:guide>
        <p15:guide id="8" orient="horz" pos="3702" userDrawn="1">
          <p15:clr>
            <a:srgbClr val="F26B43"/>
          </p15:clr>
        </p15:guide>
        <p15:guide id="9" pos="6652" userDrawn="1">
          <p15:clr>
            <a:srgbClr val="F26B43"/>
          </p15:clr>
        </p15:guide>
        <p15:guide id="10" pos="211" userDrawn="1">
          <p15:clr>
            <a:srgbClr val="F26B43"/>
          </p15:clr>
        </p15:guide>
        <p15:guide id="11" orient="horz" pos="1117" userDrawn="1">
          <p15:clr>
            <a:srgbClr val="F26B43"/>
          </p15:clr>
        </p15:guide>
        <p15:guide id="12" orient="horz" pos="1434" userDrawn="1">
          <p15:clr>
            <a:srgbClr val="F26B43"/>
          </p15:clr>
        </p15:guide>
        <p15:guide id="13" pos="71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nsertedImage">
            <a:extLst>
              <a:ext uri="{FF2B5EF4-FFF2-40B4-BE49-F238E27FC236}">
                <a16:creationId xmlns:a16="http://schemas.microsoft.com/office/drawing/2014/main" id="{6248FF76-420A-45B1-844B-778F9A829B3A}"/>
              </a:ext>
            </a:extLst>
          </p:cNvPr>
          <p:cNvPicPr>
            <a:picLocks noGrp="1"/>
          </p:cNvPicPr>
          <p:nvPr>
            <p:ph type="pic" sz="quarter" idx="14"/>
          </p:nvPr>
        </p:nvPicPr>
        <p:blipFill>
          <a:blip r:embed="rId3"/>
          <a:srcRect t="7796" b="7796"/>
          <a:stretch>
            <a:fillRect/>
          </a:stretch>
        </p:blipFill>
        <p:spPr/>
      </p:pic>
      <p:sp>
        <p:nvSpPr>
          <p:cNvPr id="2" name="Title 1">
            <a:extLst>
              <a:ext uri="{FF2B5EF4-FFF2-40B4-BE49-F238E27FC236}">
                <a16:creationId xmlns:a16="http://schemas.microsoft.com/office/drawing/2014/main" id="{B061E84B-4CC6-4B32-9AB1-9FA9CED14264}"/>
              </a:ext>
            </a:extLst>
          </p:cNvPr>
          <p:cNvSpPr>
            <a:spLocks noGrp="1"/>
          </p:cNvSpPr>
          <p:nvPr>
            <p:ph type="ctrTitle"/>
          </p:nvPr>
        </p:nvSpPr>
        <p:spPr/>
        <p:txBody>
          <a:bodyPr>
            <a:normAutofit fontScale="90000"/>
          </a:bodyPr>
          <a:lstStyle/>
          <a:p>
            <a:r>
              <a:rPr lang="sv-SE" dirty="0"/>
              <a:t>Försäkringsrörelse </a:t>
            </a:r>
            <a:br>
              <a:rPr lang="sv-SE" dirty="0"/>
            </a:br>
            <a:r>
              <a:rPr lang="sv-SE" i="1" dirty="0"/>
              <a:t>och </a:t>
            </a:r>
            <a:br>
              <a:rPr lang="sv-SE" dirty="0"/>
            </a:br>
            <a:r>
              <a:rPr lang="sv-SE" dirty="0"/>
              <a:t>Försäkringsfrämmande verksamhet</a:t>
            </a:r>
          </a:p>
        </p:txBody>
      </p:sp>
      <p:sp>
        <p:nvSpPr>
          <p:cNvPr id="3" name="Subtitle 2">
            <a:extLst>
              <a:ext uri="{FF2B5EF4-FFF2-40B4-BE49-F238E27FC236}">
                <a16:creationId xmlns:a16="http://schemas.microsoft.com/office/drawing/2014/main" id="{DE63F1F0-AF94-4873-8C5B-1CD4D0E0E8BA}"/>
              </a:ext>
            </a:extLst>
          </p:cNvPr>
          <p:cNvSpPr>
            <a:spLocks noGrp="1"/>
          </p:cNvSpPr>
          <p:nvPr>
            <p:ph type="subTitle" idx="1"/>
          </p:nvPr>
        </p:nvSpPr>
        <p:spPr/>
        <p:txBody>
          <a:bodyPr/>
          <a:lstStyle/>
          <a:p>
            <a:endParaRPr lang="sv-SE" dirty="0"/>
          </a:p>
          <a:p>
            <a:r>
              <a:rPr lang="sv-SE" sz="2000" dirty="0"/>
              <a:t>Per Johan Eckerberg</a:t>
            </a:r>
          </a:p>
        </p:txBody>
      </p:sp>
      <p:sp>
        <p:nvSpPr>
          <p:cNvPr id="4" name="Text Placeholder 3"/>
          <p:cNvSpPr>
            <a:spLocks noGrp="1"/>
          </p:cNvSpPr>
          <p:nvPr>
            <p:ph type="body" sz="quarter" idx="12"/>
          </p:nvPr>
        </p:nvSpPr>
        <p:spPr>
          <a:xfrm>
            <a:off x="1631950" y="5205046"/>
            <a:ext cx="8928100" cy="1401317"/>
          </a:xfrm>
        </p:spPr>
        <p:txBody>
          <a:bodyPr/>
          <a:lstStyle/>
          <a:p>
            <a:r>
              <a:rPr lang="sv-SE" sz="1800" dirty="0"/>
              <a:t>Informationen i presentationen är allmänt hållen och ger till viss del uttryck för hypoteser och antaganden. Informationen varken kan eller ska ersätta juridisk rådgivning i det enskilda fallet. </a:t>
            </a:r>
          </a:p>
          <a:p>
            <a:r>
              <a:rPr lang="sv-SE" sz="1800" dirty="0"/>
              <a:t>De allmänna villkor som gäller för våra tjänster är tillgängliga på vinge.se. </a:t>
            </a:r>
          </a:p>
          <a:p>
            <a:endParaRPr lang="sv-SE" dirty="0"/>
          </a:p>
        </p:txBody>
      </p:sp>
      <p:sp>
        <p:nvSpPr>
          <p:cNvPr id="33" name="Vinge">
            <a:extLst>
              <a:ext uri="{FF2B5EF4-FFF2-40B4-BE49-F238E27FC236}">
                <a16:creationId xmlns:a16="http://schemas.microsoft.com/office/drawing/2014/main" id="{708DAA97-9451-497B-99D4-1B0359328EEB}"/>
              </a:ext>
            </a:extLst>
          </p:cNvPr>
          <p:cNvSpPr>
            <a:spLocks noEditPoints="1"/>
          </p:cNvSpPr>
          <p:nvPr/>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84665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E71408FC-0D06-458B-B302-00D874FC66C3}"/>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DE552037-330B-4FC9-B264-EC7E92B4CCC1}"/>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a:xfrm>
            <a:off x="1631950" y="2349499"/>
            <a:ext cx="8346937" cy="3527425"/>
          </a:xfrm>
        </p:spPr>
        <p:txBody>
          <a:bodyPr/>
          <a:lstStyle/>
          <a:p>
            <a:pPr marL="0" indent="0">
              <a:buNone/>
            </a:pPr>
            <a:r>
              <a:rPr lang="sv-SE" sz="1800" b="1" dirty="0"/>
              <a:t>1 kap. 3 §</a:t>
            </a:r>
            <a:r>
              <a:rPr lang="sv-SE" sz="1800" dirty="0"/>
              <a:t>   Ett försäkringsbolag får inte driva annan rörelse än försäkringsrörelse, </a:t>
            </a:r>
            <a:br>
              <a:rPr lang="sv-SE" sz="1800" dirty="0"/>
            </a:br>
            <a:r>
              <a:rPr lang="sv-SE" sz="1800" dirty="0"/>
              <a:t>om det inte finns särskilda skäl för det.</a:t>
            </a:r>
          </a:p>
          <a:p>
            <a:pPr marL="0" indent="0">
              <a:buNone/>
            </a:pPr>
            <a:r>
              <a:rPr lang="sv-SE" sz="1800" b="1" dirty="0"/>
              <a:t>Särskilda skäl</a:t>
            </a:r>
            <a:r>
              <a:rPr lang="sv-SE" sz="1800" dirty="0"/>
              <a:t> förutsätter:</a:t>
            </a:r>
          </a:p>
          <a:p>
            <a:pPr marL="773925" lvl="1" indent="-342900">
              <a:buAutoNum type="arabicParenR"/>
            </a:pPr>
            <a:r>
              <a:rPr lang="sv-SE" sz="1800" dirty="0"/>
              <a:t>garantier för att verksamheten drivs ”</a:t>
            </a:r>
            <a:r>
              <a:rPr lang="sv-SE" sz="1800" i="1" dirty="0"/>
              <a:t>i försäkringstagarnas intresse</a:t>
            </a:r>
            <a:r>
              <a:rPr lang="sv-SE" sz="1800" dirty="0"/>
              <a:t>”, </a:t>
            </a:r>
          </a:p>
          <a:p>
            <a:pPr marL="773925" lvl="1" indent="-342900">
              <a:buAutoNum type="arabicParenR"/>
            </a:pPr>
            <a:r>
              <a:rPr lang="sv-SE" sz="1800" dirty="0"/>
              <a:t>att verksamheten inte är ”</a:t>
            </a:r>
            <a:r>
              <a:rPr lang="sv-SE" sz="1800" i="1" dirty="0"/>
              <a:t>spekulativt betonad</a:t>
            </a:r>
            <a:r>
              <a:rPr lang="sv-SE" sz="1800" dirty="0"/>
              <a:t>” samt</a:t>
            </a:r>
          </a:p>
          <a:p>
            <a:pPr marL="773925" lvl="1" indent="-342900">
              <a:buAutoNum type="arabicParenR"/>
            </a:pPr>
            <a:r>
              <a:rPr lang="sv-SE" sz="1800" dirty="0"/>
              <a:t>att det finns ett naturligt samband med försäkringsverksamheten, t.ex.</a:t>
            </a:r>
          </a:p>
          <a:p>
            <a:pPr lvl="2"/>
            <a:r>
              <a:rPr lang="sv-SE" sz="1800" dirty="0"/>
              <a:t>uppföra bostads-, kontors- och affärsfastigheter som varaktig kapitalplacering</a:t>
            </a:r>
          </a:p>
          <a:p>
            <a:pPr lvl="2"/>
            <a:r>
              <a:rPr lang="sv-SE" sz="1800" dirty="0"/>
              <a:t>utföra databehandling och hyra ut maskintid för att utnyttja överkapacitet i  personal och maskiner</a:t>
            </a:r>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10</a:t>
            </a:fld>
            <a:endParaRPr lang="sv-SE" dirty="0"/>
          </a:p>
        </p:txBody>
      </p:sp>
      <p:sp>
        <p:nvSpPr>
          <p:cNvPr id="7" name="Title 6"/>
          <p:cNvSpPr>
            <a:spLocks noGrp="1"/>
          </p:cNvSpPr>
          <p:nvPr>
            <p:ph type="title"/>
          </p:nvPr>
        </p:nvSpPr>
        <p:spPr/>
        <p:txBody>
          <a:bodyPr/>
          <a:lstStyle/>
          <a:p>
            <a:r>
              <a:rPr lang="sv-SE" dirty="0"/>
              <a:t>1982 års försäkringsrörelselag</a:t>
            </a:r>
          </a:p>
        </p:txBody>
      </p:sp>
      <p:sp>
        <p:nvSpPr>
          <p:cNvPr id="10" name="Vinge">
            <a:extLst>
              <a:ext uri="{FF2B5EF4-FFF2-40B4-BE49-F238E27FC236}">
                <a16:creationId xmlns:a16="http://schemas.microsoft.com/office/drawing/2014/main" id="{402E06A0-70BE-4948-9B5C-F0DBDFCF932F}"/>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94609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E71408FC-0D06-458B-B302-00D874FC66C3}"/>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DE552037-330B-4FC9-B264-EC7E92B4CCC1}"/>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7 kap. 17 §</a:t>
            </a:r>
            <a:r>
              <a:rPr lang="sv-SE" sz="1800" dirty="0"/>
              <a:t>   Ett försäkringsbolag får inte utan försäkringsinspektionens medgivande äga större andel av aktierna i ett svenskt eller utländskt aktiebolag än som svarar mot ett röstetal om högst fem procent av röstetalet för samtliga aktier.</a:t>
            </a:r>
          </a:p>
          <a:p>
            <a:pPr marL="0" indent="0">
              <a:buNone/>
            </a:pPr>
            <a:r>
              <a:rPr lang="sv-SE" sz="1800" b="1" dirty="0"/>
              <a:t>Tillstånd</a:t>
            </a:r>
            <a:r>
              <a:rPr lang="sv-SE" sz="1800" dirty="0"/>
              <a:t> förutsätter ”</a:t>
            </a:r>
            <a:r>
              <a:rPr lang="sv-SE" sz="1800" i="1" dirty="0"/>
              <a:t>anknytning till försäkringsverksamheten</a:t>
            </a:r>
            <a:r>
              <a:rPr lang="sv-SE" sz="1800" dirty="0"/>
              <a:t>”, t.ex. </a:t>
            </a:r>
          </a:p>
          <a:p>
            <a:pPr lvl="1">
              <a:buFont typeface="Arial" panose="020B0604020202020204" pitchFamily="34" charset="0"/>
              <a:buChar char="•"/>
            </a:pPr>
            <a:r>
              <a:rPr lang="sv-SE" sz="1800" dirty="0"/>
              <a:t>skadeförsäkringsbolags dotterbolag som utför bilreparationer</a:t>
            </a:r>
          </a:p>
          <a:p>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11</a:t>
            </a:fld>
            <a:endParaRPr lang="sv-SE" dirty="0"/>
          </a:p>
        </p:txBody>
      </p:sp>
      <p:sp>
        <p:nvSpPr>
          <p:cNvPr id="7" name="Title 6"/>
          <p:cNvSpPr>
            <a:spLocks noGrp="1"/>
          </p:cNvSpPr>
          <p:nvPr>
            <p:ph type="title"/>
          </p:nvPr>
        </p:nvSpPr>
        <p:spPr/>
        <p:txBody>
          <a:bodyPr/>
          <a:lstStyle/>
          <a:p>
            <a:r>
              <a:rPr lang="sv-SE" dirty="0"/>
              <a:t>1982 års försäkringsrörelselag, (forts.)</a:t>
            </a:r>
          </a:p>
        </p:txBody>
      </p:sp>
      <p:sp>
        <p:nvSpPr>
          <p:cNvPr id="10" name="Vinge">
            <a:extLst>
              <a:ext uri="{FF2B5EF4-FFF2-40B4-BE49-F238E27FC236}">
                <a16:creationId xmlns:a16="http://schemas.microsoft.com/office/drawing/2014/main" id="{402E06A0-70BE-4948-9B5C-F0DBDFCF932F}"/>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65176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B90922FC-A5EB-4B3A-8090-65259208806E}"/>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8A83C899-5597-4F34-A17C-3CF659D2053F}"/>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i="1" dirty="0"/>
              <a:t>Särskilda skäl</a:t>
            </a:r>
            <a:r>
              <a:rPr lang="sv-SE" sz="1800" b="1" dirty="0"/>
              <a:t> </a:t>
            </a:r>
            <a:r>
              <a:rPr lang="sv-SE" sz="1800" dirty="0"/>
              <a:t>kan avse:</a:t>
            </a:r>
          </a:p>
          <a:p>
            <a:pPr lvl="1">
              <a:buFont typeface="Arial" panose="020B0604020202020204" pitchFamily="34" charset="0"/>
              <a:buChar char="•"/>
            </a:pPr>
            <a:r>
              <a:rPr lang="sv-SE" sz="1800" dirty="0"/>
              <a:t>Verksamhet som medför </a:t>
            </a:r>
            <a:r>
              <a:rPr lang="sv-SE" sz="1800" i="1" dirty="0"/>
              <a:t>ett ändamålsenligt utnyttjande av maskiner och personal</a:t>
            </a:r>
            <a:r>
              <a:rPr lang="sv-SE" sz="1800" dirty="0"/>
              <a:t> som erfordras för bolagets egentliga försäkringsrörelse = utnyttja överkapacitet i  personal och maskiner</a:t>
            </a:r>
          </a:p>
          <a:p>
            <a:pPr lvl="1">
              <a:buFont typeface="Arial" panose="020B0604020202020204" pitchFamily="34" charset="0"/>
              <a:buChar char="•"/>
            </a:pPr>
            <a:r>
              <a:rPr lang="sv-SE" sz="1800" dirty="0"/>
              <a:t>Verksamhet som utgör ett </a:t>
            </a:r>
            <a:r>
              <a:rPr lang="sv-SE" sz="1800" i="1" dirty="0"/>
              <a:t>naturligt utflöde av den egentliga försäkringsrörelsen </a:t>
            </a:r>
            <a:r>
              <a:rPr lang="sv-SE" sz="1800" dirty="0"/>
              <a:t>= skadeförebyggande verksamhet samt skadereparationer av försäkrade objekt</a:t>
            </a:r>
          </a:p>
          <a:p>
            <a:pPr lvl="1">
              <a:buFont typeface="Arial" panose="020B0604020202020204" pitchFamily="34" charset="0"/>
              <a:buChar char="•"/>
            </a:pPr>
            <a:r>
              <a:rPr lang="sv-SE" sz="1800" dirty="0"/>
              <a:t>Verksamhet avsedda för </a:t>
            </a:r>
            <a:r>
              <a:rPr lang="sv-SE" sz="1800" i="1" dirty="0"/>
              <a:t>försäkringsbolagets varaktiga kapitalplacering </a:t>
            </a:r>
            <a:r>
              <a:rPr lang="sv-SE" sz="1800" dirty="0"/>
              <a:t>= uppförande av bostads-, kontors- och affärsfastigheter </a:t>
            </a:r>
          </a:p>
          <a:p>
            <a:pPr marL="0" indent="0">
              <a:buNone/>
            </a:pPr>
            <a:r>
              <a:rPr lang="sv-SE" sz="1800" b="1" dirty="0"/>
              <a:t>Medgivande från FI krävs i varje enskilt fall</a:t>
            </a:r>
          </a:p>
          <a:p>
            <a:pPr marL="0" indent="0">
              <a:buNone/>
            </a:pPr>
            <a:r>
              <a:rPr lang="sv-SE" sz="1800" b="1" dirty="0"/>
              <a:t>Den medgivna verksamheten ska stadfästas i bolagsordningen</a:t>
            </a:r>
          </a:p>
          <a:p>
            <a:pPr marL="773925" lvl="1" indent="-342900">
              <a:buAutoNum type="arabicParenR"/>
            </a:pPr>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12</a:t>
            </a:fld>
            <a:endParaRPr lang="sv-SE" dirty="0"/>
          </a:p>
        </p:txBody>
      </p:sp>
      <p:sp>
        <p:nvSpPr>
          <p:cNvPr id="7" name="Title 6"/>
          <p:cNvSpPr>
            <a:spLocks noGrp="1"/>
          </p:cNvSpPr>
          <p:nvPr>
            <p:ph type="title"/>
          </p:nvPr>
        </p:nvSpPr>
        <p:spPr/>
        <p:txBody>
          <a:bodyPr>
            <a:normAutofit fontScale="90000"/>
          </a:bodyPr>
          <a:lstStyle/>
          <a:p>
            <a:r>
              <a:rPr lang="sv-SE" dirty="0"/>
              <a:t>Försäkringsverksamhetskommittén 1987</a:t>
            </a:r>
            <a:r>
              <a:rPr lang="sv-SE" b="0" dirty="0"/>
              <a:t> (SOU 1987:58)</a:t>
            </a:r>
          </a:p>
        </p:txBody>
      </p:sp>
      <p:sp>
        <p:nvSpPr>
          <p:cNvPr id="10" name="Vinge">
            <a:extLst>
              <a:ext uri="{FF2B5EF4-FFF2-40B4-BE49-F238E27FC236}">
                <a16:creationId xmlns:a16="http://schemas.microsoft.com/office/drawing/2014/main" id="{4CCDF02B-3A9C-4E08-94D7-3CCAC98180F4}"/>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52698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566F603C-E3DA-4B85-A46A-8105BB8353FC}"/>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9F2B274B-745F-43FA-89C0-66D8D52802A6}"/>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i="1" dirty="0"/>
              <a:t>Med mottagen återförsäkring sammanhängande verksamhet </a:t>
            </a:r>
            <a:r>
              <a:rPr lang="sv-SE" sz="1800" dirty="0"/>
              <a:t>(prop. 2007/08:40):</a:t>
            </a:r>
          </a:p>
          <a:p>
            <a:pPr lvl="1">
              <a:buFont typeface="Arial" panose="020B0604020202020204" pitchFamily="34" charset="0"/>
              <a:buChar char="•"/>
            </a:pPr>
            <a:r>
              <a:rPr lang="sv-SE" sz="1800" dirty="0"/>
              <a:t>tillhandahållande av statistik, </a:t>
            </a:r>
          </a:p>
          <a:p>
            <a:pPr lvl="1">
              <a:buFont typeface="Arial" panose="020B0604020202020204" pitchFamily="34" charset="0"/>
              <a:buChar char="•"/>
            </a:pPr>
            <a:r>
              <a:rPr lang="sv-SE" sz="1800" dirty="0" err="1"/>
              <a:t>aktuariell</a:t>
            </a:r>
            <a:r>
              <a:rPr lang="sv-SE" sz="1800" dirty="0"/>
              <a:t> rådgivning,</a:t>
            </a:r>
          </a:p>
          <a:p>
            <a:pPr lvl="1">
              <a:buFont typeface="Arial" panose="020B0604020202020204" pitchFamily="34" charset="0"/>
              <a:buChar char="•"/>
            </a:pPr>
            <a:r>
              <a:rPr lang="sv-SE" sz="1800" dirty="0"/>
              <a:t>riskanalyser eller forskningsrapporter till företagets kunder samt</a:t>
            </a:r>
          </a:p>
          <a:p>
            <a:pPr lvl="1">
              <a:buFont typeface="Arial" panose="020B0604020202020204" pitchFamily="34" charset="0"/>
              <a:buChar char="•"/>
            </a:pPr>
            <a:r>
              <a:rPr lang="sv-SE" sz="1800" dirty="0"/>
              <a:t>”</a:t>
            </a:r>
            <a:r>
              <a:rPr lang="sv-SE" sz="1800" i="1" dirty="0"/>
              <a:t>viss verksamhet inom den finansiella sektorn</a:t>
            </a:r>
            <a:r>
              <a:rPr lang="sv-SE" sz="1800" dirty="0"/>
              <a:t>” om företaget har en holdingbolagsfunktion, dock ej ”</a:t>
            </a:r>
            <a:r>
              <a:rPr lang="sv-SE" sz="1800" i="1" dirty="0"/>
              <a:t>orelaterad bank- och finansverksamhet</a:t>
            </a:r>
            <a:r>
              <a:rPr lang="sv-SE" sz="1800" dirty="0"/>
              <a:t>” (art 18.1 b) och </a:t>
            </a:r>
            <a:r>
              <a:rPr lang="sv-SE" sz="1800" dirty="0" err="1"/>
              <a:t>skälsats</a:t>
            </a:r>
            <a:r>
              <a:rPr lang="sv-SE" sz="1800" dirty="0"/>
              <a:t> 13 Solvens II-direktivet)</a:t>
            </a:r>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13</a:t>
            </a:fld>
            <a:endParaRPr lang="sv-SE" dirty="0"/>
          </a:p>
        </p:txBody>
      </p:sp>
      <p:sp>
        <p:nvSpPr>
          <p:cNvPr id="7" name="Title 6"/>
          <p:cNvSpPr>
            <a:spLocks noGrp="1"/>
          </p:cNvSpPr>
          <p:nvPr>
            <p:ph type="title"/>
          </p:nvPr>
        </p:nvSpPr>
        <p:spPr/>
        <p:txBody>
          <a:bodyPr>
            <a:normAutofit/>
          </a:bodyPr>
          <a:lstStyle/>
          <a:p>
            <a:r>
              <a:rPr lang="sv-SE" dirty="0"/>
              <a:t>Genomförande av Återförsäkringsdirektivet 2008</a:t>
            </a:r>
          </a:p>
        </p:txBody>
      </p:sp>
      <p:sp>
        <p:nvSpPr>
          <p:cNvPr id="10" name="Vinge">
            <a:extLst>
              <a:ext uri="{FF2B5EF4-FFF2-40B4-BE49-F238E27FC236}">
                <a16:creationId xmlns:a16="http://schemas.microsoft.com/office/drawing/2014/main" id="{051F5B7B-5B40-4CF8-B76D-D50F6806AB4B}"/>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53208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3597031E-E306-4A48-BC51-E6F90B85EFA0}"/>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8FFC287D-7B58-47EF-BFE9-A6457DCCBBF9}"/>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4 kap. 5 §</a:t>
            </a:r>
            <a:r>
              <a:rPr lang="sv-SE" sz="1800" i="1" dirty="0"/>
              <a:t> </a:t>
            </a:r>
            <a:r>
              <a:rPr lang="sv-SE" sz="1800" dirty="0"/>
              <a:t>Ett försäkringsföretag får inte driva </a:t>
            </a:r>
            <a:r>
              <a:rPr lang="sv-SE" sz="1800" b="1" dirty="0"/>
              <a:t>annan rörelse än försäkringsrörelse </a:t>
            </a:r>
            <a:r>
              <a:rPr lang="sv-SE" sz="1800" dirty="0"/>
              <a:t>och </a:t>
            </a:r>
            <a:r>
              <a:rPr lang="sv-SE" sz="1800" b="1" dirty="0"/>
              <a:t>därmed sammanhängande verksamhet.</a:t>
            </a:r>
          </a:p>
          <a:p>
            <a:pPr marL="0" indent="0">
              <a:buNone/>
            </a:pPr>
            <a:r>
              <a:rPr lang="sv-SE" sz="1800" dirty="0"/>
              <a:t>Att ”</a:t>
            </a:r>
            <a:r>
              <a:rPr lang="sv-SE" sz="1800" i="1" dirty="0"/>
              <a:t>särskilda skäl</a:t>
            </a:r>
            <a:r>
              <a:rPr lang="sv-SE" sz="1800" dirty="0"/>
              <a:t>” ändras till ”</a:t>
            </a:r>
            <a:r>
              <a:rPr lang="sv-SE" sz="1800" i="1" dirty="0"/>
              <a:t>därmed sammanhängande verksamhet” </a:t>
            </a:r>
            <a:r>
              <a:rPr lang="sv-SE" sz="1800" dirty="0"/>
              <a:t>är endast ”</a:t>
            </a:r>
            <a:r>
              <a:rPr lang="sv-SE" sz="1800" i="1" dirty="0"/>
              <a:t>redaktionella ändringar</a:t>
            </a:r>
            <a:r>
              <a:rPr lang="sv-SE" sz="1800" dirty="0"/>
              <a:t>” med syfte att ”</a:t>
            </a:r>
            <a:r>
              <a:rPr lang="sv-SE" sz="1800" i="1" dirty="0"/>
              <a:t>tydliggöra</a:t>
            </a:r>
            <a:r>
              <a:rPr lang="sv-SE" sz="1800" dirty="0"/>
              <a:t>” den utveckling som skett i praxis (Prop. 2009/10:246): </a:t>
            </a:r>
          </a:p>
          <a:p>
            <a:pPr lvl="1">
              <a:buFont typeface="Arial" panose="020B0604020202020204" pitchFamily="34" charset="0"/>
              <a:buChar char="•"/>
            </a:pPr>
            <a:r>
              <a:rPr lang="sv-SE" sz="1800" dirty="0"/>
              <a:t>Rörelsen ska ha ett naturligt samband med försäkringsverksamheten. </a:t>
            </a:r>
          </a:p>
          <a:p>
            <a:pPr lvl="1">
              <a:buFont typeface="Arial" panose="020B0604020202020204" pitchFamily="34" charset="0"/>
              <a:buChar char="•"/>
            </a:pPr>
            <a:r>
              <a:rPr lang="sv-SE" sz="1800" dirty="0"/>
              <a:t>Garantier måste föreligga för att rörelsen i fråga drivs i försäkringstagarnas intresse. </a:t>
            </a:r>
          </a:p>
          <a:p>
            <a:pPr lvl="1">
              <a:buFont typeface="Arial" panose="020B0604020202020204" pitchFamily="34" charset="0"/>
              <a:buChar char="•"/>
            </a:pPr>
            <a:r>
              <a:rPr lang="sv-SE" sz="1800" dirty="0"/>
              <a:t>Spekulativt betonad rörelse kan inte anses ligga i försäkringstagarnas intresse.</a:t>
            </a:r>
            <a:endParaRPr lang="sv-SE" sz="1800" b="1" dirty="0"/>
          </a:p>
          <a:p>
            <a:pPr lvl="1"/>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14</a:t>
            </a:fld>
            <a:endParaRPr lang="sv-SE" dirty="0"/>
          </a:p>
        </p:txBody>
      </p:sp>
      <p:sp>
        <p:nvSpPr>
          <p:cNvPr id="7" name="Title 6"/>
          <p:cNvSpPr>
            <a:spLocks noGrp="1"/>
          </p:cNvSpPr>
          <p:nvPr>
            <p:ph type="title"/>
          </p:nvPr>
        </p:nvSpPr>
        <p:spPr/>
        <p:txBody>
          <a:bodyPr/>
          <a:lstStyle/>
          <a:p>
            <a:r>
              <a:rPr lang="sv-SE" dirty="0"/>
              <a:t>FRL 2010</a:t>
            </a:r>
          </a:p>
        </p:txBody>
      </p:sp>
      <p:sp>
        <p:nvSpPr>
          <p:cNvPr id="10" name="Vinge">
            <a:extLst>
              <a:ext uri="{FF2B5EF4-FFF2-40B4-BE49-F238E27FC236}">
                <a16:creationId xmlns:a16="http://schemas.microsoft.com/office/drawing/2014/main" id="{6E2101A2-A9C2-41FA-8A2E-1D2BDC74BE73}"/>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61513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0DD719ED-7D15-4030-81F3-9D5451309543}"/>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144F0240-CB38-4CCE-AD3B-DBB0C15ACDC9}"/>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Artikel 18.1 a) </a:t>
            </a:r>
            <a:r>
              <a:rPr lang="sv-SE" sz="1800" i="1" dirty="0"/>
              <a:t> </a:t>
            </a:r>
            <a:r>
              <a:rPr lang="sv-SE" sz="1800" dirty="0"/>
              <a:t> </a:t>
            </a:r>
          </a:p>
          <a:p>
            <a:pPr>
              <a:buFont typeface="Arial" panose="020B0604020202020204" pitchFamily="34" charset="0"/>
              <a:buChar char="•"/>
            </a:pPr>
            <a:r>
              <a:rPr lang="sv-SE" sz="1800" b="1" dirty="0"/>
              <a:t>Försäkringsföretag</a:t>
            </a:r>
            <a:r>
              <a:rPr lang="sv-SE" sz="1800" dirty="0"/>
              <a:t> ska ”</a:t>
            </a:r>
            <a:r>
              <a:rPr lang="sv-SE" sz="1800" i="1" dirty="0"/>
              <a:t>begränsa sin verksamhet till försäkringsområdet och verksamhet som är direkt anknuten till detta område med uteslutande av all annan affärsverksamhet</a:t>
            </a:r>
            <a:r>
              <a:rPr lang="sv-SE" sz="1800" dirty="0"/>
              <a:t>” </a:t>
            </a:r>
          </a:p>
          <a:p>
            <a:pPr marL="0" indent="0">
              <a:buNone/>
            </a:pPr>
            <a:r>
              <a:rPr lang="sv-SE" sz="1800" b="1" dirty="0"/>
              <a:t>Artikel 18.1 b)</a:t>
            </a:r>
          </a:p>
          <a:p>
            <a:pPr>
              <a:buFont typeface="Arial" panose="020B0604020202020204" pitchFamily="34" charset="0"/>
              <a:buChar char="•"/>
            </a:pPr>
            <a:r>
              <a:rPr lang="sv-SE" sz="1800" b="1" dirty="0"/>
              <a:t>Återförsäkringsföretag</a:t>
            </a:r>
            <a:r>
              <a:rPr lang="sv-SE" sz="1800" dirty="0"/>
              <a:t> ska ”</a:t>
            </a:r>
            <a:r>
              <a:rPr lang="sv-SE" sz="1800" i="1" dirty="0"/>
              <a:t>begränsa sin verksamhet till återförsäkring och därmed sammanhängande verksamhet</a:t>
            </a:r>
            <a:r>
              <a:rPr lang="sv-SE" sz="1800" dirty="0"/>
              <a:t>”</a:t>
            </a:r>
            <a:endParaRPr lang="sv-SE" sz="1800" b="1" dirty="0"/>
          </a:p>
          <a:p>
            <a:pPr marL="0" indent="0">
              <a:buNone/>
            </a:pPr>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15</a:t>
            </a:fld>
            <a:endParaRPr lang="sv-SE" dirty="0"/>
          </a:p>
        </p:txBody>
      </p:sp>
      <p:sp>
        <p:nvSpPr>
          <p:cNvPr id="7" name="Title 6"/>
          <p:cNvSpPr>
            <a:spLocks noGrp="1"/>
          </p:cNvSpPr>
          <p:nvPr>
            <p:ph type="title"/>
          </p:nvPr>
        </p:nvSpPr>
        <p:spPr/>
        <p:txBody>
          <a:bodyPr/>
          <a:lstStyle/>
          <a:p>
            <a:r>
              <a:rPr lang="sv-SE" dirty="0"/>
              <a:t>Solvens II-direktivet</a:t>
            </a:r>
          </a:p>
        </p:txBody>
      </p:sp>
      <p:sp>
        <p:nvSpPr>
          <p:cNvPr id="10" name="Vinge">
            <a:extLst>
              <a:ext uri="{FF2B5EF4-FFF2-40B4-BE49-F238E27FC236}">
                <a16:creationId xmlns:a16="http://schemas.microsoft.com/office/drawing/2014/main" id="{92994ABB-D8BB-415A-B264-00DB81347BBA}"/>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029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nsertedImage">
            <a:extLst>
              <a:ext uri="{FF2B5EF4-FFF2-40B4-BE49-F238E27FC236}">
                <a16:creationId xmlns:a16="http://schemas.microsoft.com/office/drawing/2014/main" id="{8CDA7F5F-DE39-4298-BBBA-62ED7856BF4B}"/>
              </a:ext>
            </a:extLst>
          </p:cNvPr>
          <p:cNvPicPr>
            <a:picLocks noGrp="1"/>
          </p:cNvPicPr>
          <p:nvPr>
            <p:ph type="pic" sz="quarter" idx="21"/>
          </p:nvPr>
        </p:nvPicPr>
        <p:blipFill>
          <a:blip r:embed="rId3"/>
          <a:srcRect t="7796" b="7796"/>
          <a:stretch>
            <a:fillRect/>
          </a:stretch>
        </p:blipFill>
        <p:spPr/>
      </p:pic>
      <p:sp>
        <p:nvSpPr>
          <p:cNvPr id="7" name="Title 6"/>
          <p:cNvSpPr>
            <a:spLocks noGrp="1"/>
          </p:cNvSpPr>
          <p:nvPr>
            <p:ph type="ctrTitle"/>
          </p:nvPr>
        </p:nvSpPr>
        <p:spPr/>
        <p:txBody>
          <a:bodyPr/>
          <a:lstStyle/>
          <a:p>
            <a:r>
              <a:rPr lang="sv-SE" sz="7200" b="1" dirty="0"/>
              <a:t>3.</a:t>
            </a:r>
            <a:r>
              <a:rPr lang="sv-SE" sz="7200" dirty="0"/>
              <a:t> </a:t>
            </a:r>
            <a:br>
              <a:rPr lang="sv-SE" sz="7200" dirty="0"/>
            </a:br>
            <a:r>
              <a:rPr lang="sv-SE" sz="7200" dirty="0"/>
              <a:t>Främmande verksamhet</a:t>
            </a:r>
          </a:p>
        </p:txBody>
      </p:sp>
      <p:sp>
        <p:nvSpPr>
          <p:cNvPr id="10" name="Subtitle 9">
            <a:extLst>
              <a:ext uri="{FF2B5EF4-FFF2-40B4-BE49-F238E27FC236}">
                <a16:creationId xmlns:a16="http://schemas.microsoft.com/office/drawing/2014/main" id="{4C3D5CE6-E6E8-43EC-8C3B-37E4546159E1}"/>
              </a:ext>
            </a:extLst>
          </p:cNvPr>
          <p:cNvSpPr>
            <a:spLocks noGrp="1"/>
          </p:cNvSpPr>
          <p:nvPr>
            <p:ph type="subTitle" idx="1"/>
          </p:nvPr>
        </p:nvSpPr>
        <p:spPr/>
        <p:txBody>
          <a:bodyPr/>
          <a:lstStyle/>
          <a:p>
            <a:endParaRPr lang="sv-SE" dirty="0"/>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4294967295"/>
          </p:nvPr>
        </p:nvSpPr>
        <p:spPr>
          <a:xfrm>
            <a:off x="11977688" y="6394450"/>
            <a:ext cx="214312" cy="161925"/>
          </a:xfrm>
        </p:spPr>
        <p:txBody>
          <a:bodyPr/>
          <a:lstStyle/>
          <a:p>
            <a:fld id="{68468C2E-472A-43C3-926E-5A5CF00B7762}" type="slidenum">
              <a:rPr lang="sv-SE" smtClean="0"/>
              <a:pPr/>
              <a:t>16</a:t>
            </a:fld>
            <a:endParaRPr lang="sv-SE" dirty="0"/>
          </a:p>
        </p:txBody>
      </p:sp>
    </p:spTree>
    <p:extLst>
      <p:ext uri="{BB962C8B-B14F-4D97-AF65-F5344CB8AC3E}">
        <p14:creationId xmlns:p14="http://schemas.microsoft.com/office/powerpoint/2010/main" val="303304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B0DF9802-7B59-4752-8525-2AAB45534A0C}"/>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330792EE-3E33-41BB-B916-46BC5B4ACAC1}"/>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Artikel 7 IORP II</a:t>
            </a:r>
            <a:r>
              <a:rPr lang="sv-SE" sz="1800" i="1" dirty="0"/>
              <a:t> </a:t>
            </a:r>
            <a:r>
              <a:rPr lang="sv-SE" sz="1800" dirty="0"/>
              <a:t> </a:t>
            </a:r>
          </a:p>
          <a:p>
            <a:pPr marL="0" indent="0">
              <a:buNone/>
            </a:pPr>
            <a:r>
              <a:rPr lang="sv-SE" sz="1800" dirty="0"/>
              <a:t>Medlemsstaterna ska kräva att tjänstepensionsinstitut som är registrerade eller auktoriserade inom deras territorium begränsar sin verksamhet till sådan verksamhet som avser pensionsförmåner inbegripet verksamheter som föranleds av dessa</a:t>
            </a:r>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17</a:t>
            </a:fld>
            <a:endParaRPr lang="sv-SE" dirty="0"/>
          </a:p>
        </p:txBody>
      </p:sp>
      <p:sp>
        <p:nvSpPr>
          <p:cNvPr id="7" name="Title 6"/>
          <p:cNvSpPr>
            <a:spLocks noGrp="1"/>
          </p:cNvSpPr>
          <p:nvPr>
            <p:ph type="title"/>
          </p:nvPr>
        </p:nvSpPr>
        <p:spPr/>
        <p:txBody>
          <a:bodyPr/>
          <a:lstStyle/>
          <a:p>
            <a:r>
              <a:rPr lang="sv-SE" dirty="0"/>
              <a:t>Främmande verksamhet</a:t>
            </a:r>
          </a:p>
        </p:txBody>
      </p:sp>
      <p:sp>
        <p:nvSpPr>
          <p:cNvPr id="10" name="Vinge">
            <a:extLst>
              <a:ext uri="{FF2B5EF4-FFF2-40B4-BE49-F238E27FC236}">
                <a16:creationId xmlns:a16="http://schemas.microsoft.com/office/drawing/2014/main" id="{8596497C-5262-4408-839F-39CB3591D60C}"/>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48267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BC8FF085-251C-4BA6-8170-585A8494DBD7}"/>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4F32DD26-C2A6-4772-97A2-6AF51E9D9DBA}"/>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4 kap. 5 § LTF </a:t>
            </a:r>
            <a:r>
              <a:rPr lang="sv-SE" sz="1800" i="1" dirty="0"/>
              <a:t> </a:t>
            </a:r>
            <a:r>
              <a:rPr lang="sv-SE" sz="1800" dirty="0"/>
              <a:t> </a:t>
            </a:r>
          </a:p>
          <a:p>
            <a:pPr marL="0" indent="0">
              <a:buNone/>
            </a:pPr>
            <a:r>
              <a:rPr lang="sv-SE" sz="1800" dirty="0"/>
              <a:t>Ett tjänstepensionsföretag får inte driva annan verksamhet än tjänstepensionsverksamhet avseende tjänstepensionsförsäkringar och därmed sammanhängande verksamhet</a:t>
            </a:r>
          </a:p>
          <a:p>
            <a:pPr>
              <a:buFont typeface="Arial" panose="020B0604020202020204" pitchFamily="34" charset="0"/>
              <a:buChar char="•"/>
            </a:pPr>
            <a:r>
              <a:rPr lang="sv-SE" sz="1800" dirty="0"/>
              <a:t>Förbudet mot främmande verksamhet är kopplat till definitionen av tjänstepensionsförsäkring</a:t>
            </a:r>
          </a:p>
          <a:p>
            <a:pPr>
              <a:buFont typeface="Arial" panose="020B0604020202020204" pitchFamily="34" charset="0"/>
              <a:buChar char="•"/>
            </a:pPr>
            <a:r>
              <a:rPr lang="sv-SE" sz="1800" dirty="0"/>
              <a:t>Frågan om sammanhängande verksamhet ska bedömas på samma sätt som i FRL, varvid ledning, enligt motiven, kan hämtas i </a:t>
            </a:r>
          </a:p>
          <a:p>
            <a:pPr lvl="1">
              <a:buFont typeface="Arial" panose="020B0604020202020204" pitchFamily="34" charset="0"/>
              <a:buChar char="•"/>
            </a:pPr>
            <a:r>
              <a:rPr lang="sv-SE" sz="1800" dirty="0"/>
              <a:t>Prop. 2007/08:40 s. 141 (återförsäkring !?)</a:t>
            </a:r>
          </a:p>
          <a:p>
            <a:pPr marL="431025" lvl="1" indent="0">
              <a:buNone/>
            </a:pPr>
            <a:r>
              <a:rPr lang="sv-SE" sz="1800" dirty="0"/>
              <a:t>och</a:t>
            </a:r>
          </a:p>
          <a:p>
            <a:pPr lvl="1">
              <a:buFont typeface="Arial" panose="020B0604020202020204" pitchFamily="34" charset="0"/>
              <a:buChar char="•"/>
            </a:pPr>
            <a:r>
              <a:rPr lang="sv-SE" sz="1800" dirty="0"/>
              <a:t>Prop. 2009/10:246 s. 444</a:t>
            </a:r>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18</a:t>
            </a:fld>
            <a:endParaRPr lang="sv-SE" dirty="0"/>
          </a:p>
        </p:txBody>
      </p:sp>
      <p:sp>
        <p:nvSpPr>
          <p:cNvPr id="7" name="Title 6"/>
          <p:cNvSpPr>
            <a:spLocks noGrp="1"/>
          </p:cNvSpPr>
          <p:nvPr>
            <p:ph type="title"/>
          </p:nvPr>
        </p:nvSpPr>
        <p:spPr/>
        <p:txBody>
          <a:bodyPr/>
          <a:lstStyle/>
          <a:p>
            <a:r>
              <a:rPr lang="sv-SE" dirty="0"/>
              <a:t>Främmande verksamhet</a:t>
            </a:r>
          </a:p>
        </p:txBody>
      </p:sp>
      <p:sp>
        <p:nvSpPr>
          <p:cNvPr id="10" name="Vinge">
            <a:extLst>
              <a:ext uri="{FF2B5EF4-FFF2-40B4-BE49-F238E27FC236}">
                <a16:creationId xmlns:a16="http://schemas.microsoft.com/office/drawing/2014/main" id="{093F0ABE-38E5-4F14-AC8E-4D458DAF0FCF}"/>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01649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nsertedImage">
            <a:extLst>
              <a:ext uri="{FF2B5EF4-FFF2-40B4-BE49-F238E27FC236}">
                <a16:creationId xmlns:a16="http://schemas.microsoft.com/office/drawing/2014/main" id="{44F5C4E2-48E8-48CE-9D0E-05D533A8C427}"/>
              </a:ext>
            </a:extLst>
          </p:cNvPr>
          <p:cNvPicPr>
            <a:picLocks noGrp="1"/>
          </p:cNvPicPr>
          <p:nvPr>
            <p:ph type="pic" sz="quarter" idx="21"/>
          </p:nvPr>
        </p:nvPicPr>
        <p:blipFill>
          <a:blip r:embed="rId3"/>
          <a:srcRect t="7796" b="7796"/>
          <a:stretch>
            <a:fillRect/>
          </a:stretch>
        </p:blipFill>
        <p:spPr/>
      </p:pic>
      <p:sp>
        <p:nvSpPr>
          <p:cNvPr id="7" name="Title 6"/>
          <p:cNvSpPr>
            <a:spLocks noGrp="1"/>
          </p:cNvSpPr>
          <p:nvPr>
            <p:ph type="ctrTitle"/>
          </p:nvPr>
        </p:nvSpPr>
        <p:spPr/>
        <p:txBody>
          <a:bodyPr/>
          <a:lstStyle/>
          <a:p>
            <a:r>
              <a:rPr lang="sv-SE" sz="7200" b="1" dirty="0"/>
              <a:t>4.</a:t>
            </a:r>
            <a:r>
              <a:rPr lang="sv-SE" sz="7200" dirty="0"/>
              <a:t> </a:t>
            </a:r>
            <a:br>
              <a:rPr lang="sv-SE" sz="7200" dirty="0"/>
            </a:br>
            <a:r>
              <a:rPr lang="sv-SE" sz="7200" dirty="0"/>
              <a:t>Gränsdragning</a:t>
            </a:r>
          </a:p>
        </p:txBody>
      </p:sp>
      <p:sp>
        <p:nvSpPr>
          <p:cNvPr id="10" name="Subtitle 9">
            <a:extLst>
              <a:ext uri="{FF2B5EF4-FFF2-40B4-BE49-F238E27FC236}">
                <a16:creationId xmlns:a16="http://schemas.microsoft.com/office/drawing/2014/main" id="{4C3D5CE6-E6E8-43EC-8C3B-37E4546159E1}"/>
              </a:ext>
            </a:extLst>
          </p:cNvPr>
          <p:cNvSpPr>
            <a:spLocks noGrp="1"/>
          </p:cNvSpPr>
          <p:nvPr>
            <p:ph type="subTitle" idx="1"/>
          </p:nvPr>
        </p:nvSpPr>
        <p:spPr/>
        <p:txBody>
          <a:bodyPr/>
          <a:lstStyle/>
          <a:p>
            <a:endParaRPr lang="sv-SE" dirty="0"/>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4294967295"/>
          </p:nvPr>
        </p:nvSpPr>
        <p:spPr>
          <a:xfrm>
            <a:off x="11977688" y="6394450"/>
            <a:ext cx="214312" cy="161925"/>
          </a:xfrm>
        </p:spPr>
        <p:txBody>
          <a:bodyPr/>
          <a:lstStyle/>
          <a:p>
            <a:fld id="{68468C2E-472A-43C3-926E-5A5CF00B7762}" type="slidenum">
              <a:rPr lang="sv-SE" smtClean="0"/>
              <a:pPr/>
              <a:t>19</a:t>
            </a:fld>
            <a:endParaRPr lang="sv-SE" dirty="0"/>
          </a:p>
        </p:txBody>
      </p:sp>
    </p:spTree>
    <p:extLst>
      <p:ext uri="{BB962C8B-B14F-4D97-AF65-F5344CB8AC3E}">
        <p14:creationId xmlns:p14="http://schemas.microsoft.com/office/powerpoint/2010/main" val="109071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1E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a:t>Agenda</a:t>
            </a:r>
          </a:p>
        </p:txBody>
      </p:sp>
      <p:sp>
        <p:nvSpPr>
          <p:cNvPr id="6" name="Content Placeholder 5"/>
          <p:cNvSpPr>
            <a:spLocks noGrp="1"/>
          </p:cNvSpPr>
          <p:nvPr>
            <p:ph sz="quarter" idx="13"/>
          </p:nvPr>
        </p:nvSpPr>
        <p:spPr/>
        <p:txBody>
          <a:bodyPr/>
          <a:lstStyle/>
          <a:p>
            <a:pPr marL="268288" indent="-268288" algn="ctr">
              <a:buFont typeface="+mj-lt"/>
              <a:buAutoNum type="arabicPeriod"/>
            </a:pPr>
            <a:endParaRPr lang="sv-SE" b="1" dirty="0"/>
          </a:p>
          <a:p>
            <a:pPr marL="268288" indent="-268288" algn="ctr">
              <a:buFont typeface="+mj-lt"/>
              <a:buAutoNum type="arabicPeriod"/>
            </a:pPr>
            <a:r>
              <a:rPr lang="sv-SE" b="1" dirty="0" err="1"/>
              <a:t>Försäkringsrörelsebegreppet</a:t>
            </a:r>
            <a:endParaRPr lang="sv-SE" b="1" dirty="0"/>
          </a:p>
          <a:p>
            <a:pPr marL="268288" indent="-268288" algn="ctr">
              <a:buFont typeface="+mj-lt"/>
              <a:buAutoNum type="arabicPeriod"/>
            </a:pPr>
            <a:r>
              <a:rPr lang="sv-SE" b="1" dirty="0"/>
              <a:t>Försäkringsfrämmande verksamhet </a:t>
            </a:r>
          </a:p>
          <a:p>
            <a:pPr marL="268288" indent="-268288" algn="ctr">
              <a:buFont typeface="+mj-lt"/>
              <a:buAutoNum type="arabicPeriod"/>
            </a:pPr>
            <a:r>
              <a:rPr lang="sv-SE" b="1" dirty="0"/>
              <a:t>Främmande verksamhet</a:t>
            </a:r>
          </a:p>
          <a:p>
            <a:pPr marL="268288" indent="-268288" algn="ctr">
              <a:buFont typeface="+mj-lt"/>
              <a:buAutoNum type="arabicPeriod"/>
            </a:pPr>
            <a:r>
              <a:rPr lang="sv-SE" b="1" dirty="0"/>
              <a:t>Gränsdragning</a:t>
            </a:r>
          </a:p>
          <a:p>
            <a:pPr marL="268288" indent="-268288" algn="ctr">
              <a:buFont typeface="+mj-lt"/>
              <a:buAutoNum type="arabicPeriod"/>
            </a:pPr>
            <a:r>
              <a:rPr lang="sv-SE" b="1" dirty="0"/>
              <a:t>Verksamhet i dotterbolag</a:t>
            </a:r>
          </a:p>
          <a:p>
            <a:pPr marL="268288" indent="-268288" algn="ctr">
              <a:buFont typeface="+mj-lt"/>
              <a:buAutoNum type="arabicPeriod"/>
            </a:pPr>
            <a:r>
              <a:rPr lang="sv-SE" b="1" dirty="0"/>
              <a:t>Aktsamhetsprincipen</a:t>
            </a:r>
          </a:p>
          <a:p>
            <a:pPr marL="268288" indent="-268288" algn="ctr">
              <a:buFont typeface="+mj-lt"/>
              <a:buAutoNum type="arabicPeriod"/>
            </a:pPr>
            <a:endParaRPr lang="sv-SE" dirty="0"/>
          </a:p>
          <a:p>
            <a:pPr marL="268288" indent="-268288" algn="ctr"/>
            <a:endParaRPr lang="sv-SE" dirty="0"/>
          </a:p>
        </p:txBody>
      </p:sp>
      <p:sp>
        <p:nvSpPr>
          <p:cNvPr id="7" name="Date Placeholder 6">
            <a:extLst>
              <a:ext uri="{FF2B5EF4-FFF2-40B4-BE49-F238E27FC236}">
                <a16:creationId xmlns:a16="http://schemas.microsoft.com/office/drawing/2014/main" id="{102011C0-69B1-4F31-A413-F872AD650013}"/>
              </a:ext>
            </a:extLst>
          </p:cNvPr>
          <p:cNvSpPr>
            <a:spLocks noGrp="1"/>
          </p:cNvSpPr>
          <p:nvPr>
            <p:ph type="dt" sz="half" idx="14"/>
          </p:nvPr>
        </p:nvSpPr>
        <p:spPr/>
        <p:txBody>
          <a:bodyPr/>
          <a:lstStyle/>
          <a:p>
            <a:r>
              <a:rPr lang="sv-SE" dirty="0"/>
              <a:t>18 januari 2023</a:t>
            </a:r>
          </a:p>
        </p:txBody>
      </p:sp>
      <p:sp>
        <p:nvSpPr>
          <p:cNvPr id="8" name="Slide Number Placeholder 7">
            <a:extLst>
              <a:ext uri="{FF2B5EF4-FFF2-40B4-BE49-F238E27FC236}">
                <a16:creationId xmlns:a16="http://schemas.microsoft.com/office/drawing/2014/main" id="{C89D1476-672F-4B23-A1FE-3637E43BC9B0}"/>
              </a:ext>
            </a:extLst>
          </p:cNvPr>
          <p:cNvSpPr>
            <a:spLocks noGrp="1"/>
          </p:cNvSpPr>
          <p:nvPr>
            <p:ph type="sldNum" sz="quarter" idx="16"/>
          </p:nvPr>
        </p:nvSpPr>
        <p:spPr/>
        <p:txBody>
          <a:bodyPr/>
          <a:lstStyle/>
          <a:p>
            <a:fld id="{68468C2E-472A-43C3-926E-5A5CF00B7762}" type="slidenum">
              <a:rPr lang="sv-SE" smtClean="0"/>
              <a:pPr/>
              <a:t>2</a:t>
            </a:fld>
            <a:endParaRPr lang="sv-SE" dirty="0"/>
          </a:p>
        </p:txBody>
      </p:sp>
    </p:spTree>
    <p:extLst>
      <p:ext uri="{BB962C8B-B14F-4D97-AF65-F5344CB8AC3E}">
        <p14:creationId xmlns:p14="http://schemas.microsoft.com/office/powerpoint/2010/main" val="187258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DEE2356D-325A-4067-988B-AD20E7D8F87A}"/>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463039" y="1773239"/>
            <a:ext cx="9310255" cy="4103686"/>
          </a:xfrm>
        </p:spPr>
        <p:txBody>
          <a:bodyPr/>
          <a:lstStyle/>
          <a:p>
            <a:pPr marL="0" lvl="0" indent="0">
              <a:lnSpc>
                <a:spcPct val="95000"/>
              </a:lnSpc>
              <a:spcAft>
                <a:spcPts val="0"/>
              </a:spcAft>
              <a:buClrTx/>
              <a:buNone/>
            </a:pPr>
            <a:r>
              <a:rPr lang="sv-SE" sz="1800" b="1" dirty="0">
                <a:solidFill>
                  <a:srgbClr val="0C0C0C"/>
                </a:solidFill>
              </a:rPr>
              <a:t>Bankrörelse</a:t>
            </a:r>
            <a:r>
              <a:rPr lang="sv-SE" sz="1800" dirty="0">
                <a:solidFill>
                  <a:srgbClr val="0C0C0C"/>
                </a:solidFill>
              </a:rPr>
              <a:t> (1 kap. 3 § BFL):</a:t>
            </a:r>
          </a:p>
          <a:p>
            <a:pPr marL="342900" lvl="0" indent="-342900">
              <a:lnSpc>
                <a:spcPct val="95000"/>
              </a:lnSpc>
              <a:spcAft>
                <a:spcPts val="0"/>
              </a:spcAft>
              <a:buClrTx/>
              <a:buFontTx/>
              <a:buAutoNum type="arabicParenR"/>
            </a:pPr>
            <a:r>
              <a:rPr lang="sv-SE" sz="1800" dirty="0">
                <a:solidFill>
                  <a:srgbClr val="0C0C0C"/>
                </a:solidFill>
              </a:rPr>
              <a:t>betalningsförmedling (via generella betalsystem) </a:t>
            </a:r>
          </a:p>
          <a:p>
            <a:pPr marL="0" lvl="0" indent="0">
              <a:lnSpc>
                <a:spcPct val="95000"/>
              </a:lnSpc>
              <a:spcAft>
                <a:spcPts val="0"/>
              </a:spcAft>
              <a:buClrTx/>
              <a:buNone/>
            </a:pPr>
            <a:r>
              <a:rPr lang="sv-SE" sz="1800" b="1" dirty="0">
                <a:solidFill>
                  <a:srgbClr val="0C0C0C"/>
                </a:solidFill>
              </a:rPr>
              <a:t>och</a:t>
            </a:r>
          </a:p>
          <a:p>
            <a:pPr marL="0" lvl="0" indent="0">
              <a:lnSpc>
                <a:spcPct val="95000"/>
              </a:lnSpc>
              <a:spcAft>
                <a:spcPts val="0"/>
              </a:spcAft>
              <a:buClrTx/>
              <a:buNone/>
            </a:pPr>
            <a:r>
              <a:rPr lang="sv-SE" sz="1800" dirty="0">
                <a:solidFill>
                  <a:srgbClr val="0C0C0C"/>
                </a:solidFill>
              </a:rPr>
              <a:t>2)    kortfristig inlåning (medel tillgängliga för fordringsägaren inom högst 30 dagar efter uppsägning)</a:t>
            </a:r>
          </a:p>
          <a:p>
            <a:pPr marL="0" lvl="0" indent="0">
              <a:lnSpc>
                <a:spcPct val="95000"/>
              </a:lnSpc>
              <a:spcAft>
                <a:spcPts val="0"/>
              </a:spcAft>
              <a:buClrTx/>
              <a:buNone/>
            </a:pPr>
            <a:endParaRPr lang="sv-SE" sz="1800" dirty="0">
              <a:solidFill>
                <a:srgbClr val="0C0C0C"/>
              </a:solidFill>
            </a:endParaRP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Försäkringsföretag måste ha tillstånd enligt BFL för att driva bankrörelse (2 kap. 2 § BFL)</a:t>
            </a: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Ett bankrörelsetillstånd undantar inte försäkringsföretag från </a:t>
            </a:r>
            <a:r>
              <a:rPr lang="sv-SE" sz="1800" dirty="0" err="1">
                <a:solidFill>
                  <a:srgbClr val="0C0C0C"/>
                </a:solidFill>
              </a:rPr>
              <a:t>FRL:s</a:t>
            </a:r>
            <a:r>
              <a:rPr lang="sv-SE" sz="1800" dirty="0">
                <a:solidFill>
                  <a:srgbClr val="0C0C0C"/>
                </a:solidFill>
              </a:rPr>
              <a:t> tillämplighet (1 kap. 1 § FRL)</a:t>
            </a:r>
          </a:p>
          <a:p>
            <a:pPr marL="0" lvl="0" indent="0">
              <a:lnSpc>
                <a:spcPct val="95000"/>
              </a:lnSpc>
              <a:spcAft>
                <a:spcPts val="0"/>
              </a:spcAft>
              <a:buClrTx/>
              <a:buNone/>
            </a:pPr>
            <a:r>
              <a:rPr lang="sv-SE" sz="1800" dirty="0">
                <a:solidFill>
                  <a:srgbClr val="0C0C0C"/>
                </a:solidFill>
              </a:rPr>
              <a:t>och</a:t>
            </a: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kortfristig inlåning strider mot upplåningsbegränsningen (4 kap. 6 § FRL)</a:t>
            </a:r>
          </a:p>
          <a:p>
            <a:pPr marL="0" lvl="0" indent="0">
              <a:lnSpc>
                <a:spcPct val="95000"/>
              </a:lnSpc>
              <a:spcAft>
                <a:spcPts val="0"/>
              </a:spcAft>
              <a:buClrTx/>
              <a:buNone/>
            </a:pPr>
            <a:endParaRPr lang="sv-SE" dirty="0">
              <a:solidFill>
                <a:srgbClr val="00453F"/>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dirty="0"/>
              <a:t>18 januari 2023</a:t>
            </a:r>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20</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Bankrörelse</a:t>
            </a:r>
          </a:p>
        </p:txBody>
      </p:sp>
      <p:sp>
        <p:nvSpPr>
          <p:cNvPr id="10" name="Vinge">
            <a:extLst>
              <a:ext uri="{FF2B5EF4-FFF2-40B4-BE49-F238E27FC236}">
                <a16:creationId xmlns:a16="http://schemas.microsoft.com/office/drawing/2014/main" id="{AEC08519-7411-4CD7-A8EA-C32318D193F6}"/>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282154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DEE2356D-325A-4067-988B-AD20E7D8F87A}"/>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50" y="1673483"/>
            <a:ext cx="8928100" cy="4103686"/>
          </a:xfrm>
        </p:spPr>
        <p:txBody>
          <a:bodyPr/>
          <a:lstStyle/>
          <a:p>
            <a:pPr marL="0" lvl="0" indent="0">
              <a:lnSpc>
                <a:spcPct val="95000"/>
              </a:lnSpc>
              <a:spcBef>
                <a:spcPts val="600"/>
              </a:spcBef>
              <a:spcAft>
                <a:spcPts val="0"/>
              </a:spcAft>
              <a:buClrTx/>
              <a:buNone/>
            </a:pPr>
            <a:r>
              <a:rPr lang="sv-SE" b="1" dirty="0">
                <a:solidFill>
                  <a:srgbClr val="0C0C0C"/>
                </a:solidFill>
              </a:rPr>
              <a:t>Finansieringsrörelse</a:t>
            </a:r>
            <a:r>
              <a:rPr lang="sv-SE" dirty="0">
                <a:solidFill>
                  <a:srgbClr val="0C0C0C"/>
                </a:solidFill>
              </a:rPr>
              <a:t> (1 kap. 4 § BFL):</a:t>
            </a:r>
          </a:p>
          <a:p>
            <a:pPr marL="342900" lvl="0" indent="-342900">
              <a:lnSpc>
                <a:spcPct val="95000"/>
              </a:lnSpc>
              <a:spcBef>
                <a:spcPts val="600"/>
              </a:spcBef>
              <a:spcAft>
                <a:spcPts val="0"/>
              </a:spcAft>
              <a:buClrTx/>
              <a:buFontTx/>
              <a:buAutoNum type="arabicParenR"/>
            </a:pPr>
            <a:r>
              <a:rPr lang="sv-SE">
                <a:solidFill>
                  <a:srgbClr val="0C0C0C"/>
                </a:solidFill>
              </a:rPr>
              <a:t> 	ta </a:t>
            </a:r>
            <a:r>
              <a:rPr lang="sv-SE" dirty="0">
                <a:solidFill>
                  <a:srgbClr val="0C0C0C"/>
                </a:solidFill>
              </a:rPr>
              <a:t>emot återbetalningspliktiga medel från allmänheten </a:t>
            </a:r>
          </a:p>
          <a:p>
            <a:pPr marL="0" lvl="0" indent="0">
              <a:lnSpc>
                <a:spcPct val="95000"/>
              </a:lnSpc>
              <a:spcBef>
                <a:spcPts val="600"/>
              </a:spcBef>
              <a:spcAft>
                <a:spcPts val="0"/>
              </a:spcAft>
              <a:buClrTx/>
              <a:buNone/>
            </a:pPr>
            <a:r>
              <a:rPr lang="sv-SE" b="1" dirty="0">
                <a:solidFill>
                  <a:srgbClr val="0C0C0C"/>
                </a:solidFill>
              </a:rPr>
              <a:t>och</a:t>
            </a:r>
          </a:p>
          <a:p>
            <a:pPr marL="0" lvl="0" indent="0">
              <a:lnSpc>
                <a:spcPct val="95000"/>
              </a:lnSpc>
              <a:spcBef>
                <a:spcPts val="600"/>
              </a:spcBef>
              <a:spcAft>
                <a:spcPts val="0"/>
              </a:spcAft>
              <a:buClrTx/>
              <a:buNone/>
            </a:pPr>
            <a:r>
              <a:rPr lang="sv-SE" dirty="0">
                <a:solidFill>
                  <a:srgbClr val="0C0C0C"/>
                </a:solidFill>
              </a:rPr>
              <a:t>2)     	Lämna kredit, ställa garanti för kredit eller i finansieringssyfte förvärva fordringar eller upplåta 	lös egendom till nyttjande (leasing)</a:t>
            </a:r>
          </a:p>
          <a:p>
            <a:pPr marL="0" lvl="0" indent="0">
              <a:lnSpc>
                <a:spcPct val="95000"/>
              </a:lnSpc>
              <a:spcBef>
                <a:spcPts val="600"/>
              </a:spcBef>
              <a:spcAft>
                <a:spcPts val="0"/>
              </a:spcAft>
              <a:buClrTx/>
              <a:buNone/>
            </a:pPr>
            <a:r>
              <a:rPr lang="sv-SE" dirty="0">
                <a:solidFill>
                  <a:srgbClr val="0C0C0C"/>
                </a:solidFill>
              </a:rPr>
              <a:t>Försäkringsföretag behöver inte tillstånd enligt BFL för att driva finansieringsrörelse (2 kap. 3 § BFL)               </a:t>
            </a:r>
            <a:r>
              <a:rPr lang="sv-SE" b="1" i="1" dirty="0">
                <a:solidFill>
                  <a:srgbClr val="0C0C0C"/>
                </a:solidFill>
              </a:rPr>
              <a:t>men</a:t>
            </a:r>
            <a:r>
              <a:rPr lang="sv-SE" dirty="0">
                <a:solidFill>
                  <a:srgbClr val="0C0C0C"/>
                </a:solidFill>
              </a:rPr>
              <a:t> praxis är restriktiv:</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Upplåning som inte är ringa strider mot upplåningsbegränsningen (4 kap. 6 § FRL)</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Försäkringsrörelse avs. </a:t>
            </a:r>
            <a:r>
              <a:rPr lang="sv-SE" i="1" dirty="0">
                <a:solidFill>
                  <a:srgbClr val="0C0C0C"/>
                </a:solidFill>
              </a:rPr>
              <a:t>kredit</a:t>
            </a:r>
            <a:r>
              <a:rPr lang="sv-SE" dirty="0">
                <a:solidFill>
                  <a:srgbClr val="0C0C0C"/>
                </a:solidFill>
              </a:rPr>
              <a:t> och </a:t>
            </a:r>
            <a:r>
              <a:rPr lang="sv-SE" i="1" dirty="0">
                <a:solidFill>
                  <a:srgbClr val="0C0C0C"/>
                </a:solidFill>
              </a:rPr>
              <a:t>borgen</a:t>
            </a:r>
            <a:r>
              <a:rPr lang="sv-SE" dirty="0">
                <a:solidFill>
                  <a:srgbClr val="0C0C0C"/>
                </a:solidFill>
              </a:rPr>
              <a:t> är skadeförsäkringsrörelse (klass 14 och 15)</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I tjänstepensionsverksamhet får säkerhet inte ställas för tredje man (4 kap. 6 § LTF)</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Försäkringsföretag får lämna krediter men inte driva ”</a:t>
            </a:r>
            <a:r>
              <a:rPr lang="sv-SE" i="1" dirty="0">
                <a:solidFill>
                  <a:srgbClr val="0C0C0C"/>
                </a:solidFill>
              </a:rPr>
              <a:t>en allmän låne- eller finansieringsrörelse</a:t>
            </a:r>
            <a:r>
              <a:rPr lang="sv-SE" dirty="0">
                <a:solidFill>
                  <a:srgbClr val="0C0C0C"/>
                </a:solidFill>
              </a:rPr>
              <a:t>” (prop. 2015/16:197 s. 123)</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Köp av </a:t>
            </a:r>
            <a:r>
              <a:rPr lang="sv-SE" i="1" dirty="0">
                <a:solidFill>
                  <a:srgbClr val="0C0C0C"/>
                </a:solidFill>
              </a:rPr>
              <a:t>obligationer</a:t>
            </a:r>
            <a:r>
              <a:rPr lang="sv-SE" dirty="0">
                <a:solidFill>
                  <a:srgbClr val="0C0C0C"/>
                </a:solidFill>
              </a:rPr>
              <a:t> är inte kreditgivning om obligationerna är omsättningsbara på en marknad</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FI: Det ”</a:t>
            </a:r>
            <a:r>
              <a:rPr lang="sv-SE" i="1" dirty="0">
                <a:solidFill>
                  <a:srgbClr val="0C0C0C"/>
                </a:solidFill>
              </a:rPr>
              <a:t>kan diskuteras</a:t>
            </a:r>
            <a:r>
              <a:rPr lang="sv-SE" dirty="0">
                <a:solidFill>
                  <a:srgbClr val="0C0C0C"/>
                </a:solidFill>
              </a:rPr>
              <a:t>” om försäkringsföretag får ägna sig åt verksamhet som omfattas av bostadskreditlagen (prop. 2015/16:197 s. 123)</a:t>
            </a:r>
          </a:p>
          <a:p>
            <a:pPr marL="0" lvl="0" indent="0">
              <a:lnSpc>
                <a:spcPct val="95000"/>
              </a:lnSpc>
              <a:spcBef>
                <a:spcPts val="600"/>
              </a:spcBef>
              <a:spcAft>
                <a:spcPts val="0"/>
              </a:spcAft>
              <a:buClrTx/>
              <a:buNone/>
            </a:pPr>
            <a:endParaRPr lang="sv-SE" dirty="0">
              <a:solidFill>
                <a:srgbClr val="00453F"/>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21</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a:xfrm>
            <a:off x="1631950" y="922713"/>
            <a:ext cx="8928100" cy="698269"/>
          </a:xfrm>
        </p:spPr>
        <p:txBody>
          <a:bodyPr/>
          <a:lstStyle/>
          <a:p>
            <a:r>
              <a:rPr lang="sv-SE" dirty="0"/>
              <a:t>Finansieringsrörelse</a:t>
            </a:r>
          </a:p>
        </p:txBody>
      </p:sp>
      <p:sp>
        <p:nvSpPr>
          <p:cNvPr id="10" name="Vinge">
            <a:extLst>
              <a:ext uri="{FF2B5EF4-FFF2-40B4-BE49-F238E27FC236}">
                <a16:creationId xmlns:a16="http://schemas.microsoft.com/office/drawing/2014/main" id="{AEC08519-7411-4CD7-A8EA-C32318D193F6}"/>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73665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DEE2356D-325A-4067-988B-AD20E7D8F87A}"/>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50" y="1773239"/>
            <a:ext cx="8928100" cy="4103686"/>
          </a:xfrm>
        </p:spPr>
        <p:txBody>
          <a:bodyPr/>
          <a:lstStyle/>
          <a:p>
            <a:pPr marL="0" indent="0">
              <a:lnSpc>
                <a:spcPct val="95000"/>
              </a:lnSpc>
              <a:spcBef>
                <a:spcPts val="0"/>
              </a:spcBef>
              <a:spcAft>
                <a:spcPts val="900"/>
              </a:spcAft>
              <a:buNone/>
            </a:pPr>
            <a:r>
              <a:rPr lang="sv-SE" b="1" dirty="0"/>
              <a:t>Det utvidgade </a:t>
            </a:r>
            <a:r>
              <a:rPr lang="sv-SE" b="1" dirty="0" err="1"/>
              <a:t>försäkringsrörelsebegreppet</a:t>
            </a:r>
            <a:r>
              <a:rPr lang="sv-SE" dirty="0"/>
              <a:t>:</a:t>
            </a:r>
          </a:p>
          <a:p>
            <a:pPr marL="285750" indent="-285750">
              <a:lnSpc>
                <a:spcPct val="95000"/>
              </a:lnSpc>
              <a:spcBef>
                <a:spcPts val="0"/>
              </a:spcBef>
              <a:spcAft>
                <a:spcPts val="900"/>
              </a:spcAft>
              <a:buFont typeface="Arial" panose="020B0604020202020204" pitchFamily="34" charset="0"/>
              <a:buChar char="•"/>
            </a:pPr>
            <a:r>
              <a:rPr lang="sv-SE" dirty="0"/>
              <a:t>Sedvanlig förvaltning av försäkringskapitalet är försäkringsrörelse</a:t>
            </a:r>
          </a:p>
          <a:p>
            <a:pPr marL="0" indent="0">
              <a:lnSpc>
                <a:spcPct val="95000"/>
              </a:lnSpc>
              <a:spcBef>
                <a:spcPts val="0"/>
              </a:spcBef>
              <a:spcAft>
                <a:spcPts val="900"/>
              </a:spcAft>
              <a:buNone/>
            </a:pPr>
            <a:r>
              <a:rPr lang="sv-SE" b="1" dirty="0"/>
              <a:t>Därmed sammanhängande verksamhet </a:t>
            </a:r>
            <a:r>
              <a:rPr lang="sv-SE" dirty="0"/>
              <a:t>enligt praxis:</a:t>
            </a:r>
          </a:p>
          <a:p>
            <a:pPr marL="285750" indent="-285750">
              <a:lnSpc>
                <a:spcPct val="95000"/>
              </a:lnSpc>
              <a:spcBef>
                <a:spcPts val="0"/>
              </a:spcBef>
              <a:spcAft>
                <a:spcPts val="900"/>
              </a:spcAft>
              <a:buFont typeface="Arial" panose="020B0604020202020204" pitchFamily="34" charset="0"/>
              <a:buChar char="•"/>
            </a:pPr>
            <a:r>
              <a:rPr lang="sv-SE" dirty="0"/>
              <a:t>Förvaltning av fonder (SPP, Alecta)</a:t>
            </a:r>
          </a:p>
          <a:p>
            <a:pPr marL="285750" indent="-285750">
              <a:lnSpc>
                <a:spcPct val="95000"/>
              </a:lnSpc>
              <a:spcBef>
                <a:spcPts val="0"/>
              </a:spcBef>
              <a:spcAft>
                <a:spcPts val="900"/>
              </a:spcAft>
              <a:buFont typeface="Arial" panose="020B0604020202020204" pitchFamily="34" charset="0"/>
              <a:buChar char="•"/>
            </a:pPr>
            <a:r>
              <a:rPr lang="sv-SE" dirty="0"/>
              <a:t>Förmedling av andelar i värdepappersfonder (Skandia)</a:t>
            </a:r>
          </a:p>
          <a:p>
            <a:pPr marL="285750" indent="-285750">
              <a:lnSpc>
                <a:spcPct val="95000"/>
              </a:lnSpc>
              <a:spcBef>
                <a:spcPts val="0"/>
              </a:spcBef>
              <a:spcAft>
                <a:spcPts val="900"/>
              </a:spcAft>
              <a:buFont typeface="Arial" panose="020B0604020202020204" pitchFamily="34" charset="0"/>
              <a:buChar char="•"/>
            </a:pPr>
            <a:r>
              <a:rPr lang="sv-SE" dirty="0"/>
              <a:t>Förmedla andra finansiella företags tjänster (Folksam Liv, SPP)</a:t>
            </a:r>
          </a:p>
          <a:p>
            <a:pPr marL="285750" indent="-285750">
              <a:lnSpc>
                <a:spcPct val="95000"/>
              </a:lnSpc>
              <a:spcBef>
                <a:spcPts val="0"/>
              </a:spcBef>
              <a:spcAft>
                <a:spcPts val="900"/>
              </a:spcAft>
              <a:buFont typeface="Arial" panose="020B0604020202020204" pitchFamily="34" charset="0"/>
              <a:buChar char="•"/>
            </a:pPr>
            <a:r>
              <a:rPr lang="sv-SE" dirty="0"/>
              <a:t>Biträda andra finansiella företag vid försäljning av sparande (Folksam Fond)</a:t>
            </a:r>
          </a:p>
          <a:p>
            <a:pPr marL="0" indent="0">
              <a:lnSpc>
                <a:spcPct val="95000"/>
              </a:lnSpc>
              <a:spcBef>
                <a:spcPts val="0"/>
              </a:spcBef>
              <a:spcAft>
                <a:spcPts val="900"/>
              </a:spcAft>
              <a:buNone/>
            </a:pPr>
            <a:r>
              <a:rPr lang="sv-SE" b="1" dirty="0"/>
              <a:t>Prop. 1994/95:50 </a:t>
            </a:r>
            <a:r>
              <a:rPr lang="sv-SE" b="1" i="1" dirty="0"/>
              <a:t>Nya kapitaltäckningsregler</a:t>
            </a:r>
          </a:p>
          <a:p>
            <a:pPr marL="285750" indent="-285750">
              <a:lnSpc>
                <a:spcPct val="95000"/>
              </a:lnSpc>
              <a:spcBef>
                <a:spcPts val="0"/>
              </a:spcBef>
              <a:spcAft>
                <a:spcPts val="900"/>
              </a:spcAft>
              <a:buFont typeface="Arial" panose="020B0604020202020204" pitchFamily="34" charset="0"/>
              <a:buChar char="•"/>
            </a:pPr>
            <a:r>
              <a:rPr lang="sv-SE" dirty="0"/>
              <a:t>Förmedling av fondandelar: OK </a:t>
            </a:r>
          </a:p>
          <a:p>
            <a:pPr marL="285750" indent="-285750">
              <a:lnSpc>
                <a:spcPct val="95000"/>
              </a:lnSpc>
              <a:spcBef>
                <a:spcPts val="0"/>
              </a:spcBef>
              <a:spcAft>
                <a:spcPts val="900"/>
              </a:spcAft>
              <a:buFont typeface="Arial" panose="020B0604020202020204" pitchFamily="34" charset="0"/>
              <a:buChar char="•"/>
            </a:pPr>
            <a:r>
              <a:rPr lang="sv-SE" dirty="0"/>
              <a:t>Förmedling av andra finansiella instrument: Inte OK</a:t>
            </a:r>
          </a:p>
          <a:p>
            <a:pPr marL="0" indent="0">
              <a:lnSpc>
                <a:spcPct val="95000"/>
              </a:lnSpc>
              <a:spcBef>
                <a:spcPts val="0"/>
              </a:spcBef>
              <a:spcAft>
                <a:spcPts val="900"/>
              </a:spcAft>
              <a:buNone/>
            </a:pPr>
            <a:r>
              <a:rPr lang="sv-SE" b="1" dirty="0"/>
              <a:t>Prop. 2017/18:216 </a:t>
            </a:r>
            <a:r>
              <a:rPr lang="sv-SE" b="1" i="1" dirty="0"/>
              <a:t>En ny lag om försäkringsdistribution </a:t>
            </a:r>
            <a:r>
              <a:rPr lang="sv-SE" dirty="0"/>
              <a:t>(s. 167)</a:t>
            </a:r>
          </a:p>
          <a:p>
            <a:pPr marL="285750" indent="-285750">
              <a:lnSpc>
                <a:spcPct val="95000"/>
              </a:lnSpc>
              <a:spcBef>
                <a:spcPts val="0"/>
              </a:spcBef>
              <a:spcAft>
                <a:spcPts val="900"/>
              </a:spcAft>
              <a:buFont typeface="Arial" panose="020B0604020202020204" pitchFamily="34" charset="0"/>
              <a:buChar char="•"/>
            </a:pPr>
            <a:r>
              <a:rPr lang="sv-SE" dirty="0"/>
              <a:t>Investeringstjänster inom ramen för företagets försäkringar är inte försäkringsfrämmande</a:t>
            </a:r>
            <a:endParaRPr lang="sv-SE" sz="1400" dirty="0"/>
          </a:p>
          <a:p>
            <a:pPr>
              <a:spcBef>
                <a:spcPts val="0"/>
              </a:spcBef>
              <a:spcAft>
                <a:spcPts val="900"/>
              </a:spcAft>
            </a:pPr>
            <a:endParaRPr lang="sv-SE" dirty="0"/>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dirty="0"/>
              <a:t>18 januari 2023</a:t>
            </a:r>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22</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Värdepappersrörelse</a:t>
            </a:r>
          </a:p>
        </p:txBody>
      </p:sp>
      <p:sp>
        <p:nvSpPr>
          <p:cNvPr id="10" name="Vinge">
            <a:extLst>
              <a:ext uri="{FF2B5EF4-FFF2-40B4-BE49-F238E27FC236}">
                <a16:creationId xmlns:a16="http://schemas.microsoft.com/office/drawing/2014/main" id="{AEC08519-7411-4CD7-A8EA-C32318D193F6}"/>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714643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DEE2356D-325A-4067-988B-AD20E7D8F87A}"/>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50" y="1773239"/>
            <a:ext cx="8928100" cy="4103686"/>
          </a:xfrm>
        </p:spPr>
        <p:txBody>
          <a:bodyPr/>
          <a:lstStyle/>
          <a:p>
            <a:pPr marL="0" lvl="0" indent="0">
              <a:lnSpc>
                <a:spcPct val="95000"/>
              </a:lnSpc>
              <a:spcAft>
                <a:spcPts val="0"/>
              </a:spcAft>
              <a:buClrTx/>
              <a:buNone/>
            </a:pPr>
            <a:r>
              <a:rPr lang="sv-SE" sz="1800" b="1" dirty="0">
                <a:solidFill>
                  <a:srgbClr val="0C0C0C"/>
                </a:solidFill>
              </a:rPr>
              <a:t>Hälso- och sjukvård </a:t>
            </a:r>
            <a:r>
              <a:rPr lang="sv-SE" sz="1800" dirty="0">
                <a:solidFill>
                  <a:srgbClr val="0C0C0C"/>
                </a:solidFill>
              </a:rPr>
              <a:t>är verksamheter som ska anmälas för registrering till Inspektionen för vård och omsorg (IVO). Vissa sådana verksamheter är även tillståndspliktiga. </a:t>
            </a:r>
          </a:p>
          <a:p>
            <a:pPr marL="285750" lvl="0" indent="-285750">
              <a:lnSpc>
                <a:spcPct val="95000"/>
              </a:lnSpc>
              <a:spcAft>
                <a:spcPts val="0"/>
              </a:spcAft>
              <a:buClrTx/>
              <a:buFont typeface="Arial" panose="020B0604020202020204" pitchFamily="34" charset="0"/>
              <a:buChar char="•"/>
            </a:pPr>
            <a:r>
              <a:rPr lang="sv-SE" sz="1800" b="1" dirty="0">
                <a:solidFill>
                  <a:srgbClr val="0C0C0C"/>
                </a:solidFill>
              </a:rPr>
              <a:t>Utfästelse</a:t>
            </a:r>
            <a:r>
              <a:rPr lang="sv-SE" sz="1800" dirty="0">
                <a:solidFill>
                  <a:srgbClr val="0C0C0C"/>
                </a:solidFill>
              </a:rPr>
              <a:t> om att tillhandahålla hälso- och sjukvård </a:t>
            </a:r>
            <a:r>
              <a:rPr lang="sv-SE" sz="1800" i="1" dirty="0">
                <a:solidFill>
                  <a:srgbClr val="0C0C0C"/>
                </a:solidFill>
              </a:rPr>
              <a:t>vid försäkringsfall </a:t>
            </a:r>
            <a:r>
              <a:rPr lang="sv-SE" sz="1800" dirty="0">
                <a:solidFill>
                  <a:srgbClr val="0C0C0C"/>
                </a:solidFill>
              </a:rPr>
              <a:t>är försäkringsrörelse (sjukvårdsförsäkring) </a:t>
            </a:r>
            <a:r>
              <a:rPr lang="sv-SE" sz="1800" i="1" dirty="0">
                <a:solidFill>
                  <a:srgbClr val="0C0C0C"/>
                </a:solidFill>
              </a:rPr>
              <a:t>men</a:t>
            </a:r>
            <a:r>
              <a:rPr lang="sv-SE" sz="1800" dirty="0">
                <a:solidFill>
                  <a:srgbClr val="0C0C0C"/>
                </a:solidFill>
              </a:rPr>
              <a:t>                                                                                                        </a:t>
            </a:r>
            <a:r>
              <a:rPr lang="sv-SE" sz="1800" b="1" dirty="0">
                <a:solidFill>
                  <a:srgbClr val="0C0C0C"/>
                </a:solidFill>
              </a:rPr>
              <a:t>Utförande</a:t>
            </a:r>
            <a:r>
              <a:rPr lang="sv-SE" sz="1800" dirty="0">
                <a:solidFill>
                  <a:srgbClr val="0C0C0C"/>
                </a:solidFill>
              </a:rPr>
              <a:t> av hälso- och sjukvården är - kanske? - försäkringsfrämmande</a:t>
            </a:r>
          </a:p>
          <a:p>
            <a:pPr marL="285750" lvl="0" indent="-285750">
              <a:lnSpc>
                <a:spcPct val="95000"/>
              </a:lnSpc>
              <a:spcAft>
                <a:spcPts val="0"/>
              </a:spcAft>
              <a:buClrTx/>
              <a:buFont typeface="Arial" panose="020B0604020202020204" pitchFamily="34" charset="0"/>
              <a:buChar char="•"/>
            </a:pPr>
            <a:r>
              <a:rPr lang="sv-SE" sz="1800" b="1" dirty="0">
                <a:solidFill>
                  <a:srgbClr val="0C0C0C"/>
                </a:solidFill>
              </a:rPr>
              <a:t>Planering</a:t>
            </a:r>
            <a:r>
              <a:rPr lang="sv-SE" sz="1800" dirty="0">
                <a:solidFill>
                  <a:srgbClr val="0C0C0C"/>
                </a:solidFill>
              </a:rPr>
              <a:t> av vård (vårdplanering) inom ramen för en försäkring är skadereglering </a:t>
            </a:r>
            <a:r>
              <a:rPr lang="sv-SE" sz="1800" i="1" dirty="0">
                <a:solidFill>
                  <a:srgbClr val="0C0C0C"/>
                </a:solidFill>
              </a:rPr>
              <a:t>men </a:t>
            </a:r>
            <a:r>
              <a:rPr lang="sv-SE" sz="1800" dirty="0">
                <a:solidFill>
                  <a:srgbClr val="0C0C0C"/>
                </a:solidFill>
              </a:rPr>
              <a:t> </a:t>
            </a:r>
            <a:r>
              <a:rPr lang="sv-SE" sz="1800" b="1" dirty="0">
                <a:solidFill>
                  <a:srgbClr val="0C0C0C"/>
                </a:solidFill>
              </a:rPr>
              <a:t>Rådgivning</a:t>
            </a:r>
            <a:r>
              <a:rPr lang="sv-SE" sz="1800" dirty="0">
                <a:solidFill>
                  <a:srgbClr val="0C0C0C"/>
                </a:solidFill>
              </a:rPr>
              <a:t> om hälso- och sjukvård är - kanske? - försäkringsfrämmande</a:t>
            </a:r>
          </a:p>
          <a:p>
            <a:pPr marL="285750" lvl="0" indent="-285750">
              <a:lnSpc>
                <a:spcPct val="95000"/>
              </a:lnSpc>
              <a:spcAft>
                <a:spcPts val="0"/>
              </a:spcAft>
              <a:buClrTx/>
              <a:buFont typeface="Arial" panose="020B0604020202020204" pitchFamily="34" charset="0"/>
              <a:buChar char="•"/>
            </a:pPr>
            <a:r>
              <a:rPr lang="sv-SE" sz="1800" b="1" dirty="0">
                <a:solidFill>
                  <a:srgbClr val="0C0C0C"/>
                </a:solidFill>
              </a:rPr>
              <a:t>Utfästelse</a:t>
            </a:r>
            <a:r>
              <a:rPr lang="sv-SE" sz="1800" dirty="0">
                <a:solidFill>
                  <a:srgbClr val="0C0C0C"/>
                </a:solidFill>
              </a:rPr>
              <a:t> om att tillhandahålla hälso- och sjukvård </a:t>
            </a:r>
            <a:r>
              <a:rPr lang="sv-SE" sz="1800" i="1" dirty="0">
                <a:solidFill>
                  <a:srgbClr val="0C0C0C"/>
                </a:solidFill>
              </a:rPr>
              <a:t>utan att försäkringsfall föreligger </a:t>
            </a:r>
            <a:r>
              <a:rPr lang="sv-SE" sz="1800" dirty="0">
                <a:solidFill>
                  <a:srgbClr val="0C0C0C"/>
                </a:solidFill>
              </a:rPr>
              <a:t>kan vara försäkringsfrämmande om det inte har ”</a:t>
            </a:r>
            <a:r>
              <a:rPr lang="sv-SE" sz="1800" i="1" dirty="0">
                <a:solidFill>
                  <a:srgbClr val="0C0C0C"/>
                </a:solidFill>
              </a:rPr>
              <a:t>ett tydligt samband</a:t>
            </a:r>
            <a:r>
              <a:rPr lang="sv-SE" sz="1800" dirty="0">
                <a:solidFill>
                  <a:srgbClr val="0C0C0C"/>
                </a:solidFill>
              </a:rPr>
              <a:t>” med företagets försäkringsprodukter</a:t>
            </a:r>
            <a:endParaRPr lang="sv-SE" sz="1800" dirty="0">
              <a:solidFill>
                <a:srgbClr val="00453F"/>
              </a:solidFill>
            </a:endParaRPr>
          </a:p>
          <a:p>
            <a:pPr marL="0" lvl="0" indent="0">
              <a:lnSpc>
                <a:spcPct val="95000"/>
              </a:lnSpc>
              <a:spcAft>
                <a:spcPts val="0"/>
              </a:spcAft>
              <a:buClrTx/>
              <a:buNone/>
            </a:pPr>
            <a:endParaRPr lang="sv-SE" dirty="0">
              <a:solidFill>
                <a:srgbClr val="00453F"/>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23</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Sjukvård</a:t>
            </a:r>
          </a:p>
        </p:txBody>
      </p:sp>
      <p:sp>
        <p:nvSpPr>
          <p:cNvPr id="10" name="Vinge">
            <a:extLst>
              <a:ext uri="{FF2B5EF4-FFF2-40B4-BE49-F238E27FC236}">
                <a16:creationId xmlns:a16="http://schemas.microsoft.com/office/drawing/2014/main" id="{AEC08519-7411-4CD7-A8EA-C32318D193F6}"/>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73001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DEE2356D-325A-4067-988B-AD20E7D8F87A}"/>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50" y="1773239"/>
            <a:ext cx="8928100" cy="4103686"/>
          </a:xfrm>
        </p:spPr>
        <p:txBody>
          <a:bodyPr/>
          <a:lstStyle/>
          <a:p>
            <a:pPr marL="0" lvl="0" indent="0">
              <a:lnSpc>
                <a:spcPct val="95000"/>
              </a:lnSpc>
              <a:spcAft>
                <a:spcPts val="0"/>
              </a:spcAft>
              <a:buClrTx/>
              <a:buNone/>
            </a:pPr>
            <a:r>
              <a:rPr lang="sv-SE" sz="1800" b="1" dirty="0">
                <a:solidFill>
                  <a:srgbClr val="0C0C0C"/>
                </a:solidFill>
              </a:rPr>
              <a:t>F I Dnr 11-8299</a:t>
            </a:r>
            <a:endParaRPr lang="sv-SE" sz="1800" dirty="0">
              <a:solidFill>
                <a:srgbClr val="0C0C0C"/>
              </a:solidFill>
            </a:endParaRP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Marknadsföring är </a:t>
            </a:r>
            <a:r>
              <a:rPr lang="sv-SE" sz="1800" b="1" dirty="0">
                <a:solidFill>
                  <a:srgbClr val="0C0C0C"/>
                </a:solidFill>
              </a:rPr>
              <a:t>försäkringsrörelse</a:t>
            </a:r>
            <a:r>
              <a:rPr lang="sv-SE" sz="1800" dirty="0">
                <a:solidFill>
                  <a:srgbClr val="0C0C0C"/>
                </a:solidFill>
              </a:rPr>
              <a:t> om den avser företagets egna försäkringsprodukter</a:t>
            </a: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I ”</a:t>
            </a:r>
            <a:r>
              <a:rPr lang="sv-SE" sz="1800" i="1" dirty="0">
                <a:solidFill>
                  <a:srgbClr val="0C0C0C"/>
                </a:solidFill>
              </a:rPr>
              <a:t>begränsad omfattning</a:t>
            </a:r>
            <a:r>
              <a:rPr lang="sv-SE" sz="1800" dirty="0">
                <a:solidFill>
                  <a:srgbClr val="0C0C0C"/>
                </a:solidFill>
              </a:rPr>
              <a:t>” kan marknadsföring av produkter som har ”</a:t>
            </a:r>
            <a:r>
              <a:rPr lang="sv-SE" sz="1800" i="1" dirty="0">
                <a:solidFill>
                  <a:srgbClr val="0C0C0C"/>
                </a:solidFill>
              </a:rPr>
              <a:t>ett tydligt samband</a:t>
            </a:r>
            <a:r>
              <a:rPr lang="sv-SE" sz="1800" dirty="0">
                <a:solidFill>
                  <a:srgbClr val="0C0C0C"/>
                </a:solidFill>
              </a:rPr>
              <a:t>” med företagets försäkringsprodukter vara</a:t>
            </a:r>
            <a:r>
              <a:rPr lang="sv-SE" sz="1800" b="1" dirty="0">
                <a:solidFill>
                  <a:srgbClr val="0C0C0C"/>
                </a:solidFill>
              </a:rPr>
              <a:t> därmed</a:t>
            </a:r>
            <a:r>
              <a:rPr lang="sv-SE" sz="1800" dirty="0">
                <a:solidFill>
                  <a:srgbClr val="0C0C0C"/>
                </a:solidFill>
              </a:rPr>
              <a:t> </a:t>
            </a:r>
            <a:r>
              <a:rPr lang="sv-SE" sz="1800" b="1" dirty="0">
                <a:solidFill>
                  <a:srgbClr val="0C0C0C"/>
                </a:solidFill>
              </a:rPr>
              <a:t>sammanhängande verksamhet</a:t>
            </a: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I ett livförsäkringsföretag måste dock sådan marknadsföring </a:t>
            </a:r>
          </a:p>
          <a:p>
            <a:pPr marL="800100" lvl="1" indent="-342900">
              <a:lnSpc>
                <a:spcPct val="95000"/>
              </a:lnSpc>
              <a:spcBef>
                <a:spcPts val="1200"/>
              </a:spcBef>
              <a:spcAft>
                <a:spcPts val="0"/>
              </a:spcAft>
              <a:buClrTx/>
              <a:buFontTx/>
              <a:buAutoNum type="arabicParenR"/>
            </a:pPr>
            <a:r>
              <a:rPr lang="sv-SE" sz="1800" dirty="0">
                <a:solidFill>
                  <a:srgbClr val="0C0C0C"/>
                </a:solidFill>
              </a:rPr>
              <a:t>medföra ”</a:t>
            </a:r>
            <a:r>
              <a:rPr lang="sv-SE" sz="1800" i="1" dirty="0">
                <a:solidFill>
                  <a:srgbClr val="0C0C0C"/>
                </a:solidFill>
              </a:rPr>
              <a:t>en tydlig nytta för företaget och den försäkrade i direkt förhållande till företagets försäkringsprodukter</a:t>
            </a:r>
            <a:r>
              <a:rPr lang="sv-SE" sz="1800" dirty="0">
                <a:solidFill>
                  <a:srgbClr val="0C0C0C"/>
                </a:solidFill>
              </a:rPr>
              <a:t>” och </a:t>
            </a:r>
          </a:p>
          <a:p>
            <a:pPr marL="800100" lvl="1" indent="-342900">
              <a:lnSpc>
                <a:spcPct val="95000"/>
              </a:lnSpc>
              <a:spcBef>
                <a:spcPts val="1200"/>
              </a:spcBef>
              <a:spcAft>
                <a:spcPts val="0"/>
              </a:spcAft>
              <a:buClrTx/>
              <a:buFontTx/>
              <a:buAutoNum type="arabicParenR"/>
            </a:pPr>
            <a:r>
              <a:rPr lang="sv-SE" sz="1800" dirty="0">
                <a:solidFill>
                  <a:srgbClr val="0C0C0C"/>
                </a:solidFill>
              </a:rPr>
              <a:t>inte utgöra ”</a:t>
            </a:r>
            <a:r>
              <a:rPr lang="sv-SE" sz="1800" i="1" dirty="0">
                <a:solidFill>
                  <a:srgbClr val="0C0C0C"/>
                </a:solidFill>
              </a:rPr>
              <a:t>någon märkbar del av företagets intäkter eller verksamhet</a:t>
            </a:r>
            <a:r>
              <a:rPr lang="sv-SE" sz="1800" dirty="0">
                <a:solidFill>
                  <a:srgbClr val="0C0C0C"/>
                </a:solidFill>
              </a:rPr>
              <a:t>”</a:t>
            </a:r>
          </a:p>
          <a:p>
            <a:pPr marL="285750" lvl="0" indent="-285750">
              <a:lnSpc>
                <a:spcPct val="95000"/>
              </a:lnSpc>
              <a:spcAft>
                <a:spcPts val="0"/>
              </a:spcAft>
              <a:buClrTx/>
              <a:buFont typeface="Arial" panose="020B0604020202020204" pitchFamily="34" charset="0"/>
              <a:buChar char="•"/>
            </a:pPr>
            <a:r>
              <a:rPr lang="sv-SE" sz="1800" dirty="0">
                <a:solidFill>
                  <a:srgbClr val="0C0C0C"/>
                </a:solidFill>
              </a:rPr>
              <a:t>Marknadsföring utan anknytning till företagets egna produkter kan strida mot god försäkringsstandard och är varken försäkringsrörelse eller därmed sammanhängande verksamhet utan bör vara ”</a:t>
            </a:r>
            <a:r>
              <a:rPr lang="sv-SE" sz="1800" i="1" dirty="0">
                <a:solidFill>
                  <a:srgbClr val="0C0C0C"/>
                </a:solidFill>
              </a:rPr>
              <a:t>bättre placerad i ett vanligt dotterbolag med tydlig åtskillnad från försäkringsverksamheten</a:t>
            </a:r>
            <a:r>
              <a:rPr lang="sv-SE" sz="1800" dirty="0">
                <a:solidFill>
                  <a:srgbClr val="0C0C0C"/>
                </a:solidFill>
              </a:rPr>
              <a:t>”</a:t>
            </a:r>
          </a:p>
          <a:p>
            <a:pPr marL="0" lvl="0" indent="0">
              <a:lnSpc>
                <a:spcPct val="95000"/>
              </a:lnSpc>
              <a:spcAft>
                <a:spcPts val="0"/>
              </a:spcAft>
              <a:buClrTx/>
              <a:buNone/>
            </a:pPr>
            <a:endParaRPr lang="sv-SE" dirty="0">
              <a:solidFill>
                <a:srgbClr val="00453F"/>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24</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Marknadsföring</a:t>
            </a:r>
          </a:p>
        </p:txBody>
      </p:sp>
      <p:sp>
        <p:nvSpPr>
          <p:cNvPr id="10" name="Vinge">
            <a:extLst>
              <a:ext uri="{FF2B5EF4-FFF2-40B4-BE49-F238E27FC236}">
                <a16:creationId xmlns:a16="http://schemas.microsoft.com/office/drawing/2014/main" id="{AEC08519-7411-4CD7-A8EA-C32318D193F6}"/>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63316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DEE2356D-325A-4067-988B-AD20E7D8F87A}"/>
              </a:ext>
            </a:extLst>
          </p:cNvPr>
          <p:cNvPicPr>
            <a:picLocks noGrp="1"/>
          </p:cNvPicPr>
          <p:nvPr>
            <p:ph type="pic" sz="quarter" idx="18"/>
          </p:nvPr>
        </p:nvPicPr>
        <p:blipFill>
          <a:blip r:embed="rId3"/>
          <a:srcRect t="7796" b="7796"/>
          <a:stretch>
            <a:fillRect/>
          </a:stretch>
        </p:blipFill>
        <p:spPr>
          <a:xfrm>
            <a:off x="0" y="-141317"/>
            <a:ext cx="12192000" cy="6858000"/>
          </a:xfrm>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49" y="1438274"/>
            <a:ext cx="4120457" cy="4289194"/>
          </a:xfrm>
        </p:spPr>
        <p:txBody>
          <a:bodyPr/>
          <a:lstStyle/>
          <a:p>
            <a:pPr marL="0" indent="0">
              <a:lnSpc>
                <a:spcPct val="95000"/>
              </a:lnSpc>
              <a:spcBef>
                <a:spcPts val="0"/>
              </a:spcBef>
              <a:spcAft>
                <a:spcPts val="900"/>
              </a:spcAft>
              <a:buNone/>
            </a:pPr>
            <a:r>
              <a:rPr lang="sv-SE" b="1" dirty="0"/>
              <a:t>Tillåten verksamhet</a:t>
            </a:r>
          </a:p>
          <a:p>
            <a:pPr marL="285750" indent="-285750">
              <a:lnSpc>
                <a:spcPct val="95000"/>
              </a:lnSpc>
              <a:spcBef>
                <a:spcPts val="0"/>
              </a:spcBef>
              <a:spcAft>
                <a:spcPts val="900"/>
              </a:spcAft>
              <a:buFont typeface="Arial" panose="020B0604020202020204" pitchFamily="34" charset="0"/>
              <a:buChar char="•"/>
            </a:pPr>
            <a:r>
              <a:rPr lang="sv-SE" dirty="0"/>
              <a:t>Uppföra byggnader som kapitalplacering</a:t>
            </a:r>
          </a:p>
          <a:p>
            <a:pPr marL="285750" indent="-285750">
              <a:lnSpc>
                <a:spcPct val="95000"/>
              </a:lnSpc>
              <a:spcBef>
                <a:spcPts val="0"/>
              </a:spcBef>
              <a:spcAft>
                <a:spcPts val="900"/>
              </a:spcAft>
              <a:buFont typeface="Arial" panose="020B0604020202020204" pitchFamily="34" charset="0"/>
              <a:buChar char="•"/>
            </a:pPr>
            <a:r>
              <a:rPr lang="sv-SE" dirty="0"/>
              <a:t>Utnyttja överkapacitet i  personal och maskiner</a:t>
            </a:r>
          </a:p>
          <a:p>
            <a:pPr marL="285750" indent="-285750">
              <a:lnSpc>
                <a:spcPct val="95000"/>
              </a:lnSpc>
              <a:spcBef>
                <a:spcPts val="0"/>
              </a:spcBef>
              <a:spcAft>
                <a:spcPts val="900"/>
              </a:spcAft>
              <a:buFont typeface="Arial" panose="020B0604020202020204" pitchFamily="34" charset="0"/>
              <a:buChar char="•"/>
            </a:pPr>
            <a:r>
              <a:rPr lang="sv-SE" dirty="0"/>
              <a:t>Skadeförebyggande verksamhet</a:t>
            </a:r>
          </a:p>
          <a:p>
            <a:pPr marL="285750" indent="-285750">
              <a:lnSpc>
                <a:spcPct val="95000"/>
              </a:lnSpc>
              <a:spcBef>
                <a:spcPts val="0"/>
              </a:spcBef>
              <a:spcAft>
                <a:spcPts val="900"/>
              </a:spcAft>
              <a:buFont typeface="Arial" panose="020B0604020202020204" pitchFamily="34" charset="0"/>
              <a:buChar char="•"/>
            </a:pPr>
            <a:r>
              <a:rPr lang="sv-SE" dirty="0"/>
              <a:t>Skadereparationer (sjukvård?) av försäkrade objekt (personer?)</a:t>
            </a:r>
          </a:p>
          <a:p>
            <a:pPr marL="285750" indent="-285750">
              <a:lnSpc>
                <a:spcPct val="95000"/>
              </a:lnSpc>
              <a:spcBef>
                <a:spcPts val="0"/>
              </a:spcBef>
              <a:spcAft>
                <a:spcPts val="900"/>
              </a:spcAft>
              <a:buFont typeface="Arial" panose="020B0604020202020204" pitchFamily="34" charset="0"/>
              <a:buChar char="•"/>
            </a:pPr>
            <a:r>
              <a:rPr lang="sv-SE" dirty="0"/>
              <a:t>Biträda andra försäkringsföretag</a:t>
            </a:r>
          </a:p>
          <a:p>
            <a:pPr marL="285750" indent="-285750">
              <a:lnSpc>
                <a:spcPct val="95000"/>
              </a:lnSpc>
              <a:spcBef>
                <a:spcPts val="0"/>
              </a:spcBef>
              <a:spcAft>
                <a:spcPts val="900"/>
              </a:spcAft>
              <a:buFont typeface="Arial" panose="020B0604020202020204" pitchFamily="34" charset="0"/>
              <a:buChar char="•"/>
            </a:pPr>
            <a:r>
              <a:rPr lang="sv-SE" dirty="0"/>
              <a:t>Förvaltning och förmedling av fonder och fondandelar </a:t>
            </a:r>
          </a:p>
          <a:p>
            <a:pPr marL="285750" indent="-285750">
              <a:lnSpc>
                <a:spcPct val="95000"/>
              </a:lnSpc>
              <a:spcBef>
                <a:spcPts val="0"/>
              </a:spcBef>
              <a:spcAft>
                <a:spcPts val="900"/>
              </a:spcAft>
              <a:buFont typeface="Arial" panose="020B0604020202020204" pitchFamily="34" charset="0"/>
              <a:buChar char="•"/>
            </a:pPr>
            <a:r>
              <a:rPr lang="sv-SE" dirty="0"/>
              <a:t>Förmedla andra finansiella företags tjänster</a:t>
            </a:r>
          </a:p>
          <a:p>
            <a:pPr marL="285750" indent="-285750">
              <a:lnSpc>
                <a:spcPct val="95000"/>
              </a:lnSpc>
              <a:spcBef>
                <a:spcPts val="0"/>
              </a:spcBef>
              <a:spcAft>
                <a:spcPts val="900"/>
              </a:spcAft>
              <a:buFont typeface="Arial" panose="020B0604020202020204" pitchFamily="34" charset="0"/>
              <a:buChar char="•"/>
            </a:pPr>
            <a:r>
              <a:rPr lang="sv-SE" dirty="0"/>
              <a:t>Biträda andra finansiella företag vid försäljning av sparande</a:t>
            </a:r>
          </a:p>
          <a:p>
            <a:pPr marL="285750" indent="-285750">
              <a:lnSpc>
                <a:spcPct val="95000"/>
              </a:lnSpc>
              <a:spcBef>
                <a:spcPts val="0"/>
              </a:spcBef>
              <a:spcAft>
                <a:spcPts val="900"/>
              </a:spcAft>
              <a:buFont typeface="Arial" panose="020B0604020202020204" pitchFamily="34" charset="0"/>
              <a:buChar char="•"/>
            </a:pPr>
            <a:r>
              <a:rPr lang="sv-SE" dirty="0"/>
              <a:t>Investeringstjänster inom ramen för företagets försäkringar</a:t>
            </a:r>
          </a:p>
          <a:p>
            <a:pPr marL="0" lvl="0" indent="0">
              <a:lnSpc>
                <a:spcPct val="95000"/>
              </a:lnSpc>
              <a:spcAft>
                <a:spcPts val="0"/>
              </a:spcAft>
              <a:buClrTx/>
              <a:buNone/>
            </a:pPr>
            <a:endParaRPr lang="sv-SE" dirty="0">
              <a:solidFill>
                <a:srgbClr val="00453F"/>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25</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a:xfrm>
            <a:off x="1631950" y="723381"/>
            <a:ext cx="8928100" cy="714893"/>
          </a:xfrm>
        </p:spPr>
        <p:txBody>
          <a:bodyPr/>
          <a:lstStyle/>
          <a:p>
            <a:r>
              <a:rPr lang="sv-SE" dirty="0"/>
              <a:t>Slutsatser</a:t>
            </a:r>
          </a:p>
        </p:txBody>
      </p:sp>
      <p:sp>
        <p:nvSpPr>
          <p:cNvPr id="10" name="Vinge">
            <a:extLst>
              <a:ext uri="{FF2B5EF4-FFF2-40B4-BE49-F238E27FC236}">
                <a16:creationId xmlns:a16="http://schemas.microsoft.com/office/drawing/2014/main" id="{AEC08519-7411-4CD7-A8EA-C32318D193F6}"/>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Content Placeholder 3">
            <a:extLst>
              <a:ext uri="{FF2B5EF4-FFF2-40B4-BE49-F238E27FC236}">
                <a16:creationId xmlns:a16="http://schemas.microsoft.com/office/drawing/2014/main" id="{4C8496E1-71FA-4E1C-B420-71611734FD23}"/>
              </a:ext>
            </a:extLst>
          </p:cNvPr>
          <p:cNvSpPr txBox="1">
            <a:spLocks/>
          </p:cNvSpPr>
          <p:nvPr/>
        </p:nvSpPr>
        <p:spPr>
          <a:xfrm>
            <a:off x="6439595" y="1773239"/>
            <a:ext cx="4120457" cy="4103686"/>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Aft>
                <a:spcPts val="0"/>
              </a:spcAft>
              <a:buClrTx/>
              <a:buFont typeface="Times New Roman" panose="02020603050405020304" pitchFamily="18" charset="0"/>
              <a:buNone/>
            </a:pPr>
            <a:endParaRPr lang="sv-SE" dirty="0">
              <a:solidFill>
                <a:srgbClr val="00453F"/>
              </a:solidFill>
            </a:endParaRPr>
          </a:p>
        </p:txBody>
      </p:sp>
      <p:sp>
        <p:nvSpPr>
          <p:cNvPr id="11" name="Content Placeholder 3">
            <a:extLst>
              <a:ext uri="{FF2B5EF4-FFF2-40B4-BE49-F238E27FC236}">
                <a16:creationId xmlns:a16="http://schemas.microsoft.com/office/drawing/2014/main" id="{BF82DA04-8351-45E3-9AF0-7E2F71CAA90D}"/>
              </a:ext>
            </a:extLst>
          </p:cNvPr>
          <p:cNvSpPr txBox="1">
            <a:spLocks/>
          </p:cNvSpPr>
          <p:nvPr/>
        </p:nvSpPr>
        <p:spPr>
          <a:xfrm>
            <a:off x="6439595" y="1438274"/>
            <a:ext cx="4549830" cy="4103686"/>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600"/>
              </a:spcBef>
              <a:spcAft>
                <a:spcPts val="0"/>
              </a:spcAft>
              <a:buClrTx/>
              <a:buNone/>
            </a:pPr>
            <a:r>
              <a:rPr lang="sv-SE" b="1" dirty="0"/>
              <a:t>Försäkringsfrämmande verksamhet</a:t>
            </a:r>
          </a:p>
          <a:p>
            <a:pPr marL="285750" lvl="0" indent="-285750">
              <a:lnSpc>
                <a:spcPct val="95000"/>
              </a:lnSpc>
              <a:spcBef>
                <a:spcPts val="600"/>
              </a:spcBef>
              <a:spcAft>
                <a:spcPts val="0"/>
              </a:spcAft>
              <a:buClrTx/>
              <a:buFont typeface="Arial" panose="020B0604020202020204" pitchFamily="34" charset="0"/>
              <a:buChar char="•"/>
            </a:pPr>
            <a:r>
              <a:rPr lang="sv-SE" dirty="0"/>
              <a:t>Verksamhet som inte drivs i försäkringstagarnas intresse</a:t>
            </a:r>
          </a:p>
          <a:p>
            <a:pPr marL="285750" lvl="0" indent="-285750">
              <a:lnSpc>
                <a:spcPct val="95000"/>
              </a:lnSpc>
              <a:spcBef>
                <a:spcPts val="600"/>
              </a:spcBef>
              <a:spcAft>
                <a:spcPts val="0"/>
              </a:spcAft>
              <a:buClrTx/>
              <a:buFont typeface="Arial" panose="020B0604020202020204" pitchFamily="34" charset="0"/>
              <a:buChar char="•"/>
            </a:pPr>
            <a:r>
              <a:rPr lang="sv-SE" dirty="0"/>
              <a:t>Verksamhet som är spekulativt betonad</a:t>
            </a:r>
          </a:p>
          <a:p>
            <a:pPr marL="285750" lvl="0" indent="-285750">
              <a:lnSpc>
                <a:spcPct val="95000"/>
              </a:lnSpc>
              <a:spcBef>
                <a:spcPts val="600"/>
              </a:spcBef>
              <a:spcAft>
                <a:spcPts val="0"/>
              </a:spcAft>
              <a:buClrTx/>
              <a:buFont typeface="Arial" panose="020B0604020202020204" pitchFamily="34" charset="0"/>
              <a:buChar char="•"/>
            </a:pPr>
            <a:r>
              <a:rPr lang="sv-SE" dirty="0"/>
              <a:t>Verksamhet som saknar ett naturligt samband med försäkringsverksamheten</a:t>
            </a:r>
            <a:r>
              <a:rPr lang="sv-SE" dirty="0">
                <a:solidFill>
                  <a:srgbClr val="0C0C0C"/>
                </a:solidFill>
              </a:rPr>
              <a:t> </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Kortfristig inlåning </a:t>
            </a:r>
          </a:p>
          <a:p>
            <a:pPr marL="285750" lvl="0" indent="-285750">
              <a:lnSpc>
                <a:spcPct val="95000"/>
              </a:lnSpc>
              <a:spcBef>
                <a:spcPts val="600"/>
              </a:spcBef>
              <a:spcAft>
                <a:spcPts val="0"/>
              </a:spcAft>
              <a:buClrTx/>
              <a:buFont typeface="Arial" panose="020B0604020202020204" pitchFamily="34" charset="0"/>
              <a:buChar char="•"/>
            </a:pPr>
            <a:r>
              <a:rPr lang="sv-SE" dirty="0"/>
              <a:t>Förmedling av andra finansiella instrument än fondandelar utan anknytning till företagets egna försäkringar</a:t>
            </a:r>
            <a:r>
              <a:rPr lang="sv-SE" dirty="0">
                <a:solidFill>
                  <a:srgbClr val="0C0C0C"/>
                </a:solidFill>
              </a:rPr>
              <a:t> </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I tjänstepensionsverksamhet får säkerhet inte ställas för tredje man </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Driva en allmän låne- eller finansieringsrörelse</a:t>
            </a:r>
          </a:p>
          <a:p>
            <a:pPr marL="285750" lvl="0" indent="-285750">
              <a:lnSpc>
                <a:spcPct val="95000"/>
              </a:lnSpc>
              <a:spcBef>
                <a:spcPts val="600"/>
              </a:spcBef>
              <a:spcAft>
                <a:spcPts val="0"/>
              </a:spcAft>
              <a:buClrTx/>
              <a:buFont typeface="Arial" panose="020B0604020202020204" pitchFamily="34" charset="0"/>
              <a:buChar char="•"/>
            </a:pPr>
            <a:r>
              <a:rPr lang="sv-SE" dirty="0">
                <a:solidFill>
                  <a:srgbClr val="0C0C0C"/>
                </a:solidFill>
              </a:rPr>
              <a:t>Marknadsföring utan anknytning till företagets egna produkter </a:t>
            </a:r>
          </a:p>
          <a:p>
            <a:pPr marL="0" indent="0">
              <a:lnSpc>
                <a:spcPct val="95000"/>
              </a:lnSpc>
              <a:spcAft>
                <a:spcPts val="0"/>
              </a:spcAft>
              <a:buClrTx/>
              <a:buFont typeface="Times New Roman" panose="02020603050405020304" pitchFamily="18" charset="0"/>
              <a:buNone/>
            </a:pPr>
            <a:endParaRPr lang="sv-SE" dirty="0">
              <a:solidFill>
                <a:srgbClr val="00453F"/>
              </a:solidFill>
            </a:endParaRPr>
          </a:p>
        </p:txBody>
      </p:sp>
    </p:spTree>
    <p:extLst>
      <p:ext uri="{BB962C8B-B14F-4D97-AF65-F5344CB8AC3E}">
        <p14:creationId xmlns:p14="http://schemas.microsoft.com/office/powerpoint/2010/main" val="240096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sertedImage">
            <a:extLst>
              <a:ext uri="{FF2B5EF4-FFF2-40B4-BE49-F238E27FC236}">
                <a16:creationId xmlns:a16="http://schemas.microsoft.com/office/drawing/2014/main" id="{8BAEEAEA-9741-4859-9C3D-2BBF3CC0656F}"/>
              </a:ext>
            </a:extLst>
          </p:cNvPr>
          <p:cNvPicPr>
            <a:picLocks noGrp="1"/>
          </p:cNvPicPr>
          <p:nvPr>
            <p:ph type="pic" sz="quarter" idx="21"/>
          </p:nvPr>
        </p:nvPicPr>
        <p:blipFill>
          <a:blip r:embed="rId3"/>
          <a:srcRect t="7796" b="7796"/>
          <a:stretch>
            <a:fillRect/>
          </a:stretch>
        </p:blipFill>
        <p:spPr/>
      </p:pic>
      <p:sp>
        <p:nvSpPr>
          <p:cNvPr id="7" name="Title 6"/>
          <p:cNvSpPr>
            <a:spLocks noGrp="1"/>
          </p:cNvSpPr>
          <p:nvPr>
            <p:ph type="ctrTitle"/>
          </p:nvPr>
        </p:nvSpPr>
        <p:spPr/>
        <p:txBody>
          <a:bodyPr/>
          <a:lstStyle/>
          <a:p>
            <a:r>
              <a:rPr lang="sv-SE" sz="7200" b="1" dirty="0"/>
              <a:t>5.</a:t>
            </a:r>
            <a:r>
              <a:rPr lang="sv-SE" sz="7200" dirty="0"/>
              <a:t> </a:t>
            </a:r>
            <a:br>
              <a:rPr lang="sv-SE" sz="7200" dirty="0"/>
            </a:br>
            <a:r>
              <a:rPr lang="sv-SE" sz="7200" dirty="0"/>
              <a:t>Verksamhet i dotterbolag</a:t>
            </a:r>
          </a:p>
        </p:txBody>
      </p:sp>
      <p:sp>
        <p:nvSpPr>
          <p:cNvPr id="10" name="Subtitle 9">
            <a:extLst>
              <a:ext uri="{FF2B5EF4-FFF2-40B4-BE49-F238E27FC236}">
                <a16:creationId xmlns:a16="http://schemas.microsoft.com/office/drawing/2014/main" id="{4C3D5CE6-E6E8-43EC-8C3B-37E4546159E1}"/>
              </a:ext>
            </a:extLst>
          </p:cNvPr>
          <p:cNvSpPr>
            <a:spLocks noGrp="1"/>
          </p:cNvSpPr>
          <p:nvPr>
            <p:ph type="subTitle" idx="1"/>
          </p:nvPr>
        </p:nvSpPr>
        <p:spPr/>
        <p:txBody>
          <a:bodyPr/>
          <a:lstStyle/>
          <a:p>
            <a:endParaRPr lang="sv-SE" dirty="0"/>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4294967295"/>
          </p:nvPr>
        </p:nvSpPr>
        <p:spPr>
          <a:xfrm>
            <a:off x="11977688" y="6394450"/>
            <a:ext cx="214312" cy="161925"/>
          </a:xfrm>
        </p:spPr>
        <p:txBody>
          <a:bodyPr/>
          <a:lstStyle/>
          <a:p>
            <a:fld id="{68468C2E-472A-43C3-926E-5A5CF00B7762}" type="slidenum">
              <a:rPr lang="sv-SE" smtClean="0"/>
              <a:pPr/>
              <a:t>26</a:t>
            </a:fld>
            <a:endParaRPr lang="sv-SE" dirty="0"/>
          </a:p>
        </p:txBody>
      </p:sp>
    </p:spTree>
    <p:extLst>
      <p:ext uri="{BB962C8B-B14F-4D97-AF65-F5344CB8AC3E}">
        <p14:creationId xmlns:p14="http://schemas.microsoft.com/office/powerpoint/2010/main" val="3169104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ertedImage">
            <a:extLst>
              <a:ext uri="{FF2B5EF4-FFF2-40B4-BE49-F238E27FC236}">
                <a16:creationId xmlns:a16="http://schemas.microsoft.com/office/drawing/2014/main" id="{20863F3E-B0E8-45D4-A11F-696348782932}"/>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50" y="1773239"/>
            <a:ext cx="8928100" cy="4103686"/>
          </a:xfrm>
        </p:spPr>
        <p:txBody>
          <a:bodyPr/>
          <a:lstStyle/>
          <a:p>
            <a:pPr marL="0" lvl="0" indent="0">
              <a:spcBef>
                <a:spcPts val="0"/>
              </a:spcBef>
              <a:spcAft>
                <a:spcPts val="0"/>
              </a:spcAft>
              <a:buClrTx/>
              <a:buNone/>
            </a:pPr>
            <a:r>
              <a:rPr lang="sv-SE" sz="1800" b="1" dirty="0">
                <a:solidFill>
                  <a:srgbClr val="0C0C0C"/>
                </a:solidFill>
              </a:rPr>
              <a:t>1982 års FRL</a:t>
            </a:r>
          </a:p>
          <a:p>
            <a:pPr marL="0" lvl="0" indent="0">
              <a:spcBef>
                <a:spcPts val="0"/>
              </a:spcBef>
              <a:spcAft>
                <a:spcPts val="0"/>
              </a:spcAft>
              <a:buClrTx/>
              <a:buNone/>
            </a:pPr>
            <a:r>
              <a:rPr lang="sv-SE" sz="1800" i="1" dirty="0">
                <a:solidFill>
                  <a:srgbClr val="0C0C0C"/>
                </a:solidFill>
              </a:rPr>
              <a:t>Femprocentsregeln</a:t>
            </a:r>
          </a:p>
          <a:p>
            <a:pPr marL="0" lvl="0" indent="0">
              <a:spcBef>
                <a:spcPts val="0"/>
              </a:spcBef>
              <a:spcAft>
                <a:spcPts val="0"/>
              </a:spcAft>
              <a:buClrTx/>
              <a:buNone/>
            </a:pPr>
            <a:r>
              <a:rPr lang="sv-SE" sz="1800" b="1" dirty="0">
                <a:solidFill>
                  <a:srgbClr val="0C0C0C"/>
                </a:solidFill>
              </a:rPr>
              <a:t>7 kap. 17 §</a:t>
            </a:r>
            <a:r>
              <a:rPr lang="sv-SE" sz="1800" dirty="0">
                <a:solidFill>
                  <a:srgbClr val="0C0C0C"/>
                </a:solidFill>
              </a:rPr>
              <a:t> Ett försäkringsbolag får inte utan försäkringsinspektionens medgivande äga större andel av aktierna i ett svenskt eller utländskt aktiebolag än som svarar mot ett röstetal om </a:t>
            </a:r>
            <a:r>
              <a:rPr lang="sv-SE" sz="1800" b="1" i="1" dirty="0">
                <a:solidFill>
                  <a:srgbClr val="0C0C0C"/>
                </a:solidFill>
              </a:rPr>
              <a:t>högst fem procent </a:t>
            </a:r>
            <a:r>
              <a:rPr lang="sv-SE" sz="1800" dirty="0">
                <a:solidFill>
                  <a:srgbClr val="0C0C0C"/>
                </a:solidFill>
              </a:rPr>
              <a:t>av röstetalet för samtliga aktier.</a:t>
            </a:r>
          </a:p>
          <a:p>
            <a:pPr marL="0" lvl="0" indent="0">
              <a:spcBef>
                <a:spcPts val="0"/>
              </a:spcBef>
              <a:spcAft>
                <a:spcPts val="0"/>
              </a:spcAft>
              <a:buClrTx/>
              <a:buNone/>
            </a:pPr>
            <a:endParaRPr lang="sv-SE" sz="1800" dirty="0">
              <a:solidFill>
                <a:srgbClr val="0C0C0C"/>
              </a:solidFill>
            </a:endParaRPr>
          </a:p>
          <a:p>
            <a:pPr marL="0" lvl="0" indent="0">
              <a:spcBef>
                <a:spcPts val="0"/>
              </a:spcBef>
              <a:spcAft>
                <a:spcPts val="0"/>
              </a:spcAft>
              <a:buClrTx/>
              <a:buNone/>
            </a:pPr>
            <a:r>
              <a:rPr lang="sv-SE" sz="1800" b="1" dirty="0">
                <a:solidFill>
                  <a:srgbClr val="0C0C0C"/>
                </a:solidFill>
              </a:rPr>
              <a:t>1991 års avreglering</a:t>
            </a:r>
          </a:p>
          <a:p>
            <a:pPr marL="0" lvl="0" indent="0">
              <a:spcBef>
                <a:spcPts val="0"/>
              </a:spcBef>
              <a:spcAft>
                <a:spcPts val="0"/>
              </a:spcAft>
              <a:buClrTx/>
              <a:buNone/>
            </a:pPr>
            <a:r>
              <a:rPr lang="sv-SE" sz="1800" i="1" dirty="0">
                <a:solidFill>
                  <a:srgbClr val="0C0C0C"/>
                </a:solidFill>
              </a:rPr>
              <a:t>Branschglidningsregeln</a:t>
            </a:r>
          </a:p>
          <a:p>
            <a:pPr marL="0" lvl="0" indent="0">
              <a:spcBef>
                <a:spcPts val="0"/>
              </a:spcBef>
              <a:spcAft>
                <a:spcPts val="0"/>
              </a:spcAft>
              <a:buClrTx/>
              <a:buNone/>
            </a:pPr>
            <a:r>
              <a:rPr lang="sv-SE" sz="1800" b="1" dirty="0">
                <a:solidFill>
                  <a:srgbClr val="0C0C0C"/>
                </a:solidFill>
              </a:rPr>
              <a:t>7 kap. 17 a § </a:t>
            </a:r>
            <a:r>
              <a:rPr lang="sv-SE" sz="1800" dirty="0">
                <a:solidFill>
                  <a:srgbClr val="0C0C0C"/>
                </a:solidFill>
              </a:rPr>
              <a:t>Ett försäkringsbolag får enligt de förutsättningar som anges i denna paragraf förvärva aktier eller andelar i företag som driver någon form av </a:t>
            </a:r>
            <a:r>
              <a:rPr lang="sv-SE" sz="1800" b="1" i="1" dirty="0">
                <a:solidFill>
                  <a:srgbClr val="0C0C0C"/>
                </a:solidFill>
              </a:rPr>
              <a:t>finansiell verksamhet</a:t>
            </a:r>
            <a:r>
              <a:rPr lang="sv-SE" sz="1800" dirty="0">
                <a:solidFill>
                  <a:srgbClr val="0C0C0C"/>
                </a:solidFill>
              </a:rPr>
              <a:t>. För förvärv av aktier eller andelar som, tillsammans med försäkringsbolagets övriga aktier eller andelar i samma företag, motsvarar ett röstetal som överstiger fem procent av röstetalet för samtliga aktier eller andelar i företaget krävs tillstånd…</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Sedan kom EG …</a:t>
            </a:r>
          </a:p>
          <a:p>
            <a:pPr marL="0" lvl="0" indent="0">
              <a:spcBef>
                <a:spcPts val="0"/>
              </a:spcBef>
              <a:spcAft>
                <a:spcPts val="0"/>
              </a:spcAft>
              <a:buClrTx/>
              <a:buNone/>
            </a:pPr>
            <a:endParaRPr lang="sv-SE" sz="1800" b="1" dirty="0">
              <a:solidFill>
                <a:srgbClr val="0C0C0C"/>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27</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Femprocentsregeln</a:t>
            </a:r>
          </a:p>
        </p:txBody>
      </p:sp>
      <p:sp>
        <p:nvSpPr>
          <p:cNvPr id="12" name="Vinge">
            <a:extLst>
              <a:ext uri="{FF2B5EF4-FFF2-40B4-BE49-F238E27FC236}">
                <a16:creationId xmlns:a16="http://schemas.microsoft.com/office/drawing/2014/main" id="{496A91E7-DBFB-4BEF-A90F-8BB7126ABDD9}"/>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70602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ertedImage">
            <a:extLst>
              <a:ext uri="{FF2B5EF4-FFF2-40B4-BE49-F238E27FC236}">
                <a16:creationId xmlns:a16="http://schemas.microsoft.com/office/drawing/2014/main" id="{20863F3E-B0E8-45D4-A11F-696348782932}"/>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p:txBody>
          <a:bodyPr/>
          <a:lstStyle/>
          <a:p>
            <a:pPr marL="0" lvl="0" indent="0">
              <a:spcBef>
                <a:spcPts val="0"/>
              </a:spcBef>
              <a:spcAft>
                <a:spcPts val="0"/>
              </a:spcAft>
              <a:buClrTx/>
              <a:buNone/>
            </a:pPr>
            <a:r>
              <a:rPr lang="sv-SE" sz="2000" b="1" dirty="0">
                <a:solidFill>
                  <a:srgbClr val="0C0C0C"/>
                </a:solidFill>
              </a:rPr>
              <a:t>Solvens I- Försäkringsdirektiven (73/239 och 79/267)</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i="1" dirty="0">
                <a:solidFill>
                  <a:srgbClr val="0C0C0C"/>
                </a:solidFill>
              </a:rPr>
              <a:t>Placeringsfrihet</a:t>
            </a:r>
          </a:p>
          <a:p>
            <a:pPr marL="0" lvl="0" indent="0">
              <a:spcBef>
                <a:spcPts val="0"/>
              </a:spcBef>
              <a:spcAft>
                <a:spcPts val="0"/>
              </a:spcAft>
              <a:buClrTx/>
              <a:buNone/>
            </a:pPr>
            <a:endParaRPr lang="sv-SE" b="1" dirty="0">
              <a:solidFill>
                <a:srgbClr val="0C0C0C"/>
              </a:solidFill>
            </a:endParaRPr>
          </a:p>
          <a:p>
            <a:pPr marL="0" lvl="0" indent="0">
              <a:spcBef>
                <a:spcPts val="0"/>
              </a:spcBef>
              <a:spcAft>
                <a:spcPts val="0"/>
              </a:spcAft>
              <a:buClrTx/>
              <a:buNone/>
            </a:pPr>
            <a:r>
              <a:rPr lang="sv-SE" sz="1800" b="1" dirty="0">
                <a:solidFill>
                  <a:srgbClr val="0C0C0C"/>
                </a:solidFill>
              </a:rPr>
              <a:t>Artikel 18.1/21.1 </a:t>
            </a:r>
            <a:r>
              <a:rPr lang="sv-SE" sz="1800" dirty="0">
                <a:solidFill>
                  <a:srgbClr val="0C0C0C"/>
                </a:solidFill>
              </a:rPr>
              <a:t>Medlemsstaterna skall inte föreskriva några regler för valet av de tillgångar som inte ingår i de tekniska resurser som avses i artikel ...</a:t>
            </a: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28</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a:t>Försäkringsdirektiven</a:t>
            </a:r>
            <a:endParaRPr lang="sv-SE" dirty="0"/>
          </a:p>
        </p:txBody>
      </p:sp>
      <p:sp>
        <p:nvSpPr>
          <p:cNvPr id="12" name="Vinge">
            <a:extLst>
              <a:ext uri="{FF2B5EF4-FFF2-40B4-BE49-F238E27FC236}">
                <a16:creationId xmlns:a16="http://schemas.microsoft.com/office/drawing/2014/main" id="{496A91E7-DBFB-4BEF-A90F-8BB7126ABDD9}"/>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28056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ertedImage">
            <a:extLst>
              <a:ext uri="{FF2B5EF4-FFF2-40B4-BE49-F238E27FC236}">
                <a16:creationId xmlns:a16="http://schemas.microsoft.com/office/drawing/2014/main" id="{20863F3E-B0E8-45D4-A11F-696348782932}"/>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31950" y="1989214"/>
            <a:ext cx="8928100" cy="4103686"/>
          </a:xfrm>
        </p:spPr>
        <p:txBody>
          <a:bodyPr/>
          <a:lstStyle/>
          <a:p>
            <a:pPr marL="0" lvl="0" indent="0">
              <a:spcBef>
                <a:spcPts val="0"/>
              </a:spcBef>
              <a:spcAft>
                <a:spcPts val="0"/>
              </a:spcAft>
              <a:buClrTx/>
              <a:buNone/>
            </a:pPr>
            <a:r>
              <a:rPr lang="sv-SE" sz="2000" b="1" dirty="0">
                <a:solidFill>
                  <a:srgbClr val="0C0C0C"/>
                </a:solidFill>
              </a:rPr>
              <a:t>Skandiadomen – EG-domstolen, mål C-241/97 </a:t>
            </a:r>
          </a:p>
          <a:p>
            <a:pPr marL="0" lvl="0" indent="0">
              <a:spcBef>
                <a:spcPts val="0"/>
              </a:spcBef>
              <a:spcAft>
                <a:spcPts val="0"/>
              </a:spcAft>
              <a:buClrTx/>
              <a:buNone/>
            </a:pPr>
            <a:endParaRPr lang="sv-SE" sz="1800" b="1" i="1" dirty="0">
              <a:solidFill>
                <a:srgbClr val="0C0C0C"/>
              </a:solidFill>
            </a:endParaRPr>
          </a:p>
          <a:p>
            <a:pPr marL="0" lvl="0" indent="0">
              <a:spcBef>
                <a:spcPts val="0"/>
              </a:spcBef>
              <a:spcAft>
                <a:spcPts val="0"/>
              </a:spcAft>
              <a:buClrTx/>
              <a:buNone/>
            </a:pPr>
            <a:r>
              <a:rPr lang="sv-SE" sz="1800" i="1" dirty="0">
                <a:solidFill>
                  <a:srgbClr val="0C0C0C"/>
                </a:solidFill>
              </a:rPr>
              <a:t>… Det följer således redan av själva ordalydelsen i artikel 18.1 i direktiv 73/239 och artikel 21.1 i direktiv 79/267, i deras ändrade lydelser, att medlemsstaterna </a:t>
            </a:r>
            <a:r>
              <a:rPr lang="sv-SE" sz="1800" b="1" i="1" dirty="0">
                <a:solidFill>
                  <a:srgbClr val="0C0C0C"/>
                </a:solidFill>
              </a:rPr>
              <a:t>inte får utfärda några som helst regler beträffande valet av de tillgångar som utgör försäkringsföretagens fria medel</a:t>
            </a:r>
            <a:r>
              <a:rPr lang="sv-SE" sz="1800" i="1" dirty="0">
                <a:solidFill>
                  <a:srgbClr val="0C0C0C"/>
                </a:solidFill>
              </a:rPr>
              <a:t>, vare sig det är fråga om regler beträffande tillgångarnas beskaffenhet eller kvantitativa regler…</a:t>
            </a:r>
            <a:r>
              <a:rPr lang="sv-SE" sz="1800" dirty="0">
                <a:solidFill>
                  <a:srgbClr val="0C0C0C"/>
                </a:solidFill>
              </a:rPr>
              <a:t> </a:t>
            </a:r>
          </a:p>
          <a:p>
            <a:pPr marL="0" lvl="0" indent="0">
              <a:spcBef>
                <a:spcPts val="0"/>
              </a:spcBef>
              <a:spcAft>
                <a:spcPts val="0"/>
              </a:spcAft>
              <a:buClrTx/>
              <a:buNone/>
            </a:pPr>
            <a:endParaRPr lang="sv-SE" sz="1800" dirty="0">
              <a:solidFill>
                <a:srgbClr val="0C0C0C"/>
              </a:solidFill>
            </a:endParaRPr>
          </a:p>
          <a:p>
            <a:pPr marL="0" lvl="0" indent="0">
              <a:spcBef>
                <a:spcPts val="0"/>
              </a:spcBef>
              <a:spcAft>
                <a:spcPts val="0"/>
              </a:spcAft>
              <a:buClrTx/>
              <a:buNone/>
            </a:pPr>
            <a:endParaRPr lang="sv-SE" sz="1800" b="1" dirty="0">
              <a:solidFill>
                <a:srgbClr val="0C0C0C"/>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29</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Placeringsfrihetens innebörd</a:t>
            </a:r>
          </a:p>
        </p:txBody>
      </p:sp>
      <p:sp>
        <p:nvSpPr>
          <p:cNvPr id="12" name="Vinge">
            <a:extLst>
              <a:ext uri="{FF2B5EF4-FFF2-40B4-BE49-F238E27FC236}">
                <a16:creationId xmlns:a16="http://schemas.microsoft.com/office/drawing/2014/main" id="{496A91E7-DBFB-4BEF-A90F-8BB7126ABDD9}"/>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68696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sertedImage">
            <a:extLst>
              <a:ext uri="{FF2B5EF4-FFF2-40B4-BE49-F238E27FC236}">
                <a16:creationId xmlns:a16="http://schemas.microsoft.com/office/drawing/2014/main" id="{2471C0B7-2F2D-42F6-87C0-0B9634DF32D0}"/>
              </a:ext>
            </a:extLst>
          </p:cNvPr>
          <p:cNvPicPr>
            <a:picLocks noGrp="1"/>
          </p:cNvPicPr>
          <p:nvPr>
            <p:ph type="pic" sz="quarter" idx="21"/>
          </p:nvPr>
        </p:nvPicPr>
        <p:blipFill>
          <a:blip r:embed="rId3"/>
          <a:srcRect t="7796" b="7796"/>
          <a:stretch>
            <a:fillRect/>
          </a:stretch>
        </p:blipFill>
        <p:spPr/>
      </p:pic>
      <p:sp>
        <p:nvSpPr>
          <p:cNvPr id="7" name="Title 6"/>
          <p:cNvSpPr>
            <a:spLocks noGrp="1"/>
          </p:cNvSpPr>
          <p:nvPr>
            <p:ph type="ctrTitle"/>
          </p:nvPr>
        </p:nvSpPr>
        <p:spPr/>
        <p:txBody>
          <a:bodyPr/>
          <a:lstStyle/>
          <a:p>
            <a:r>
              <a:rPr lang="sv-SE" sz="7200" b="1" dirty="0"/>
              <a:t>1.</a:t>
            </a:r>
            <a:r>
              <a:rPr lang="sv-SE" sz="7200" dirty="0"/>
              <a:t> </a:t>
            </a:r>
            <a:br>
              <a:rPr lang="sv-SE" sz="7200" dirty="0"/>
            </a:br>
            <a:r>
              <a:rPr lang="sv-SE" sz="7200" dirty="0"/>
              <a:t>Försäkringsrörelse-begreppet</a:t>
            </a:r>
          </a:p>
        </p:txBody>
      </p:sp>
      <p:sp>
        <p:nvSpPr>
          <p:cNvPr id="10" name="Subtitle 9">
            <a:extLst>
              <a:ext uri="{FF2B5EF4-FFF2-40B4-BE49-F238E27FC236}">
                <a16:creationId xmlns:a16="http://schemas.microsoft.com/office/drawing/2014/main" id="{4C3D5CE6-E6E8-43EC-8C3B-37E4546159E1}"/>
              </a:ext>
            </a:extLst>
          </p:cNvPr>
          <p:cNvSpPr>
            <a:spLocks noGrp="1"/>
          </p:cNvSpPr>
          <p:nvPr>
            <p:ph type="subTitle" idx="1"/>
          </p:nvPr>
        </p:nvSpPr>
        <p:spPr/>
        <p:txBody>
          <a:bodyPr/>
          <a:lstStyle/>
          <a:p>
            <a:endParaRPr lang="sv-SE" dirty="0"/>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4294967295"/>
          </p:nvPr>
        </p:nvSpPr>
        <p:spPr>
          <a:xfrm>
            <a:off x="11977688" y="6394450"/>
            <a:ext cx="214312" cy="161925"/>
          </a:xfrm>
        </p:spPr>
        <p:txBody>
          <a:bodyPr/>
          <a:lstStyle/>
          <a:p>
            <a:fld id="{68468C2E-472A-43C3-926E-5A5CF00B7762}" type="slidenum">
              <a:rPr lang="sv-SE" smtClean="0"/>
              <a:pPr/>
              <a:t>3</a:t>
            </a:fld>
            <a:endParaRPr lang="sv-SE" dirty="0"/>
          </a:p>
        </p:txBody>
      </p:sp>
    </p:spTree>
    <p:extLst>
      <p:ext uri="{BB962C8B-B14F-4D97-AF65-F5344CB8AC3E}">
        <p14:creationId xmlns:p14="http://schemas.microsoft.com/office/powerpoint/2010/main" val="3749480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ertedImage">
            <a:extLst>
              <a:ext uri="{FF2B5EF4-FFF2-40B4-BE49-F238E27FC236}">
                <a16:creationId xmlns:a16="http://schemas.microsoft.com/office/drawing/2014/main" id="{20863F3E-B0E8-45D4-A11F-696348782932}"/>
              </a:ext>
            </a:extLst>
          </p:cNvPr>
          <p:cNvPicPr>
            <a:picLocks noGrp="1"/>
          </p:cNvPicPr>
          <p:nvPr>
            <p:ph type="pic" sz="quarter" idx="18"/>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3"/>
          </p:nvPr>
        </p:nvSpPr>
        <p:spPr>
          <a:xfrm>
            <a:off x="1679113" y="2105748"/>
            <a:ext cx="8833774" cy="4103686"/>
          </a:xfrm>
        </p:spPr>
        <p:txBody>
          <a:bodyPr/>
          <a:lstStyle/>
          <a:p>
            <a:pPr marL="0" lvl="0" indent="0">
              <a:spcBef>
                <a:spcPts val="0"/>
              </a:spcBef>
              <a:spcAft>
                <a:spcPts val="0"/>
              </a:spcAft>
              <a:buClrTx/>
              <a:buNone/>
            </a:pPr>
            <a:r>
              <a:rPr lang="sv-SE" sz="1800" dirty="0">
                <a:solidFill>
                  <a:srgbClr val="0C0C0C"/>
                </a:solidFill>
              </a:rPr>
              <a:t>Skillnaden mellan att </a:t>
            </a:r>
            <a:r>
              <a:rPr lang="sv-SE" sz="1800" b="1" dirty="0">
                <a:solidFill>
                  <a:srgbClr val="0C0C0C"/>
                </a:solidFill>
              </a:rPr>
              <a:t>inneha aktier i </a:t>
            </a:r>
            <a:r>
              <a:rPr lang="sv-SE" sz="1800" dirty="0">
                <a:solidFill>
                  <a:srgbClr val="0C0C0C"/>
                </a:solidFill>
              </a:rPr>
              <a:t>dotterbolag och att </a:t>
            </a:r>
            <a:r>
              <a:rPr lang="sv-SE" sz="1800" b="1" dirty="0">
                <a:solidFill>
                  <a:srgbClr val="0C0C0C"/>
                </a:solidFill>
              </a:rPr>
              <a:t>utöva verksamhet genom </a:t>
            </a:r>
            <a:r>
              <a:rPr lang="sv-SE" sz="1800" dirty="0">
                <a:solidFill>
                  <a:srgbClr val="0C0C0C"/>
                </a:solidFill>
              </a:rPr>
              <a:t>dotterbolag</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Skandiadomen – EG-domstolen, mål C-241/97 </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i="1" dirty="0">
                <a:solidFill>
                  <a:srgbClr val="0C0C0C"/>
                </a:solidFill>
              </a:rPr>
              <a:t>… Därtill kommer att förbudet för försäkringsföretag att bedriva rörelsefrämmande affärsverksamhet, som stadgas i artikel 8.1 b i direktiven 73/239 och 79/267, i deras ändrade lydelser, bland annat syftar till att skydda försäkringstagarna mot de risker som utövandet av sådan verksamhet skulle kunna ge upphov till med avseende på försäkringsföretagens solvens. Av detta följer att bestämmelsen inte utgör hinder för försäkringsföretag att inneha aktier i aktiebolag som bedriver affärsverksamhet utanför försäkringsområdet. </a:t>
            </a:r>
            <a:r>
              <a:rPr lang="sv-SE" sz="1800" b="1" i="1" dirty="0">
                <a:solidFill>
                  <a:srgbClr val="0C0C0C"/>
                </a:solidFill>
              </a:rPr>
              <a:t>De ekonomiska riskerna är ju därvid begränsade till sistnämnda bolags kapital…</a:t>
            </a: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17"/>
          </p:nvPr>
        </p:nvSpPr>
        <p:spPr/>
        <p:txBody>
          <a:bodyPr/>
          <a:lstStyle/>
          <a:p>
            <a:fld id="{68468C2E-472A-43C3-926E-5A5CF00B7762}" type="slidenum">
              <a:rPr lang="sv-SE" smtClean="0"/>
              <a:pPr/>
              <a:t>30</a:t>
            </a:fld>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normAutofit fontScale="90000"/>
          </a:bodyPr>
          <a:lstStyle/>
          <a:p>
            <a:r>
              <a:rPr lang="sv-SE" dirty="0"/>
              <a:t>Placeringsfriheten och rörelsefrämmande verksamhet</a:t>
            </a:r>
          </a:p>
        </p:txBody>
      </p:sp>
      <p:sp>
        <p:nvSpPr>
          <p:cNvPr id="12" name="Vinge">
            <a:extLst>
              <a:ext uri="{FF2B5EF4-FFF2-40B4-BE49-F238E27FC236}">
                <a16:creationId xmlns:a16="http://schemas.microsoft.com/office/drawing/2014/main" id="{496A91E7-DBFB-4BEF-A90F-8BB7126ABDD9}"/>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05266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ertedImage">
            <a:extLst>
              <a:ext uri="{FF2B5EF4-FFF2-40B4-BE49-F238E27FC236}">
                <a16:creationId xmlns:a16="http://schemas.microsoft.com/office/drawing/2014/main" id="{20863F3E-B0E8-45D4-A11F-696348782932}"/>
              </a:ext>
            </a:extLst>
          </p:cNvPr>
          <p:cNvPicPr>
            <a:picLocks noGrp="1"/>
          </p:cNvPicPr>
          <p:nvPr>
            <p:ph type="pic" sz="quarter" idx="21"/>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4"/>
          </p:nvPr>
        </p:nvSpPr>
        <p:spPr>
          <a:xfrm>
            <a:off x="1631949" y="1773238"/>
            <a:ext cx="4320614" cy="4103687"/>
          </a:xfrm>
        </p:spPr>
        <p:txBody>
          <a:bodyPr/>
          <a:lstStyle/>
          <a:p>
            <a:pPr marL="0" lvl="0" indent="0" algn="ctr">
              <a:spcBef>
                <a:spcPts val="0"/>
              </a:spcBef>
              <a:spcAft>
                <a:spcPts val="0"/>
              </a:spcAft>
              <a:buClrTx/>
              <a:buNone/>
            </a:pPr>
            <a:r>
              <a:rPr lang="sv-SE" sz="2000" b="1" dirty="0">
                <a:solidFill>
                  <a:srgbClr val="0C0C0C"/>
                </a:solidFill>
              </a:rPr>
              <a:t>Solvens II</a:t>
            </a:r>
            <a:endParaRPr lang="sv-SE" sz="1800" b="1" dirty="0">
              <a:solidFill>
                <a:srgbClr val="0C0C0C"/>
              </a:solidFill>
            </a:endParaRPr>
          </a:p>
          <a:p>
            <a:pPr marL="0" lvl="0" indent="0">
              <a:spcBef>
                <a:spcPts val="0"/>
              </a:spcBef>
              <a:spcAft>
                <a:spcPts val="0"/>
              </a:spcAft>
              <a:buClrTx/>
              <a:buNone/>
            </a:pPr>
            <a:endParaRPr lang="sv-SE" b="1"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Artikel 133 </a:t>
            </a:r>
            <a:r>
              <a:rPr lang="sv-SE" sz="1800" dirty="0">
                <a:solidFill>
                  <a:srgbClr val="0C0C0C"/>
                </a:solidFill>
              </a:rPr>
              <a:t>Medlemsstaterna får inte föreskriva att försäkrings- och återförsäkringsföretag ska investera i vissa slag av tillgångar.</a:t>
            </a:r>
          </a:p>
          <a:p>
            <a:pPr marL="0" lvl="0" indent="0">
              <a:spcBef>
                <a:spcPts val="0"/>
              </a:spcBef>
              <a:spcAft>
                <a:spcPts val="0"/>
              </a:spcAft>
              <a:buClrTx/>
              <a:buNone/>
            </a:pPr>
            <a:endParaRPr lang="sv-SE" sz="1800"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Artikel 132 </a:t>
            </a:r>
            <a:r>
              <a:rPr lang="sv-SE" sz="1800" dirty="0">
                <a:solidFill>
                  <a:srgbClr val="0C0C0C"/>
                </a:solidFill>
              </a:rPr>
              <a:t>Medlemsstaterna ska se till att försäkrings- och återförsäkringsföretagen investerar alla sina tillgångar enligt den aktsamhetsprincip som närmare redovisas i punkterna 2,3 och 4.</a:t>
            </a: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p:txBody>
      </p:sp>
      <p:sp>
        <p:nvSpPr>
          <p:cNvPr id="3" name="Content Placeholder 2">
            <a:extLst>
              <a:ext uri="{FF2B5EF4-FFF2-40B4-BE49-F238E27FC236}">
                <a16:creationId xmlns:a16="http://schemas.microsoft.com/office/drawing/2014/main" id="{98BD98E6-540D-41C1-BA78-CB79AACFB740}"/>
              </a:ext>
            </a:extLst>
          </p:cNvPr>
          <p:cNvSpPr>
            <a:spLocks noGrp="1"/>
          </p:cNvSpPr>
          <p:nvPr>
            <p:ph sz="quarter" idx="15"/>
          </p:nvPr>
        </p:nvSpPr>
        <p:spPr>
          <a:xfrm>
            <a:off x="6239429" y="1773238"/>
            <a:ext cx="4320432" cy="4103687"/>
          </a:xfrm>
        </p:spPr>
        <p:txBody>
          <a:bodyPr/>
          <a:lstStyle/>
          <a:p>
            <a:pPr marL="0" lvl="0" indent="0" algn="ctr">
              <a:spcBef>
                <a:spcPts val="0"/>
              </a:spcBef>
              <a:spcAft>
                <a:spcPts val="0"/>
              </a:spcAft>
              <a:buClrTx/>
              <a:buNone/>
            </a:pPr>
            <a:r>
              <a:rPr lang="sv-SE" sz="2000" b="1" dirty="0">
                <a:solidFill>
                  <a:srgbClr val="0C0C0C"/>
                </a:solidFill>
              </a:rPr>
              <a:t>IORP II</a:t>
            </a: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Artikel 19.4 </a:t>
            </a:r>
            <a:r>
              <a:rPr lang="sv-SE" sz="1800" dirty="0">
                <a:solidFill>
                  <a:srgbClr val="0C0C0C"/>
                </a:solidFill>
              </a:rPr>
              <a:t>Medlemsstaterna får inte kräva att de tjänstepensionsinstitut som är registrerade eller auktoriserade inom deras territorium investerar i särskilda typer av tillgångar. </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Artikel 19.1 </a:t>
            </a:r>
            <a:r>
              <a:rPr lang="sv-SE" sz="1800" dirty="0">
                <a:solidFill>
                  <a:srgbClr val="0C0C0C"/>
                </a:solidFill>
              </a:rPr>
              <a:t>Medlemsstaterna ska kräva att tjänstepensionsinstitut som är registrerade eller auktoriserade inom deras territorium ska investera sina tillgångar i enlighet med aktsamhetsprincipen …</a:t>
            </a:r>
            <a:endParaRPr lang="sv-SE" sz="1800" b="1" dirty="0">
              <a:solidFill>
                <a:srgbClr val="0C0C0C"/>
              </a:solidFill>
            </a:endParaRPr>
          </a:p>
          <a:p>
            <a:endParaRPr lang="sv-SE" dirty="0"/>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Solvens II och IORP II</a:t>
            </a: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22"/>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24"/>
          </p:nvPr>
        </p:nvSpPr>
        <p:spPr/>
        <p:txBody>
          <a:bodyPr/>
          <a:lstStyle/>
          <a:p>
            <a:fld id="{68468C2E-472A-43C3-926E-5A5CF00B7762}" type="slidenum">
              <a:rPr lang="sv-SE" smtClean="0"/>
              <a:pPr/>
              <a:t>31</a:t>
            </a:fld>
            <a:endParaRPr lang="sv-SE" dirty="0"/>
          </a:p>
        </p:txBody>
      </p:sp>
      <p:sp>
        <p:nvSpPr>
          <p:cNvPr id="12" name="Vinge">
            <a:extLst>
              <a:ext uri="{FF2B5EF4-FFF2-40B4-BE49-F238E27FC236}">
                <a16:creationId xmlns:a16="http://schemas.microsoft.com/office/drawing/2014/main" id="{496A91E7-DBFB-4BEF-A90F-8BB7126ABDD9}"/>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ext Placeholder 2">
            <a:extLst>
              <a:ext uri="{FF2B5EF4-FFF2-40B4-BE49-F238E27FC236}">
                <a16:creationId xmlns:a16="http://schemas.microsoft.com/office/drawing/2014/main" id="{1EBC92A9-92A9-4CB6-AF30-F21D5CDB045D}"/>
              </a:ext>
            </a:extLst>
          </p:cNvPr>
          <p:cNvSpPr>
            <a:spLocks noGrp="1"/>
          </p:cNvSpPr>
          <p:nvPr>
            <p:ph type="body" sz="quarter" idx="13"/>
          </p:nvPr>
        </p:nvSpPr>
        <p:spPr>
          <a:xfrm>
            <a:off x="1631949" y="2190761"/>
            <a:ext cx="8928101" cy="288000"/>
          </a:xfrm>
          <a:solidFill>
            <a:schemeClr val="accent5">
              <a:alpha val="50000"/>
            </a:schemeClr>
          </a:solidFill>
          <a:ln>
            <a:noFill/>
          </a:ln>
        </p:spPr>
        <p:txBody>
          <a:bodyPr anchor="t"/>
          <a:lstStyle/>
          <a:p>
            <a:pPr lvl="0">
              <a:spcBef>
                <a:spcPts val="0"/>
              </a:spcBef>
              <a:spcAft>
                <a:spcPts val="0"/>
              </a:spcAft>
              <a:buClrTx/>
            </a:pPr>
            <a:r>
              <a:rPr lang="sv-SE" sz="1600" b="1" i="0" dirty="0">
                <a:solidFill>
                  <a:srgbClr val="0C0C0C"/>
                </a:solidFill>
              </a:rPr>
              <a:t>Placeringsfriheten består och utvidgas till alla tillgångar…</a:t>
            </a:r>
          </a:p>
        </p:txBody>
      </p:sp>
      <p:sp>
        <p:nvSpPr>
          <p:cNvPr id="15" name="Text Placeholder 2">
            <a:extLst>
              <a:ext uri="{FF2B5EF4-FFF2-40B4-BE49-F238E27FC236}">
                <a16:creationId xmlns:a16="http://schemas.microsoft.com/office/drawing/2014/main" id="{8D28280D-2563-4C3E-A494-BA4F2BF98496}"/>
              </a:ext>
            </a:extLst>
          </p:cNvPr>
          <p:cNvSpPr txBox="1">
            <a:spLocks/>
          </p:cNvSpPr>
          <p:nvPr/>
        </p:nvSpPr>
        <p:spPr>
          <a:xfrm>
            <a:off x="1631949" y="4113059"/>
            <a:ext cx="8928101" cy="288000"/>
          </a:xfrm>
          <a:prstGeom prst="rect">
            <a:avLst/>
          </a:prstGeom>
          <a:solidFill>
            <a:schemeClr val="accent5">
              <a:alpha val="50000"/>
            </a:schemeClr>
          </a:solidFill>
          <a:ln>
            <a:noFill/>
          </a:ln>
        </p:spPr>
        <p:txBody>
          <a:bodyPr vert="horz" lIns="0" tIns="0" rIns="0" bIns="0" rtlCol="0" anchor="t">
            <a:noAutofit/>
          </a:bodyPr>
          <a:lstStyle>
            <a:lvl1pPr marL="0" indent="0" algn="ctr" defTabSz="914400" rtl="0" eaLnBrk="1" latinLnBrk="0" hangingPunct="1">
              <a:lnSpc>
                <a:spcPct val="100000"/>
              </a:lnSpc>
              <a:spcBef>
                <a:spcPts val="1200"/>
              </a:spcBef>
              <a:spcAft>
                <a:spcPts val="600"/>
              </a:spcAft>
              <a:buClr>
                <a:schemeClr val="bg2"/>
              </a:buClr>
              <a:buFontTx/>
              <a:buNone/>
              <a:defRPr sz="2000" b="0" i="1" kern="1200">
                <a:solidFill>
                  <a:schemeClr val="bg2"/>
                </a:solidFill>
                <a:latin typeface="+mj-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spcAft>
                <a:spcPts val="0"/>
              </a:spcAft>
              <a:buClrTx/>
            </a:pPr>
            <a:r>
              <a:rPr lang="sv-SE" sz="1600" b="1" i="0" dirty="0">
                <a:solidFill>
                  <a:srgbClr val="0C0C0C"/>
                </a:solidFill>
              </a:rPr>
              <a:t>… men begränsas av aktsamhetsprincipen för alla tillgångar</a:t>
            </a:r>
          </a:p>
        </p:txBody>
      </p:sp>
    </p:spTree>
    <p:extLst>
      <p:ext uri="{BB962C8B-B14F-4D97-AF65-F5344CB8AC3E}">
        <p14:creationId xmlns:p14="http://schemas.microsoft.com/office/powerpoint/2010/main" val="339266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sertedImage">
            <a:extLst>
              <a:ext uri="{FF2B5EF4-FFF2-40B4-BE49-F238E27FC236}">
                <a16:creationId xmlns:a16="http://schemas.microsoft.com/office/drawing/2014/main" id="{20863F3E-B0E8-45D4-A11F-696348782932}"/>
              </a:ext>
            </a:extLst>
          </p:cNvPr>
          <p:cNvPicPr>
            <a:picLocks noGrp="1"/>
          </p:cNvPicPr>
          <p:nvPr>
            <p:ph type="pic" sz="quarter" idx="21"/>
          </p:nvPr>
        </p:nvPicPr>
        <p:blipFill>
          <a:blip r:embed="rId3"/>
          <a:srcRect t="7796" b="7796"/>
          <a:stretch>
            <a:fillRect/>
          </a:stretch>
        </p:blipFill>
        <p:spPr/>
      </p:pic>
      <p:sp>
        <p:nvSpPr>
          <p:cNvPr id="4" name="Content Placeholder 3">
            <a:extLst>
              <a:ext uri="{FF2B5EF4-FFF2-40B4-BE49-F238E27FC236}">
                <a16:creationId xmlns:a16="http://schemas.microsoft.com/office/drawing/2014/main" id="{75CEF327-7B2E-4FD4-BD5A-D44724A201F9}"/>
              </a:ext>
            </a:extLst>
          </p:cNvPr>
          <p:cNvSpPr>
            <a:spLocks noGrp="1"/>
          </p:cNvSpPr>
          <p:nvPr>
            <p:ph sz="quarter" idx="14"/>
          </p:nvPr>
        </p:nvSpPr>
        <p:spPr>
          <a:xfrm>
            <a:off x="1631949" y="1773238"/>
            <a:ext cx="4320614" cy="4103687"/>
          </a:xfrm>
        </p:spPr>
        <p:txBody>
          <a:bodyPr/>
          <a:lstStyle/>
          <a:p>
            <a:pPr marL="0" lvl="0" indent="0" algn="ctr">
              <a:spcBef>
                <a:spcPts val="0"/>
              </a:spcBef>
              <a:spcAft>
                <a:spcPts val="0"/>
              </a:spcAft>
              <a:buClrTx/>
              <a:buNone/>
            </a:pPr>
            <a:r>
              <a:rPr lang="sv-SE" sz="2000" b="1" dirty="0">
                <a:solidFill>
                  <a:srgbClr val="0C0C0C"/>
                </a:solidFill>
              </a:rPr>
              <a:t>Solvens I - Skandiadomen</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Placeringsregler</a:t>
            </a:r>
            <a:r>
              <a:rPr lang="sv-SE" sz="1800" dirty="0">
                <a:solidFill>
                  <a:srgbClr val="0C0C0C"/>
                </a:solidFill>
              </a:rPr>
              <a:t> gäller </a:t>
            </a:r>
            <a:r>
              <a:rPr lang="sv-SE" sz="1800" i="1" dirty="0">
                <a:solidFill>
                  <a:srgbClr val="0C0C0C"/>
                </a:solidFill>
              </a:rPr>
              <a:t>endast skuldtäckningstillgångar</a:t>
            </a:r>
          </a:p>
          <a:p>
            <a:pPr marL="0" lvl="0" indent="0">
              <a:spcBef>
                <a:spcPts val="0"/>
              </a:spcBef>
              <a:spcAft>
                <a:spcPts val="0"/>
              </a:spcAft>
              <a:buClrTx/>
              <a:buNone/>
            </a:pPr>
            <a:endParaRPr lang="sv-SE" sz="1800" dirty="0">
              <a:solidFill>
                <a:srgbClr val="0C0C0C"/>
              </a:solidFill>
            </a:endParaRPr>
          </a:p>
          <a:p>
            <a:pPr marL="0" lvl="0" indent="0">
              <a:spcBef>
                <a:spcPts val="0"/>
              </a:spcBef>
              <a:spcAft>
                <a:spcPts val="0"/>
              </a:spcAft>
              <a:buClrTx/>
              <a:buNone/>
            </a:pPr>
            <a:r>
              <a:rPr lang="sv-SE" sz="1800" b="1" dirty="0">
                <a:solidFill>
                  <a:srgbClr val="0C0C0C"/>
                </a:solidFill>
              </a:rPr>
              <a:t>Placeringsfriheten</a:t>
            </a:r>
            <a:r>
              <a:rPr lang="sv-SE" sz="1800" dirty="0">
                <a:solidFill>
                  <a:srgbClr val="0C0C0C"/>
                </a:solidFill>
              </a:rPr>
              <a:t> gäller </a:t>
            </a:r>
            <a:r>
              <a:rPr lang="sv-SE" sz="1800" i="1" dirty="0">
                <a:solidFill>
                  <a:srgbClr val="0C0C0C"/>
                </a:solidFill>
              </a:rPr>
              <a:t>endast fria tillgångar </a:t>
            </a:r>
            <a:r>
              <a:rPr lang="sv-SE" sz="1800" dirty="0">
                <a:solidFill>
                  <a:srgbClr val="0C0C0C"/>
                </a:solidFill>
              </a:rPr>
              <a:t>och för dessa gäller </a:t>
            </a:r>
            <a:r>
              <a:rPr lang="sv-SE" sz="1800" i="1" dirty="0">
                <a:solidFill>
                  <a:srgbClr val="0C0C0C"/>
                </a:solidFill>
              </a:rPr>
              <a:t>”inte några som helst” </a:t>
            </a:r>
            <a:r>
              <a:rPr lang="sv-SE" sz="1800" dirty="0">
                <a:solidFill>
                  <a:srgbClr val="0C0C0C"/>
                </a:solidFill>
              </a:rPr>
              <a:t>begränsningar</a:t>
            </a:r>
          </a:p>
        </p:txBody>
      </p:sp>
      <p:sp>
        <p:nvSpPr>
          <p:cNvPr id="3" name="Content Placeholder 2">
            <a:extLst>
              <a:ext uri="{FF2B5EF4-FFF2-40B4-BE49-F238E27FC236}">
                <a16:creationId xmlns:a16="http://schemas.microsoft.com/office/drawing/2014/main" id="{98BD98E6-540D-41C1-BA78-CB79AACFB740}"/>
              </a:ext>
            </a:extLst>
          </p:cNvPr>
          <p:cNvSpPr>
            <a:spLocks noGrp="1"/>
          </p:cNvSpPr>
          <p:nvPr>
            <p:ph sz="quarter" idx="15"/>
          </p:nvPr>
        </p:nvSpPr>
        <p:spPr>
          <a:xfrm>
            <a:off x="6239429" y="1773238"/>
            <a:ext cx="4320432" cy="4103687"/>
          </a:xfrm>
        </p:spPr>
        <p:txBody>
          <a:bodyPr/>
          <a:lstStyle/>
          <a:p>
            <a:pPr marL="0" lvl="0" indent="0" algn="ctr">
              <a:buClr>
                <a:srgbClr val="202020"/>
              </a:buClr>
              <a:buNone/>
            </a:pPr>
            <a:r>
              <a:rPr lang="sv-SE" sz="2000" b="1" dirty="0">
                <a:solidFill>
                  <a:srgbClr val="202020"/>
                </a:solidFill>
              </a:rPr>
              <a:t>Solvens II och IORP II</a:t>
            </a:r>
          </a:p>
          <a:p>
            <a:pPr marL="0" lvl="0" indent="0">
              <a:buClr>
                <a:srgbClr val="202020"/>
              </a:buClr>
              <a:buNone/>
            </a:pPr>
            <a:r>
              <a:rPr lang="sv-SE" sz="1800" b="1" dirty="0">
                <a:solidFill>
                  <a:srgbClr val="202020"/>
                </a:solidFill>
              </a:rPr>
              <a:t>Aktsamhetsprincipen</a:t>
            </a:r>
            <a:r>
              <a:rPr lang="sv-SE" sz="1800" dirty="0">
                <a:solidFill>
                  <a:srgbClr val="202020"/>
                </a:solidFill>
              </a:rPr>
              <a:t> gäller </a:t>
            </a:r>
            <a:r>
              <a:rPr lang="sv-SE" sz="1800" i="1" dirty="0">
                <a:solidFill>
                  <a:srgbClr val="202020"/>
                </a:solidFill>
              </a:rPr>
              <a:t>alla tillgångar </a:t>
            </a:r>
            <a:r>
              <a:rPr lang="sv-SE" sz="1800" dirty="0">
                <a:solidFill>
                  <a:srgbClr val="202020"/>
                </a:solidFill>
              </a:rPr>
              <a:t>men ställer särskilt höga krav på tillgångar som svarar mot FTA</a:t>
            </a:r>
          </a:p>
          <a:p>
            <a:pPr marL="0" lvl="0" indent="0">
              <a:buClr>
                <a:srgbClr val="202020"/>
              </a:buClr>
              <a:buNone/>
            </a:pPr>
            <a:r>
              <a:rPr lang="sv-SE" sz="1800" b="1" dirty="0">
                <a:solidFill>
                  <a:srgbClr val="202020"/>
                </a:solidFill>
              </a:rPr>
              <a:t>Placeringsfriheten</a:t>
            </a:r>
            <a:r>
              <a:rPr lang="sv-SE" sz="1800" dirty="0">
                <a:solidFill>
                  <a:srgbClr val="202020"/>
                </a:solidFill>
              </a:rPr>
              <a:t> gäller för </a:t>
            </a:r>
            <a:r>
              <a:rPr lang="sv-SE" sz="1800" i="1" dirty="0">
                <a:solidFill>
                  <a:srgbClr val="202020"/>
                </a:solidFill>
              </a:rPr>
              <a:t>alla tillgångar </a:t>
            </a:r>
            <a:r>
              <a:rPr lang="sv-SE" sz="1800" dirty="0">
                <a:solidFill>
                  <a:srgbClr val="202020"/>
                </a:solidFill>
              </a:rPr>
              <a:t>men begränsas av </a:t>
            </a:r>
            <a:r>
              <a:rPr lang="sv-SE" sz="1800" i="1" dirty="0">
                <a:solidFill>
                  <a:srgbClr val="202020"/>
                </a:solidFill>
              </a:rPr>
              <a:t>aktsamhetsprincipen</a:t>
            </a:r>
          </a:p>
          <a:p>
            <a:pPr lvl="1">
              <a:buClr>
                <a:srgbClr val="202020"/>
              </a:buClr>
            </a:pPr>
            <a:endParaRPr lang="sv-SE" b="1" dirty="0">
              <a:solidFill>
                <a:srgbClr val="202020"/>
              </a:solidFill>
            </a:endParaRPr>
          </a:p>
          <a:p>
            <a:pPr marL="0" lvl="0" indent="0">
              <a:buClr>
                <a:srgbClr val="202020"/>
              </a:buClr>
              <a:buNone/>
            </a:pPr>
            <a:endParaRPr lang="sv-SE" b="1" dirty="0">
              <a:solidFill>
                <a:srgbClr val="202020"/>
              </a:solidFill>
            </a:endParaRPr>
          </a:p>
        </p:txBody>
      </p:sp>
      <p:sp>
        <p:nvSpPr>
          <p:cNvPr id="7" name="Title 6">
            <a:extLst>
              <a:ext uri="{FF2B5EF4-FFF2-40B4-BE49-F238E27FC236}">
                <a16:creationId xmlns:a16="http://schemas.microsoft.com/office/drawing/2014/main" id="{94D0BE17-C252-4383-B189-A93AA6BAF36D}"/>
              </a:ext>
            </a:extLst>
          </p:cNvPr>
          <p:cNvSpPr>
            <a:spLocks noGrp="1"/>
          </p:cNvSpPr>
          <p:nvPr>
            <p:ph type="title"/>
          </p:nvPr>
        </p:nvSpPr>
        <p:spPr/>
        <p:txBody>
          <a:bodyPr/>
          <a:lstStyle/>
          <a:p>
            <a:r>
              <a:rPr lang="sv-SE" dirty="0"/>
              <a:t>Slutsatser</a:t>
            </a:r>
          </a:p>
        </p:txBody>
      </p:sp>
      <p:sp>
        <p:nvSpPr>
          <p:cNvPr id="5" name="Date Placeholder 4">
            <a:extLst>
              <a:ext uri="{FF2B5EF4-FFF2-40B4-BE49-F238E27FC236}">
                <a16:creationId xmlns:a16="http://schemas.microsoft.com/office/drawing/2014/main" id="{4677F2B5-5A3D-4F8C-A703-4C7AD040E2A2}"/>
              </a:ext>
            </a:extLst>
          </p:cNvPr>
          <p:cNvSpPr>
            <a:spLocks noGrp="1"/>
          </p:cNvSpPr>
          <p:nvPr>
            <p:ph type="dt" sz="half" idx="22"/>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CE74CF4D-362E-4EBD-A1E2-0911292303F7}"/>
              </a:ext>
            </a:extLst>
          </p:cNvPr>
          <p:cNvSpPr>
            <a:spLocks noGrp="1"/>
          </p:cNvSpPr>
          <p:nvPr>
            <p:ph type="sldNum" sz="quarter" idx="24"/>
          </p:nvPr>
        </p:nvSpPr>
        <p:spPr/>
        <p:txBody>
          <a:bodyPr/>
          <a:lstStyle/>
          <a:p>
            <a:fld id="{68468C2E-472A-43C3-926E-5A5CF00B7762}" type="slidenum">
              <a:rPr lang="sv-SE" smtClean="0"/>
              <a:pPr/>
              <a:t>32</a:t>
            </a:fld>
            <a:endParaRPr lang="sv-SE" dirty="0"/>
          </a:p>
        </p:txBody>
      </p:sp>
      <p:sp>
        <p:nvSpPr>
          <p:cNvPr id="12" name="Vinge">
            <a:extLst>
              <a:ext uri="{FF2B5EF4-FFF2-40B4-BE49-F238E27FC236}">
                <a16:creationId xmlns:a16="http://schemas.microsoft.com/office/drawing/2014/main" id="{496A91E7-DBFB-4BEF-A90F-8BB7126ABDD9}"/>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5" name="Text Placeholder 2">
            <a:extLst>
              <a:ext uri="{FF2B5EF4-FFF2-40B4-BE49-F238E27FC236}">
                <a16:creationId xmlns:a16="http://schemas.microsoft.com/office/drawing/2014/main" id="{8D28280D-2563-4C3E-A494-BA4F2BF98496}"/>
              </a:ext>
            </a:extLst>
          </p:cNvPr>
          <p:cNvSpPr txBox="1">
            <a:spLocks/>
          </p:cNvSpPr>
          <p:nvPr/>
        </p:nvSpPr>
        <p:spPr>
          <a:xfrm>
            <a:off x="1631949" y="4380667"/>
            <a:ext cx="8928101" cy="1170014"/>
          </a:xfrm>
          <a:prstGeom prst="rect">
            <a:avLst/>
          </a:prstGeom>
          <a:solidFill>
            <a:srgbClr val="EAF1EF">
              <a:alpha val="50000"/>
            </a:srgbClr>
          </a:solidFill>
          <a:ln>
            <a:noFill/>
          </a:ln>
        </p:spPr>
        <p:txBody>
          <a:bodyPr vert="horz" lIns="180000" tIns="0" rIns="180000" bIns="0" rtlCol="0" anchor="ctr">
            <a:noAutofit/>
          </a:bodyPr>
          <a:lstStyle>
            <a:lvl1pPr marL="0" indent="0" algn="ctr" defTabSz="914400" rtl="0" eaLnBrk="1" latinLnBrk="0" hangingPunct="1">
              <a:lnSpc>
                <a:spcPct val="100000"/>
              </a:lnSpc>
              <a:spcBef>
                <a:spcPts val="1200"/>
              </a:spcBef>
              <a:spcAft>
                <a:spcPts val="600"/>
              </a:spcAft>
              <a:buClr>
                <a:schemeClr val="bg2"/>
              </a:buClr>
              <a:buFontTx/>
              <a:buNone/>
              <a:defRPr sz="2000" b="0" i="1" kern="1200">
                <a:solidFill>
                  <a:schemeClr val="bg2"/>
                </a:solidFill>
                <a:latin typeface="+mj-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spcAft>
                <a:spcPts val="0"/>
              </a:spcAft>
              <a:buClrTx/>
            </a:pPr>
            <a:r>
              <a:rPr lang="sv-SE" b="1" i="0" dirty="0">
                <a:solidFill>
                  <a:srgbClr val="0C0C0C"/>
                </a:solidFill>
              </a:rPr>
              <a:t>Slutsats</a:t>
            </a:r>
          </a:p>
          <a:p>
            <a:pPr lvl="0">
              <a:spcBef>
                <a:spcPts val="0"/>
              </a:spcBef>
              <a:spcAft>
                <a:spcPts val="0"/>
              </a:spcAft>
              <a:buClrTx/>
            </a:pPr>
            <a:r>
              <a:rPr lang="sv-SE" sz="1800" i="0" dirty="0">
                <a:solidFill>
                  <a:srgbClr val="0C0C0C"/>
                </a:solidFill>
              </a:rPr>
              <a:t>Ett försäkringsföretags eller tjänstepensionsföretags möjlighet att investera i ett </a:t>
            </a:r>
            <a:br>
              <a:rPr lang="sv-SE" sz="1800" i="0" dirty="0">
                <a:solidFill>
                  <a:srgbClr val="0C0C0C"/>
                </a:solidFill>
              </a:rPr>
            </a:br>
            <a:r>
              <a:rPr lang="sv-SE" sz="1800" i="0" dirty="0">
                <a:solidFill>
                  <a:srgbClr val="0C0C0C"/>
                </a:solidFill>
              </a:rPr>
              <a:t>dotterbolag kan begränsas - </a:t>
            </a:r>
            <a:r>
              <a:rPr lang="sv-SE" sz="1800" b="1" i="0" dirty="0">
                <a:solidFill>
                  <a:srgbClr val="0C0C0C"/>
                </a:solidFill>
              </a:rPr>
              <a:t>men endast om det följer av aktsamhetsprincipen               </a:t>
            </a:r>
            <a:r>
              <a:rPr lang="sv-SE" sz="1800" i="0" dirty="0">
                <a:solidFill>
                  <a:srgbClr val="0C0C0C"/>
                </a:solidFill>
              </a:rPr>
              <a:t>och andra generella rörelseregler (t.ex. stabilitetsprincipen)</a:t>
            </a:r>
            <a:endParaRPr lang="sv-SE" sz="1800" b="1" i="0" dirty="0">
              <a:solidFill>
                <a:srgbClr val="0C0C0C"/>
              </a:solidFill>
            </a:endParaRPr>
          </a:p>
        </p:txBody>
      </p:sp>
    </p:spTree>
    <p:extLst>
      <p:ext uri="{BB962C8B-B14F-4D97-AF65-F5344CB8AC3E}">
        <p14:creationId xmlns:p14="http://schemas.microsoft.com/office/powerpoint/2010/main" val="164788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nsertedImage">
            <a:extLst>
              <a:ext uri="{FF2B5EF4-FFF2-40B4-BE49-F238E27FC236}">
                <a16:creationId xmlns:a16="http://schemas.microsoft.com/office/drawing/2014/main" id="{5D51F546-45F9-45EE-913B-81AC548B9566}"/>
              </a:ext>
            </a:extLst>
          </p:cNvPr>
          <p:cNvPicPr>
            <a:picLocks noGrp="1"/>
          </p:cNvPicPr>
          <p:nvPr>
            <p:ph type="pic" sz="quarter" idx="21"/>
          </p:nvPr>
        </p:nvPicPr>
        <p:blipFill>
          <a:blip r:embed="rId3"/>
          <a:srcRect t="7796" b="7796"/>
          <a:stretch>
            <a:fillRect/>
          </a:stretch>
        </p:blipFill>
        <p:spPr/>
      </p:pic>
      <p:sp>
        <p:nvSpPr>
          <p:cNvPr id="7" name="Title 6"/>
          <p:cNvSpPr>
            <a:spLocks noGrp="1"/>
          </p:cNvSpPr>
          <p:nvPr>
            <p:ph type="ctrTitle"/>
          </p:nvPr>
        </p:nvSpPr>
        <p:spPr/>
        <p:txBody>
          <a:bodyPr/>
          <a:lstStyle/>
          <a:p>
            <a:r>
              <a:rPr lang="sv-SE" sz="7200" b="1" dirty="0"/>
              <a:t>6.</a:t>
            </a:r>
            <a:r>
              <a:rPr lang="sv-SE" sz="7200" dirty="0"/>
              <a:t> </a:t>
            </a:r>
            <a:br>
              <a:rPr lang="sv-SE" sz="7200" dirty="0"/>
            </a:br>
            <a:r>
              <a:rPr lang="sv-SE" sz="7200" dirty="0"/>
              <a:t>Aktsamhetsprincipen</a:t>
            </a:r>
          </a:p>
        </p:txBody>
      </p:sp>
      <p:sp>
        <p:nvSpPr>
          <p:cNvPr id="10" name="Subtitle 9">
            <a:extLst>
              <a:ext uri="{FF2B5EF4-FFF2-40B4-BE49-F238E27FC236}">
                <a16:creationId xmlns:a16="http://schemas.microsoft.com/office/drawing/2014/main" id="{4C3D5CE6-E6E8-43EC-8C3B-37E4546159E1}"/>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065642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89AFF346-24A7-42AD-B87C-775AD206CF47}"/>
              </a:ext>
            </a:extLst>
          </p:cNvPr>
          <p:cNvPicPr>
            <a:picLocks noGrp="1"/>
          </p:cNvPicPr>
          <p:nvPr>
            <p:ph type="pic" sz="quarter" idx="18"/>
          </p:nvPr>
        </p:nvPicPr>
        <p:blipFill>
          <a:blip r:embed="rId2"/>
          <a:srcRect t="7796" b="7796"/>
          <a:stretch>
            <a:fillRect/>
          </a:stretch>
        </p:blipFill>
        <p:spPr>
          <a:xfrm>
            <a:off x="0" y="0"/>
            <a:ext cx="12192000" cy="6858000"/>
          </a:xfrm>
        </p:spPr>
      </p:pic>
      <p:sp>
        <p:nvSpPr>
          <p:cNvPr id="3" name="Text Placeholder 2">
            <a:extLst>
              <a:ext uri="{FF2B5EF4-FFF2-40B4-BE49-F238E27FC236}">
                <a16:creationId xmlns:a16="http://schemas.microsoft.com/office/drawing/2014/main" id="{0E09DE86-3118-4897-8251-8F10D1AAAFAD}"/>
              </a:ext>
            </a:extLst>
          </p:cNvPr>
          <p:cNvSpPr>
            <a:spLocks noGrp="1"/>
          </p:cNvSpPr>
          <p:nvPr>
            <p:ph type="body" sz="quarter" idx="14"/>
          </p:nvPr>
        </p:nvSpPr>
        <p:spPr/>
        <p:txBody>
          <a:bodyPr/>
          <a:lstStyle/>
          <a:p>
            <a:endParaRPr lang="sv-SE"/>
          </a:p>
        </p:txBody>
      </p:sp>
      <p:sp>
        <p:nvSpPr>
          <p:cNvPr id="4" name="Content Placeholder 3">
            <a:extLst>
              <a:ext uri="{FF2B5EF4-FFF2-40B4-BE49-F238E27FC236}">
                <a16:creationId xmlns:a16="http://schemas.microsoft.com/office/drawing/2014/main" id="{8B5DE9B8-A271-433D-9CBE-6D9E0AD7AC12}"/>
              </a:ext>
            </a:extLst>
          </p:cNvPr>
          <p:cNvSpPr>
            <a:spLocks noGrp="1"/>
          </p:cNvSpPr>
          <p:nvPr>
            <p:ph sz="quarter" idx="13"/>
          </p:nvPr>
        </p:nvSpPr>
        <p:spPr/>
        <p:txBody>
          <a:bodyPr/>
          <a:lstStyle/>
          <a:p>
            <a:pPr marL="0" lvl="0" indent="0">
              <a:spcBef>
                <a:spcPts val="0"/>
              </a:spcBef>
              <a:spcAft>
                <a:spcPts val="0"/>
              </a:spcAft>
              <a:buClrTx/>
              <a:buNone/>
            </a:pPr>
            <a:r>
              <a:rPr lang="sv-SE" sz="1800" b="1" dirty="0">
                <a:solidFill>
                  <a:srgbClr val="0C0C0C"/>
                </a:solidFill>
              </a:rPr>
              <a:t>Aktsamhetsprincipen </a:t>
            </a:r>
            <a:r>
              <a:rPr lang="sv-SE" sz="1800" dirty="0">
                <a:solidFill>
                  <a:srgbClr val="0C0C0C"/>
                </a:solidFill>
              </a:rPr>
              <a:t>(6 Kap. FRL) innebär bl.a. att </a:t>
            </a:r>
            <a:r>
              <a:rPr lang="sv-SE" sz="1800" b="1" dirty="0">
                <a:solidFill>
                  <a:srgbClr val="0C0C0C"/>
                </a:solidFill>
              </a:rPr>
              <a:t>ALLA</a:t>
            </a:r>
            <a:r>
              <a:rPr lang="sv-SE" sz="1800" dirty="0">
                <a:solidFill>
                  <a:srgbClr val="0C0C0C"/>
                </a:solidFill>
              </a:rPr>
              <a:t> investeringar ska göras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i tillgångar vars risker försäkringsföretaget kan identifiera, mäta, övervaka, hantera, kontrollera och rapportera samt på lämpligt sätt beakta i den egna risk- och solvensbedömningen (2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så att lämplig riskspridning uppnås (3 § första stycket),</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så att företagets betalningsberedskap är tillfredsställande och den förväntade avkastningen tillräcklig (3 § andra stycket) och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så att de är åtkomliga för företaget (4 §) samt att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derivatinstrument endast får användas för att sänka risken i ett försäkringsföretag eller för att i övrigt effektivisera förvaltningen av företagets tillgångar och skulder (5 §)</a:t>
            </a:r>
          </a:p>
          <a:p>
            <a:endParaRPr lang="sv-SE" dirty="0"/>
          </a:p>
        </p:txBody>
      </p:sp>
      <p:sp>
        <p:nvSpPr>
          <p:cNvPr id="5" name="Date Placeholder 4">
            <a:extLst>
              <a:ext uri="{FF2B5EF4-FFF2-40B4-BE49-F238E27FC236}">
                <a16:creationId xmlns:a16="http://schemas.microsoft.com/office/drawing/2014/main" id="{BEB23131-AEBE-496F-81EE-D9E461F57DD5}"/>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D361BC5A-6F7E-48EA-B494-8AF3E68BD36D}"/>
              </a:ext>
            </a:extLst>
          </p:cNvPr>
          <p:cNvSpPr>
            <a:spLocks noGrp="1"/>
          </p:cNvSpPr>
          <p:nvPr>
            <p:ph type="sldNum" sz="quarter" idx="17"/>
          </p:nvPr>
        </p:nvSpPr>
        <p:spPr/>
        <p:txBody>
          <a:bodyPr/>
          <a:lstStyle/>
          <a:p>
            <a:fld id="{68468C2E-472A-43C3-926E-5A5CF00B7762}" type="slidenum">
              <a:rPr lang="sv-SE" smtClean="0"/>
              <a:pPr/>
              <a:t>34</a:t>
            </a:fld>
            <a:endParaRPr lang="sv-SE" dirty="0"/>
          </a:p>
        </p:txBody>
      </p:sp>
      <p:sp>
        <p:nvSpPr>
          <p:cNvPr id="7" name="Title 6">
            <a:extLst>
              <a:ext uri="{FF2B5EF4-FFF2-40B4-BE49-F238E27FC236}">
                <a16:creationId xmlns:a16="http://schemas.microsoft.com/office/drawing/2014/main" id="{910A9BB0-2116-4ABA-A92B-62B910A83890}"/>
              </a:ext>
            </a:extLst>
          </p:cNvPr>
          <p:cNvSpPr>
            <a:spLocks noGrp="1"/>
          </p:cNvSpPr>
          <p:nvPr>
            <p:ph type="title"/>
          </p:nvPr>
        </p:nvSpPr>
        <p:spPr/>
        <p:txBody>
          <a:bodyPr/>
          <a:lstStyle/>
          <a:p>
            <a:r>
              <a:rPr lang="sv-SE" dirty="0"/>
              <a:t>Aktsamhetsprincipen för försäkringsföretag</a:t>
            </a:r>
          </a:p>
        </p:txBody>
      </p:sp>
      <p:sp>
        <p:nvSpPr>
          <p:cNvPr id="10" name="Vinge">
            <a:extLst>
              <a:ext uri="{FF2B5EF4-FFF2-40B4-BE49-F238E27FC236}">
                <a16:creationId xmlns:a16="http://schemas.microsoft.com/office/drawing/2014/main" id="{406F8A7B-D95E-4357-B650-1DF6648F2E7B}"/>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rgbClr val="006C59"/>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77399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89AFF346-24A7-42AD-B87C-775AD206CF47}"/>
              </a:ext>
            </a:extLst>
          </p:cNvPr>
          <p:cNvPicPr>
            <a:picLocks noGrp="1"/>
          </p:cNvPicPr>
          <p:nvPr>
            <p:ph type="pic" sz="quarter" idx="18"/>
          </p:nvPr>
        </p:nvPicPr>
        <p:blipFill>
          <a:blip r:embed="rId2"/>
          <a:srcRect t="7796" b="7796"/>
          <a:stretch>
            <a:fillRect/>
          </a:stretch>
        </p:blipFill>
        <p:spPr>
          <a:xfrm>
            <a:off x="0" y="0"/>
            <a:ext cx="12192000" cy="6858000"/>
          </a:xfrm>
        </p:spPr>
      </p:pic>
      <p:sp>
        <p:nvSpPr>
          <p:cNvPr id="3" name="Text Placeholder 2">
            <a:extLst>
              <a:ext uri="{FF2B5EF4-FFF2-40B4-BE49-F238E27FC236}">
                <a16:creationId xmlns:a16="http://schemas.microsoft.com/office/drawing/2014/main" id="{0E09DE86-3118-4897-8251-8F10D1AAAFAD}"/>
              </a:ext>
            </a:extLst>
          </p:cNvPr>
          <p:cNvSpPr>
            <a:spLocks noGrp="1"/>
          </p:cNvSpPr>
          <p:nvPr>
            <p:ph type="body" sz="quarter" idx="14"/>
          </p:nvPr>
        </p:nvSpPr>
        <p:spPr/>
        <p:txBody>
          <a:bodyPr/>
          <a:lstStyle/>
          <a:p>
            <a:endParaRPr lang="sv-SE"/>
          </a:p>
        </p:txBody>
      </p:sp>
      <p:sp>
        <p:nvSpPr>
          <p:cNvPr id="4" name="Content Placeholder 3">
            <a:extLst>
              <a:ext uri="{FF2B5EF4-FFF2-40B4-BE49-F238E27FC236}">
                <a16:creationId xmlns:a16="http://schemas.microsoft.com/office/drawing/2014/main" id="{8B5DE9B8-A271-433D-9CBE-6D9E0AD7AC12}"/>
              </a:ext>
            </a:extLst>
          </p:cNvPr>
          <p:cNvSpPr>
            <a:spLocks noGrp="1"/>
          </p:cNvSpPr>
          <p:nvPr>
            <p:ph sz="quarter" idx="13"/>
          </p:nvPr>
        </p:nvSpPr>
        <p:spPr/>
        <p:txBody>
          <a:bodyPr/>
          <a:lstStyle/>
          <a:p>
            <a:pPr marL="0" lvl="0" indent="0">
              <a:spcBef>
                <a:spcPts val="0"/>
              </a:spcBef>
              <a:spcAft>
                <a:spcPts val="0"/>
              </a:spcAft>
              <a:buClrTx/>
              <a:buNone/>
            </a:pPr>
            <a:r>
              <a:rPr lang="sv-SE" sz="1800" dirty="0">
                <a:solidFill>
                  <a:srgbClr val="0C0C0C"/>
                </a:solidFill>
              </a:rPr>
              <a:t>Investeringar i </a:t>
            </a:r>
            <a:r>
              <a:rPr lang="sv-SE" sz="1800" b="1" dirty="0">
                <a:solidFill>
                  <a:srgbClr val="0C0C0C"/>
                </a:solidFill>
              </a:rPr>
              <a:t>tillgångar som inte är upptagna till handel på en reglerad marknad </a:t>
            </a:r>
            <a:r>
              <a:rPr lang="sv-SE" sz="1800" dirty="0">
                <a:solidFill>
                  <a:srgbClr val="0C0C0C"/>
                </a:solidFill>
              </a:rPr>
              <a:t>ska hållas på </a:t>
            </a:r>
            <a:r>
              <a:rPr lang="sv-SE" sz="1800" i="1" dirty="0">
                <a:solidFill>
                  <a:srgbClr val="0C0C0C"/>
                </a:solidFill>
              </a:rPr>
              <a:t>aktsamma nivåer </a:t>
            </a:r>
            <a:r>
              <a:rPr lang="sv-SE" sz="1800" dirty="0">
                <a:solidFill>
                  <a:srgbClr val="0C0C0C"/>
                </a:solidFill>
              </a:rPr>
              <a:t>(6 §)</a:t>
            </a:r>
          </a:p>
          <a:p>
            <a:pPr marL="0" lvl="0" indent="0">
              <a:spcBef>
                <a:spcPts val="0"/>
              </a:spcBef>
              <a:spcAft>
                <a:spcPts val="0"/>
              </a:spcAft>
              <a:buClrTx/>
              <a:buNone/>
            </a:pPr>
            <a:endParaRPr lang="sv-SE" sz="1800" dirty="0">
              <a:solidFill>
                <a:srgbClr val="0C0C0C"/>
              </a:solidFill>
            </a:endParaRPr>
          </a:p>
          <a:p>
            <a:pPr marL="0" lvl="0" indent="0">
              <a:spcBef>
                <a:spcPts val="0"/>
              </a:spcBef>
              <a:spcAft>
                <a:spcPts val="0"/>
              </a:spcAft>
              <a:buClrTx/>
              <a:buNone/>
            </a:pPr>
            <a:r>
              <a:rPr lang="sv-SE" sz="1800" dirty="0">
                <a:solidFill>
                  <a:srgbClr val="0C0C0C"/>
                </a:solidFill>
              </a:rPr>
              <a:t>För </a:t>
            </a:r>
            <a:r>
              <a:rPr lang="sv-SE" sz="1800" b="1" dirty="0">
                <a:solidFill>
                  <a:srgbClr val="0C0C0C"/>
                </a:solidFill>
              </a:rPr>
              <a:t>tillgångar som svarar mot FTA </a:t>
            </a:r>
            <a:r>
              <a:rPr lang="sv-SE" sz="1800" dirty="0">
                <a:solidFill>
                  <a:srgbClr val="0C0C0C"/>
                </a:solidFill>
              </a:rPr>
              <a:t>gäller en matchningsprincip och principen om försäkringstagarnas bästa intresse (7 §)</a:t>
            </a:r>
          </a:p>
          <a:p>
            <a:pPr marL="0" lvl="0" indent="0">
              <a:spcBef>
                <a:spcPts val="0"/>
              </a:spcBef>
              <a:spcAft>
                <a:spcPts val="0"/>
              </a:spcAft>
              <a:buClrTx/>
              <a:buNone/>
            </a:pPr>
            <a:endParaRPr lang="sv-SE" sz="1800" dirty="0">
              <a:solidFill>
                <a:srgbClr val="0C0C0C"/>
              </a:solidFill>
            </a:endParaRPr>
          </a:p>
          <a:p>
            <a:pPr marL="0" lvl="0" indent="0">
              <a:spcBef>
                <a:spcPts val="0"/>
              </a:spcBef>
              <a:spcAft>
                <a:spcPts val="0"/>
              </a:spcAft>
              <a:buClrTx/>
              <a:buNone/>
            </a:pPr>
            <a:r>
              <a:rPr lang="sv-SE" sz="1800" dirty="0">
                <a:solidFill>
                  <a:srgbClr val="0C0C0C"/>
                </a:solidFill>
              </a:rPr>
              <a:t>Härutöver gäller särskilda regler för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tillgångar för vilka försäkringstagaren bär placeringsrisken (8 §),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fondförsäkringstillgångar (9 §) och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tillgångar knutna till ett aktieindex eller till något annat referensvärde (10 §).</a:t>
            </a:r>
          </a:p>
        </p:txBody>
      </p:sp>
      <p:sp>
        <p:nvSpPr>
          <p:cNvPr id="5" name="Date Placeholder 4">
            <a:extLst>
              <a:ext uri="{FF2B5EF4-FFF2-40B4-BE49-F238E27FC236}">
                <a16:creationId xmlns:a16="http://schemas.microsoft.com/office/drawing/2014/main" id="{BEB23131-AEBE-496F-81EE-D9E461F57DD5}"/>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D361BC5A-6F7E-48EA-B494-8AF3E68BD36D}"/>
              </a:ext>
            </a:extLst>
          </p:cNvPr>
          <p:cNvSpPr>
            <a:spLocks noGrp="1"/>
          </p:cNvSpPr>
          <p:nvPr>
            <p:ph type="sldNum" sz="quarter" idx="17"/>
          </p:nvPr>
        </p:nvSpPr>
        <p:spPr/>
        <p:txBody>
          <a:bodyPr/>
          <a:lstStyle/>
          <a:p>
            <a:fld id="{68468C2E-472A-43C3-926E-5A5CF00B7762}" type="slidenum">
              <a:rPr lang="sv-SE" smtClean="0"/>
              <a:pPr/>
              <a:t>35</a:t>
            </a:fld>
            <a:endParaRPr lang="sv-SE" dirty="0"/>
          </a:p>
        </p:txBody>
      </p:sp>
      <p:sp>
        <p:nvSpPr>
          <p:cNvPr id="7" name="Title 6">
            <a:extLst>
              <a:ext uri="{FF2B5EF4-FFF2-40B4-BE49-F238E27FC236}">
                <a16:creationId xmlns:a16="http://schemas.microsoft.com/office/drawing/2014/main" id="{910A9BB0-2116-4ABA-A92B-62B910A83890}"/>
              </a:ext>
            </a:extLst>
          </p:cNvPr>
          <p:cNvSpPr>
            <a:spLocks noGrp="1"/>
          </p:cNvSpPr>
          <p:nvPr>
            <p:ph type="title"/>
          </p:nvPr>
        </p:nvSpPr>
        <p:spPr/>
        <p:txBody>
          <a:bodyPr>
            <a:normAutofit fontScale="90000"/>
          </a:bodyPr>
          <a:lstStyle/>
          <a:p>
            <a:r>
              <a:rPr lang="sv-SE" dirty="0"/>
              <a:t>Aktsamhetsprincipen för försäkringsföretag (forts.)</a:t>
            </a:r>
          </a:p>
        </p:txBody>
      </p:sp>
      <p:sp>
        <p:nvSpPr>
          <p:cNvPr id="10" name="Vinge">
            <a:extLst>
              <a:ext uri="{FF2B5EF4-FFF2-40B4-BE49-F238E27FC236}">
                <a16:creationId xmlns:a16="http://schemas.microsoft.com/office/drawing/2014/main" id="{406F8A7B-D95E-4357-B650-1DF6648F2E7B}"/>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rgbClr val="006C59"/>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41642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sertedImage">
            <a:extLst>
              <a:ext uri="{FF2B5EF4-FFF2-40B4-BE49-F238E27FC236}">
                <a16:creationId xmlns:a16="http://schemas.microsoft.com/office/drawing/2014/main" id="{89AFF346-24A7-42AD-B87C-775AD206CF47}"/>
              </a:ext>
            </a:extLst>
          </p:cNvPr>
          <p:cNvPicPr>
            <a:picLocks noGrp="1"/>
          </p:cNvPicPr>
          <p:nvPr>
            <p:ph type="pic" sz="quarter" idx="18"/>
          </p:nvPr>
        </p:nvPicPr>
        <p:blipFill>
          <a:blip r:embed="rId2"/>
          <a:srcRect t="7796" b="7796"/>
          <a:stretch>
            <a:fillRect/>
          </a:stretch>
        </p:blipFill>
        <p:spPr>
          <a:xfrm>
            <a:off x="0" y="0"/>
            <a:ext cx="12192000" cy="6858000"/>
          </a:xfrm>
        </p:spPr>
      </p:pic>
      <p:sp>
        <p:nvSpPr>
          <p:cNvPr id="3" name="Text Placeholder 2">
            <a:extLst>
              <a:ext uri="{FF2B5EF4-FFF2-40B4-BE49-F238E27FC236}">
                <a16:creationId xmlns:a16="http://schemas.microsoft.com/office/drawing/2014/main" id="{0E09DE86-3118-4897-8251-8F10D1AAAFAD}"/>
              </a:ext>
            </a:extLst>
          </p:cNvPr>
          <p:cNvSpPr>
            <a:spLocks noGrp="1"/>
          </p:cNvSpPr>
          <p:nvPr>
            <p:ph type="body" sz="quarter" idx="14"/>
          </p:nvPr>
        </p:nvSpPr>
        <p:spPr/>
        <p:txBody>
          <a:bodyPr/>
          <a:lstStyle/>
          <a:p>
            <a:endParaRPr lang="sv-SE"/>
          </a:p>
        </p:txBody>
      </p:sp>
      <p:sp>
        <p:nvSpPr>
          <p:cNvPr id="4" name="Content Placeholder 3">
            <a:extLst>
              <a:ext uri="{FF2B5EF4-FFF2-40B4-BE49-F238E27FC236}">
                <a16:creationId xmlns:a16="http://schemas.microsoft.com/office/drawing/2014/main" id="{8B5DE9B8-A271-433D-9CBE-6D9E0AD7AC12}"/>
              </a:ext>
            </a:extLst>
          </p:cNvPr>
          <p:cNvSpPr>
            <a:spLocks noGrp="1"/>
          </p:cNvSpPr>
          <p:nvPr>
            <p:ph sz="quarter" idx="13"/>
          </p:nvPr>
        </p:nvSpPr>
        <p:spPr/>
        <p:txBody>
          <a:bodyPr/>
          <a:lstStyle/>
          <a:p>
            <a:pPr marL="0" lvl="0" indent="0">
              <a:spcBef>
                <a:spcPts val="0"/>
              </a:spcBef>
              <a:spcAft>
                <a:spcPts val="0"/>
              </a:spcAft>
              <a:buClrTx/>
              <a:buNone/>
            </a:pPr>
            <a:r>
              <a:rPr lang="sv-SE" sz="1800" b="1" dirty="0">
                <a:solidFill>
                  <a:srgbClr val="0C0C0C"/>
                </a:solidFill>
              </a:rPr>
              <a:t>Utöver vad som gäller enligt FRL</a:t>
            </a:r>
            <a:r>
              <a:rPr lang="sv-SE" sz="1800" dirty="0">
                <a:solidFill>
                  <a:srgbClr val="0C0C0C"/>
                </a:solidFill>
              </a:rPr>
              <a:t> ska, enligt 6 kap. LTF</a:t>
            </a:r>
          </a:p>
          <a:p>
            <a:pPr marL="0" lvl="0" indent="0">
              <a:spcBef>
                <a:spcPts val="0"/>
              </a:spcBef>
              <a:spcAft>
                <a:spcPts val="0"/>
              </a:spcAft>
              <a:buClrTx/>
              <a:buNone/>
            </a:pPr>
            <a:endParaRPr lang="sv-SE" sz="1800" b="1" dirty="0">
              <a:solidFill>
                <a:srgbClr val="0C0C0C"/>
              </a:solidFill>
            </a:endParaRPr>
          </a:p>
          <a:p>
            <a:pPr marL="0" lvl="0" indent="0">
              <a:spcBef>
                <a:spcPts val="0"/>
              </a:spcBef>
              <a:spcAft>
                <a:spcPts val="0"/>
              </a:spcAft>
              <a:buClrTx/>
              <a:buNone/>
            </a:pPr>
            <a:r>
              <a:rPr lang="sv-SE" sz="1800" b="1" dirty="0">
                <a:solidFill>
                  <a:srgbClr val="0C0C0C"/>
                </a:solidFill>
              </a:rPr>
              <a:t>ALLA</a:t>
            </a:r>
            <a:r>
              <a:rPr lang="sv-SE" sz="1800" dirty="0">
                <a:solidFill>
                  <a:srgbClr val="0C0C0C"/>
                </a:solidFill>
              </a:rPr>
              <a:t> investeringar göras </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enligt principen om försäkringstagarnas bästa intresse (2 §) och</a:t>
            </a:r>
          </a:p>
          <a:p>
            <a:pPr marL="285750" lvl="0" indent="-285750">
              <a:spcBef>
                <a:spcPts val="0"/>
              </a:spcBef>
              <a:spcAft>
                <a:spcPts val="0"/>
              </a:spcAft>
              <a:buClrTx/>
              <a:buFont typeface="Arial" panose="020B0604020202020204" pitchFamily="34" charset="0"/>
              <a:buChar char="•"/>
            </a:pPr>
            <a:r>
              <a:rPr lang="sv-SE" sz="1800" dirty="0">
                <a:solidFill>
                  <a:srgbClr val="0C0C0C"/>
                </a:solidFill>
              </a:rPr>
              <a:t>så att </a:t>
            </a:r>
            <a:r>
              <a:rPr lang="sv-SE" sz="1800" dirty="0" err="1">
                <a:solidFill>
                  <a:srgbClr val="0C0C0C"/>
                </a:solidFill>
              </a:rPr>
              <a:t>enhandsengagemang</a:t>
            </a:r>
            <a:r>
              <a:rPr lang="sv-SE" sz="1800" dirty="0">
                <a:solidFill>
                  <a:srgbClr val="0C0C0C"/>
                </a:solidFill>
              </a:rPr>
              <a:t> och riskkoncentrationer begränsas (5 §)</a:t>
            </a:r>
          </a:p>
          <a:p>
            <a:pPr marL="285750" lvl="0" indent="-285750">
              <a:spcBef>
                <a:spcPts val="0"/>
              </a:spcBef>
              <a:spcAft>
                <a:spcPts val="0"/>
              </a:spcAft>
              <a:buClrTx/>
              <a:buFont typeface="Arial" panose="020B0604020202020204" pitchFamily="34" charset="0"/>
              <a:buChar char="•"/>
            </a:pPr>
            <a:endParaRPr lang="sv-SE" sz="1800" dirty="0">
              <a:solidFill>
                <a:srgbClr val="0C0C0C"/>
              </a:solidFill>
            </a:endParaRPr>
          </a:p>
          <a:p>
            <a:pPr marL="0" lvl="0" indent="0">
              <a:spcBef>
                <a:spcPts val="0"/>
              </a:spcBef>
              <a:spcAft>
                <a:spcPts val="0"/>
              </a:spcAft>
              <a:buClrTx/>
              <a:buNone/>
            </a:pPr>
            <a:r>
              <a:rPr lang="sv-SE" sz="1800" b="1" dirty="0">
                <a:solidFill>
                  <a:srgbClr val="0C0C0C"/>
                </a:solidFill>
              </a:rPr>
              <a:t>Principen om försäkringstagarnas bästa intresse</a:t>
            </a:r>
          </a:p>
          <a:p>
            <a:pPr>
              <a:spcBef>
                <a:spcPts val="0"/>
              </a:spcBef>
              <a:spcAft>
                <a:spcPts val="0"/>
              </a:spcAft>
              <a:buClrTx/>
            </a:pPr>
            <a:r>
              <a:rPr lang="sv-SE" sz="1800" dirty="0">
                <a:solidFill>
                  <a:srgbClr val="0C0C0C"/>
                </a:solidFill>
              </a:rPr>
              <a:t>avser såväl kort som lång sikt</a:t>
            </a:r>
          </a:p>
          <a:p>
            <a:pPr>
              <a:spcBef>
                <a:spcPts val="0"/>
              </a:spcBef>
              <a:spcAft>
                <a:spcPts val="0"/>
              </a:spcAft>
              <a:buClrTx/>
            </a:pPr>
            <a:r>
              <a:rPr lang="sv-SE" sz="1800" dirty="0">
                <a:solidFill>
                  <a:srgbClr val="0C0C0C"/>
                </a:solidFill>
              </a:rPr>
              <a:t>hindrar inte att andra intressen än de ersättningsberättigades beaktas men</a:t>
            </a:r>
          </a:p>
          <a:p>
            <a:pPr>
              <a:spcBef>
                <a:spcPts val="0"/>
              </a:spcBef>
              <a:spcAft>
                <a:spcPts val="0"/>
              </a:spcAft>
              <a:buClrTx/>
            </a:pPr>
            <a:r>
              <a:rPr lang="sv-SE" sz="1800" dirty="0">
                <a:solidFill>
                  <a:srgbClr val="0C0C0C"/>
                </a:solidFill>
              </a:rPr>
              <a:t>de ersättningsberättigades intressen ska alltid gå före försäkringstagarnas och</a:t>
            </a:r>
          </a:p>
          <a:p>
            <a:pPr>
              <a:spcBef>
                <a:spcPts val="0"/>
              </a:spcBef>
              <a:spcAft>
                <a:spcPts val="0"/>
              </a:spcAft>
              <a:buClrTx/>
            </a:pPr>
            <a:r>
              <a:rPr lang="sv-SE" sz="1800" dirty="0">
                <a:solidFill>
                  <a:srgbClr val="0C0C0C"/>
                </a:solidFill>
              </a:rPr>
              <a:t>försäkringstagarnas och de ersättningsberättigades intressen </a:t>
            </a:r>
            <a:r>
              <a:rPr lang="sv-SE" sz="1800">
                <a:solidFill>
                  <a:srgbClr val="0C0C0C"/>
                </a:solidFill>
              </a:rPr>
              <a:t>ska alltid gå </a:t>
            </a:r>
            <a:r>
              <a:rPr lang="sv-SE" sz="1800" dirty="0">
                <a:solidFill>
                  <a:srgbClr val="0C0C0C"/>
                </a:solidFill>
              </a:rPr>
              <a:t>före alla andra intressen</a:t>
            </a:r>
          </a:p>
        </p:txBody>
      </p:sp>
      <p:sp>
        <p:nvSpPr>
          <p:cNvPr id="5" name="Date Placeholder 4">
            <a:extLst>
              <a:ext uri="{FF2B5EF4-FFF2-40B4-BE49-F238E27FC236}">
                <a16:creationId xmlns:a16="http://schemas.microsoft.com/office/drawing/2014/main" id="{BEB23131-AEBE-496F-81EE-D9E461F57DD5}"/>
              </a:ext>
            </a:extLst>
          </p:cNvPr>
          <p:cNvSpPr>
            <a:spLocks noGrp="1"/>
          </p:cNvSpPr>
          <p:nvPr>
            <p:ph type="dt" sz="half" idx="15"/>
          </p:nvPr>
        </p:nvSpPr>
        <p:spPr/>
        <p:txBody>
          <a:bodyPr/>
          <a:lstStyle/>
          <a:p>
            <a:r>
              <a:rPr lang="sv-SE"/>
              <a:t>18 januari 2023</a:t>
            </a:r>
            <a:endParaRPr lang="sv-SE" dirty="0"/>
          </a:p>
        </p:txBody>
      </p:sp>
      <p:sp>
        <p:nvSpPr>
          <p:cNvPr id="6" name="Slide Number Placeholder 5">
            <a:extLst>
              <a:ext uri="{FF2B5EF4-FFF2-40B4-BE49-F238E27FC236}">
                <a16:creationId xmlns:a16="http://schemas.microsoft.com/office/drawing/2014/main" id="{D361BC5A-6F7E-48EA-B494-8AF3E68BD36D}"/>
              </a:ext>
            </a:extLst>
          </p:cNvPr>
          <p:cNvSpPr>
            <a:spLocks noGrp="1"/>
          </p:cNvSpPr>
          <p:nvPr>
            <p:ph type="sldNum" sz="quarter" idx="17"/>
          </p:nvPr>
        </p:nvSpPr>
        <p:spPr/>
        <p:txBody>
          <a:bodyPr/>
          <a:lstStyle/>
          <a:p>
            <a:fld id="{68468C2E-472A-43C3-926E-5A5CF00B7762}" type="slidenum">
              <a:rPr lang="sv-SE" smtClean="0"/>
              <a:pPr/>
              <a:t>36</a:t>
            </a:fld>
            <a:endParaRPr lang="sv-SE" dirty="0"/>
          </a:p>
        </p:txBody>
      </p:sp>
      <p:sp>
        <p:nvSpPr>
          <p:cNvPr id="7" name="Title 6">
            <a:extLst>
              <a:ext uri="{FF2B5EF4-FFF2-40B4-BE49-F238E27FC236}">
                <a16:creationId xmlns:a16="http://schemas.microsoft.com/office/drawing/2014/main" id="{910A9BB0-2116-4ABA-A92B-62B910A83890}"/>
              </a:ext>
            </a:extLst>
          </p:cNvPr>
          <p:cNvSpPr>
            <a:spLocks noGrp="1"/>
          </p:cNvSpPr>
          <p:nvPr>
            <p:ph type="title"/>
          </p:nvPr>
        </p:nvSpPr>
        <p:spPr/>
        <p:txBody>
          <a:bodyPr>
            <a:normAutofit/>
          </a:bodyPr>
          <a:lstStyle/>
          <a:p>
            <a:r>
              <a:rPr lang="sv-SE" dirty="0">
                <a:solidFill>
                  <a:srgbClr val="202020"/>
                </a:solidFill>
              </a:rPr>
              <a:t>Aktsamhetsprincipen för tjänstepensionsföretag</a:t>
            </a:r>
            <a:endParaRPr lang="sv-SE" dirty="0"/>
          </a:p>
        </p:txBody>
      </p:sp>
      <p:sp>
        <p:nvSpPr>
          <p:cNvPr id="10" name="Vinge">
            <a:extLst>
              <a:ext uri="{FF2B5EF4-FFF2-40B4-BE49-F238E27FC236}">
                <a16:creationId xmlns:a16="http://schemas.microsoft.com/office/drawing/2014/main" id="{406F8A7B-D95E-4357-B650-1DF6648F2E7B}"/>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rgbClr val="006C59"/>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83451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sertedImage">
            <a:extLst>
              <a:ext uri="{FF2B5EF4-FFF2-40B4-BE49-F238E27FC236}">
                <a16:creationId xmlns:a16="http://schemas.microsoft.com/office/drawing/2014/main" id="{0DCFEF55-64A2-43B8-AAC8-E9093D57CA1C}"/>
              </a:ext>
            </a:extLst>
          </p:cNvPr>
          <p:cNvPicPr>
            <a:picLocks noGrp="1"/>
          </p:cNvPicPr>
          <p:nvPr>
            <p:ph type="pic" sz="quarter" idx="18"/>
          </p:nvPr>
        </p:nvPicPr>
        <p:blipFill>
          <a:blip r:embed="rId3"/>
          <a:srcRect t="7796" b="7796"/>
          <a:stretch>
            <a:fillRect/>
          </a:stretch>
        </p:blipFill>
        <p:spPr/>
      </p:pic>
      <p:sp>
        <p:nvSpPr>
          <p:cNvPr id="28" name="Text Placeholder 27">
            <a:extLst>
              <a:ext uri="{FF2B5EF4-FFF2-40B4-BE49-F238E27FC236}">
                <a16:creationId xmlns:a16="http://schemas.microsoft.com/office/drawing/2014/main" id="{345DD65F-E931-4926-B6C4-4CEF1C2AAA2F}"/>
              </a:ext>
            </a:extLst>
          </p:cNvPr>
          <p:cNvSpPr>
            <a:spLocks noGrp="1"/>
          </p:cNvSpPr>
          <p:nvPr>
            <p:ph type="body" sz="quarter" idx="14"/>
          </p:nvPr>
        </p:nvSpPr>
        <p:spPr/>
        <p:txBody>
          <a:bodyPr/>
          <a:lstStyle/>
          <a:p>
            <a:endParaRPr lang="sv-SE" dirty="0"/>
          </a:p>
        </p:txBody>
      </p:sp>
      <p:sp>
        <p:nvSpPr>
          <p:cNvPr id="27" name="Content Placeholder 26">
            <a:extLst>
              <a:ext uri="{FF2B5EF4-FFF2-40B4-BE49-F238E27FC236}">
                <a16:creationId xmlns:a16="http://schemas.microsoft.com/office/drawing/2014/main" id="{FA7169B5-026A-43E9-ACDC-714C9C6DAACA}"/>
              </a:ext>
            </a:extLst>
          </p:cNvPr>
          <p:cNvSpPr>
            <a:spLocks noGrp="1"/>
          </p:cNvSpPr>
          <p:nvPr>
            <p:ph sz="quarter" idx="13"/>
          </p:nvPr>
        </p:nvSpPr>
        <p:spPr/>
        <p:txBody>
          <a:bodyPr/>
          <a:lstStyle/>
          <a:p>
            <a:pPr marL="0" indent="0">
              <a:buNone/>
            </a:pPr>
            <a:r>
              <a:rPr lang="sv-SE" sz="1800" b="1" dirty="0"/>
              <a:t>2 kap. 1 § FRL</a:t>
            </a:r>
          </a:p>
          <a:p>
            <a:pPr marL="0" indent="0">
              <a:buNone/>
            </a:pPr>
            <a:r>
              <a:rPr lang="sv-SE" sz="1800" dirty="0"/>
              <a:t>Vilken verksamhet är </a:t>
            </a:r>
            <a:r>
              <a:rPr lang="sv-SE" sz="1800" b="1" i="1" dirty="0"/>
              <a:t>tillståndspliktig</a:t>
            </a:r>
            <a:r>
              <a:rPr lang="sv-SE" sz="1800" i="1" dirty="0"/>
              <a:t>?</a:t>
            </a:r>
          </a:p>
          <a:p>
            <a:pPr marL="0" indent="0">
              <a:buNone/>
            </a:pPr>
            <a:r>
              <a:rPr lang="sv-SE" sz="1800" dirty="0"/>
              <a:t>En försäkringsverksamhet är tillståndspliktig, dvs. </a:t>
            </a:r>
            <a:r>
              <a:rPr lang="sv-SE" sz="1800" i="1" dirty="0"/>
              <a:t>försäkringsrörelse</a:t>
            </a:r>
            <a:r>
              <a:rPr lang="sv-SE" sz="1800" dirty="0"/>
              <a:t>, om den går ut på att</a:t>
            </a:r>
          </a:p>
          <a:p>
            <a:pPr lvl="1">
              <a:buFont typeface="Arial" panose="020B0604020202020204" pitchFamily="34" charset="0"/>
              <a:buChar char="•"/>
            </a:pPr>
            <a:r>
              <a:rPr lang="sv-SE" sz="1800" dirty="0"/>
              <a:t>yrkesmässigt </a:t>
            </a:r>
          </a:p>
          <a:p>
            <a:pPr lvl="1">
              <a:buFont typeface="Arial" panose="020B0604020202020204" pitchFamily="34" charset="0"/>
              <a:buChar char="•"/>
            </a:pPr>
            <a:r>
              <a:rPr lang="sv-SE" sz="1800" dirty="0"/>
              <a:t>göra åtaganden</a:t>
            </a:r>
          </a:p>
          <a:p>
            <a:pPr lvl="1">
              <a:buFont typeface="Arial" panose="020B0604020202020204" pitchFamily="34" charset="0"/>
              <a:buChar char="•"/>
            </a:pPr>
            <a:r>
              <a:rPr lang="sv-SE" sz="1800" dirty="0"/>
              <a:t>att mot vederlag</a:t>
            </a:r>
          </a:p>
          <a:p>
            <a:pPr lvl="1">
              <a:buFont typeface="Arial" panose="020B0604020202020204" pitchFamily="34" charset="0"/>
              <a:buChar char="•"/>
            </a:pPr>
            <a:r>
              <a:rPr lang="sv-SE" sz="1800" dirty="0"/>
              <a:t>utge ersättning eller utföra en bestämd prestation</a:t>
            </a:r>
          </a:p>
          <a:p>
            <a:pPr lvl="1">
              <a:buFont typeface="Arial" panose="020B0604020202020204" pitchFamily="34" charset="0"/>
              <a:buChar char="•"/>
            </a:pPr>
            <a:r>
              <a:rPr lang="sv-SE" sz="1800" dirty="0"/>
              <a:t>vid ovissa händelsers inträffande</a:t>
            </a:r>
          </a:p>
          <a:p>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4</a:t>
            </a:fld>
            <a:endParaRPr lang="sv-SE" dirty="0"/>
          </a:p>
        </p:txBody>
      </p:sp>
      <p:sp>
        <p:nvSpPr>
          <p:cNvPr id="7" name="Title 6"/>
          <p:cNvSpPr>
            <a:spLocks noGrp="1"/>
          </p:cNvSpPr>
          <p:nvPr>
            <p:ph type="title"/>
          </p:nvPr>
        </p:nvSpPr>
        <p:spPr/>
        <p:txBody>
          <a:bodyPr>
            <a:normAutofit fontScale="90000"/>
          </a:bodyPr>
          <a:lstStyle/>
          <a:p>
            <a:br>
              <a:rPr lang="sv-SE" dirty="0"/>
            </a:br>
            <a:r>
              <a:rPr lang="sv-SE" dirty="0"/>
              <a:t>Det </a:t>
            </a:r>
            <a:r>
              <a:rPr lang="sv-SE" i="1" dirty="0"/>
              <a:t>inskränkta</a:t>
            </a:r>
            <a:r>
              <a:rPr lang="sv-SE" dirty="0"/>
              <a:t> </a:t>
            </a:r>
            <a:r>
              <a:rPr lang="sv-SE" dirty="0" err="1"/>
              <a:t>försäkringsrörelsebegreppet</a:t>
            </a:r>
            <a:endParaRPr lang="sv-SE" dirty="0"/>
          </a:p>
        </p:txBody>
      </p:sp>
      <p:sp>
        <p:nvSpPr>
          <p:cNvPr id="16" name="Vinge">
            <a:extLst>
              <a:ext uri="{FF2B5EF4-FFF2-40B4-BE49-F238E27FC236}">
                <a16:creationId xmlns:a16="http://schemas.microsoft.com/office/drawing/2014/main" id="{EE61C614-D134-4B15-9F26-B6561D63F2C2}"/>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76338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nsertedImage">
            <a:extLst>
              <a:ext uri="{FF2B5EF4-FFF2-40B4-BE49-F238E27FC236}">
                <a16:creationId xmlns:a16="http://schemas.microsoft.com/office/drawing/2014/main" id="{5C9283AD-347B-4D49-A26F-CB0E94A37F04}"/>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6A4E36DD-5A76-4738-AD8D-4A9462F94A1D}"/>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a:xfrm>
            <a:off x="1631950" y="2091593"/>
            <a:ext cx="8928100" cy="3527425"/>
          </a:xfrm>
        </p:spPr>
        <p:txBody>
          <a:bodyPr/>
          <a:lstStyle/>
          <a:p>
            <a:pPr marL="0" indent="0">
              <a:buNone/>
            </a:pPr>
            <a:r>
              <a:rPr lang="sv-SE" b="1" dirty="0"/>
              <a:t>4</a:t>
            </a:r>
            <a:r>
              <a:rPr lang="sv-SE" sz="1800" b="1" dirty="0"/>
              <a:t> kap. 4 § FRL</a:t>
            </a:r>
          </a:p>
          <a:p>
            <a:pPr marL="0" indent="0">
              <a:buNone/>
            </a:pPr>
            <a:r>
              <a:rPr lang="sv-SE" sz="1800" dirty="0"/>
              <a:t>Vilken verksamhet är </a:t>
            </a:r>
            <a:r>
              <a:rPr lang="sv-SE" sz="1800" b="1" i="1" dirty="0"/>
              <a:t>tillåten</a:t>
            </a:r>
            <a:r>
              <a:rPr lang="sv-SE" sz="1800" i="1" dirty="0"/>
              <a:t>?</a:t>
            </a:r>
          </a:p>
          <a:p>
            <a:pPr marL="342900" indent="-342900">
              <a:buFont typeface="+mj-lt"/>
              <a:buAutoNum type="arabicParenR"/>
            </a:pPr>
            <a:r>
              <a:rPr lang="sv-SE" sz="1800" dirty="0"/>
              <a:t>Verksamhet som är försäkringsrörelse enligt det </a:t>
            </a:r>
            <a:r>
              <a:rPr lang="sv-SE" sz="1800" i="1" dirty="0"/>
              <a:t>inskränkta</a:t>
            </a:r>
            <a:r>
              <a:rPr lang="sv-SE" sz="1800" dirty="0"/>
              <a:t> </a:t>
            </a:r>
            <a:r>
              <a:rPr lang="sv-SE" sz="1800" dirty="0" err="1"/>
              <a:t>försäkringsrörelsebegreppet</a:t>
            </a:r>
            <a:r>
              <a:rPr lang="sv-SE" sz="1800" dirty="0"/>
              <a:t> </a:t>
            </a:r>
          </a:p>
          <a:p>
            <a:pPr marL="0" indent="0">
              <a:buNone/>
            </a:pPr>
            <a:r>
              <a:rPr lang="sv-SE" sz="1800" dirty="0"/>
              <a:t>och</a:t>
            </a:r>
          </a:p>
          <a:p>
            <a:pPr marL="0" indent="0">
              <a:buNone/>
            </a:pPr>
            <a:r>
              <a:rPr lang="sv-SE" sz="1800" dirty="0"/>
              <a:t>2)   till fullgörande därav </a:t>
            </a:r>
            <a:r>
              <a:rPr lang="sv-SE" sz="1800" i="1" dirty="0"/>
              <a:t>nödvändig verksamhet </a:t>
            </a:r>
            <a:r>
              <a:rPr lang="sv-SE" sz="1800" dirty="0"/>
              <a:t>avseende information, rådgivning, marknadsföring, distribution, kapitalförvaltning och skadereglering</a:t>
            </a:r>
          </a:p>
          <a:p>
            <a:pPr marL="0" indent="0">
              <a:buNone/>
            </a:pPr>
            <a:r>
              <a:rPr lang="sv-SE" sz="1800" dirty="0"/>
              <a:t>samt</a:t>
            </a:r>
          </a:p>
          <a:p>
            <a:pPr marL="0" indent="0">
              <a:buNone/>
            </a:pPr>
            <a:r>
              <a:rPr lang="sv-SE" sz="1800" dirty="0"/>
              <a:t>3)    </a:t>
            </a:r>
            <a:r>
              <a:rPr lang="sv-SE" sz="1800" i="1" dirty="0"/>
              <a:t>därmed sammanhängande verksamhet</a:t>
            </a:r>
          </a:p>
          <a:p>
            <a:pPr marL="0" indent="0">
              <a:buNone/>
            </a:pPr>
            <a:endParaRPr lang="sv-SE" b="1"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5</a:t>
            </a:fld>
            <a:endParaRPr lang="sv-SE" dirty="0"/>
          </a:p>
        </p:txBody>
      </p:sp>
      <p:sp>
        <p:nvSpPr>
          <p:cNvPr id="7" name="Title 6"/>
          <p:cNvSpPr>
            <a:spLocks noGrp="1"/>
          </p:cNvSpPr>
          <p:nvPr>
            <p:ph type="title"/>
          </p:nvPr>
        </p:nvSpPr>
        <p:spPr/>
        <p:txBody>
          <a:bodyPr>
            <a:normAutofit fontScale="90000"/>
          </a:bodyPr>
          <a:lstStyle/>
          <a:p>
            <a:br>
              <a:rPr lang="sv-SE" dirty="0"/>
            </a:br>
            <a:r>
              <a:rPr lang="sv-SE" dirty="0"/>
              <a:t>Det </a:t>
            </a:r>
            <a:r>
              <a:rPr lang="sv-SE" i="1" dirty="0"/>
              <a:t>utvidgade</a:t>
            </a:r>
            <a:r>
              <a:rPr lang="sv-SE" dirty="0"/>
              <a:t> </a:t>
            </a:r>
            <a:r>
              <a:rPr lang="sv-SE" dirty="0" err="1"/>
              <a:t>försäkringsrörelsebegreppet</a:t>
            </a:r>
            <a:endParaRPr lang="sv-SE" dirty="0"/>
          </a:p>
        </p:txBody>
      </p:sp>
      <p:sp>
        <p:nvSpPr>
          <p:cNvPr id="16" name="Vinge">
            <a:extLst>
              <a:ext uri="{FF2B5EF4-FFF2-40B4-BE49-F238E27FC236}">
                <a16:creationId xmlns:a16="http://schemas.microsoft.com/office/drawing/2014/main" id="{D73103AC-FF5F-449C-BDE1-58958F2E681E}"/>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7810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F8496E89-FB16-479B-9EA5-C4539C994E35}"/>
              </a:ext>
            </a:extLst>
          </p:cNvPr>
          <p:cNvPicPr>
            <a:picLocks noGrp="1"/>
          </p:cNvPicPr>
          <p:nvPr>
            <p:ph type="pic" sz="quarter" idx="18"/>
          </p:nvPr>
        </p:nvPicPr>
        <p:blipFill>
          <a:blip r:embed="rId3"/>
          <a:srcRect t="7796" b="7796"/>
          <a:stretch>
            <a:fillRect/>
          </a:stretch>
        </p:blipFill>
        <p:spPr/>
      </p:pic>
      <p:sp>
        <p:nvSpPr>
          <p:cNvPr id="2" name="Text Placeholder 1">
            <a:extLst>
              <a:ext uri="{FF2B5EF4-FFF2-40B4-BE49-F238E27FC236}">
                <a16:creationId xmlns:a16="http://schemas.microsoft.com/office/drawing/2014/main" id="{62D849D2-F149-49A7-9045-14119F703276}"/>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a:xfrm>
            <a:off x="1631950" y="2349499"/>
            <a:ext cx="8928100" cy="3527425"/>
          </a:xfrm>
        </p:spPr>
        <p:txBody>
          <a:bodyPr/>
          <a:lstStyle/>
          <a:p>
            <a:pPr>
              <a:buFont typeface="Arial" panose="020B0604020202020204" pitchFamily="34" charset="0"/>
              <a:buChar char="•"/>
            </a:pPr>
            <a:r>
              <a:rPr lang="sv-SE" sz="1800" i="1" dirty="0"/>
              <a:t>Därmed sammanhängande verksamhet </a:t>
            </a:r>
            <a:r>
              <a:rPr lang="sv-SE" sz="1800" dirty="0"/>
              <a:t>är </a:t>
            </a:r>
            <a:r>
              <a:rPr lang="sv-SE" sz="1800" i="1" dirty="0"/>
              <a:t>inte</a:t>
            </a:r>
            <a:r>
              <a:rPr lang="sv-SE" sz="1800" dirty="0"/>
              <a:t> försäkringsrörelse, utan sådan </a:t>
            </a:r>
            <a:r>
              <a:rPr lang="sv-SE" sz="1800" i="1" dirty="0"/>
              <a:t>annan rörelse</a:t>
            </a:r>
            <a:r>
              <a:rPr lang="sv-SE" sz="1800" dirty="0"/>
              <a:t> för vilken det tidigare ansågs föreligga </a:t>
            </a:r>
            <a:r>
              <a:rPr lang="sv-SE" sz="1800" i="1" dirty="0"/>
              <a:t>särskilda skäl</a:t>
            </a:r>
          </a:p>
          <a:p>
            <a:pPr>
              <a:buFont typeface="Arial" panose="020B0604020202020204" pitchFamily="34" charset="0"/>
              <a:buChar char="•"/>
            </a:pPr>
            <a:r>
              <a:rPr lang="sv-SE" sz="1800" dirty="0"/>
              <a:t>Försäkringsrörelse avser den </a:t>
            </a:r>
            <a:r>
              <a:rPr lang="sv-SE" sz="1800" i="1" dirty="0"/>
              <a:t>egna </a:t>
            </a:r>
            <a:r>
              <a:rPr lang="sv-SE" sz="1800" dirty="0"/>
              <a:t>verksamheten</a:t>
            </a:r>
            <a:r>
              <a:rPr lang="sv-SE" sz="1800" i="1" dirty="0"/>
              <a:t> </a:t>
            </a:r>
            <a:r>
              <a:rPr lang="sv-SE" sz="1800" dirty="0"/>
              <a:t>och de </a:t>
            </a:r>
            <a:r>
              <a:rPr lang="sv-SE" sz="1800" i="1" dirty="0"/>
              <a:t>egna </a:t>
            </a:r>
            <a:r>
              <a:rPr lang="sv-SE" sz="1800" dirty="0"/>
              <a:t>produkterna. ”</a:t>
            </a:r>
            <a:r>
              <a:rPr lang="sv-SE" sz="1800" i="1" dirty="0"/>
              <a:t>Biträde till annat försäkringsföretag i dess försäkringsrörelse</a:t>
            </a:r>
            <a:r>
              <a:rPr lang="sv-SE" sz="1800" dirty="0"/>
              <a:t>” ansågs tidigare utgöra </a:t>
            </a:r>
            <a:r>
              <a:rPr lang="sv-SE" sz="1800" i="1" dirty="0"/>
              <a:t>annan rörelse</a:t>
            </a:r>
            <a:r>
              <a:rPr lang="sv-SE" sz="1800" dirty="0"/>
              <a:t>, vilken har ”</a:t>
            </a:r>
            <a:r>
              <a:rPr lang="sv-SE" sz="1800" i="1" dirty="0"/>
              <a:t>ett naturligt samband med försäkringsverksamheten</a:t>
            </a:r>
            <a:r>
              <a:rPr lang="sv-SE" sz="1800" dirty="0"/>
              <a:t>” och därför kan vara en </a:t>
            </a:r>
            <a:r>
              <a:rPr lang="sv-SE" sz="1800" i="1" dirty="0"/>
              <a:t>därmed sammanhängande verksamhet </a:t>
            </a:r>
            <a:r>
              <a:rPr lang="sv-SE" sz="1800" dirty="0"/>
              <a:t>(Sirius, Skandia, Folksam Fond)</a:t>
            </a:r>
            <a:r>
              <a:rPr lang="sv-SE" sz="1800" i="1" dirty="0"/>
              <a:t> </a:t>
            </a:r>
          </a:p>
          <a:p>
            <a:pPr>
              <a:buFont typeface="Arial" panose="020B0604020202020204" pitchFamily="34" charset="0"/>
              <a:buChar char="•"/>
            </a:pPr>
            <a:r>
              <a:rPr lang="sv-SE" sz="1800" dirty="0"/>
              <a:t>Efter praxisändring i samband med ett yttrande till regeringsrätten (RÅ 1997:42) anses biträde till ett annat försäkringsföretag utgöra</a:t>
            </a:r>
            <a:r>
              <a:rPr lang="sv-SE" sz="1800" i="1" dirty="0"/>
              <a:t> ”ett utflöde av den beviljade koncessionen”</a:t>
            </a:r>
          </a:p>
          <a:p>
            <a:pPr>
              <a:buFont typeface="Arial" panose="020B0604020202020204" pitchFamily="34" charset="0"/>
              <a:buChar char="•"/>
            </a:pPr>
            <a:r>
              <a:rPr lang="sv-SE" sz="1800" dirty="0"/>
              <a:t>En verksamhet är endast </a:t>
            </a:r>
            <a:r>
              <a:rPr lang="sv-SE" sz="1800" i="1" dirty="0"/>
              <a:t>”sammanhängande” </a:t>
            </a:r>
            <a:r>
              <a:rPr lang="sv-SE" sz="1800" dirty="0"/>
              <a:t>med försäkringsrörelsen om den är till omfattningen av mindre betydelse än försäkringsrörelsen</a:t>
            </a:r>
          </a:p>
          <a:p>
            <a:pPr marL="0" indent="0">
              <a:buNone/>
            </a:pPr>
            <a:endParaRPr lang="sv-SE" b="1" i="1" dirty="0"/>
          </a:p>
          <a:p>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6</a:t>
            </a:fld>
            <a:endParaRPr lang="sv-SE" dirty="0"/>
          </a:p>
        </p:txBody>
      </p:sp>
      <p:sp>
        <p:nvSpPr>
          <p:cNvPr id="7" name="Title 6"/>
          <p:cNvSpPr>
            <a:spLocks noGrp="1"/>
          </p:cNvSpPr>
          <p:nvPr>
            <p:ph type="title"/>
          </p:nvPr>
        </p:nvSpPr>
        <p:spPr/>
        <p:txBody>
          <a:bodyPr>
            <a:normAutofit fontScale="90000"/>
          </a:bodyPr>
          <a:lstStyle/>
          <a:p>
            <a:br>
              <a:rPr lang="sv-SE" dirty="0"/>
            </a:br>
            <a:r>
              <a:rPr lang="sv-SE" dirty="0"/>
              <a:t>Därmed sammanhängande verksamhet</a:t>
            </a:r>
          </a:p>
        </p:txBody>
      </p:sp>
      <p:sp>
        <p:nvSpPr>
          <p:cNvPr id="10" name="Vinge">
            <a:extLst>
              <a:ext uri="{FF2B5EF4-FFF2-40B4-BE49-F238E27FC236}">
                <a16:creationId xmlns:a16="http://schemas.microsoft.com/office/drawing/2014/main" id="{3AF570E0-8B1A-401D-8242-2BAF10DDDC80}"/>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79080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nsertedImage">
            <a:extLst>
              <a:ext uri="{FF2B5EF4-FFF2-40B4-BE49-F238E27FC236}">
                <a16:creationId xmlns:a16="http://schemas.microsoft.com/office/drawing/2014/main" id="{5EB8115F-5B65-43D0-BBAC-FA6BD3AC6857}"/>
              </a:ext>
            </a:extLst>
          </p:cNvPr>
          <p:cNvPicPr>
            <a:picLocks noGrp="1"/>
          </p:cNvPicPr>
          <p:nvPr>
            <p:ph type="pic" sz="quarter" idx="21"/>
          </p:nvPr>
        </p:nvPicPr>
        <p:blipFill>
          <a:blip r:embed="rId3"/>
          <a:srcRect t="7796" b="7796"/>
          <a:stretch>
            <a:fillRect/>
          </a:stretch>
        </p:blipFill>
        <p:spPr/>
      </p:pic>
      <p:sp>
        <p:nvSpPr>
          <p:cNvPr id="7" name="Title 6"/>
          <p:cNvSpPr>
            <a:spLocks noGrp="1"/>
          </p:cNvSpPr>
          <p:nvPr>
            <p:ph type="ctrTitle"/>
          </p:nvPr>
        </p:nvSpPr>
        <p:spPr/>
        <p:txBody>
          <a:bodyPr/>
          <a:lstStyle/>
          <a:p>
            <a:r>
              <a:rPr lang="sv-SE" sz="7200" b="1" dirty="0"/>
              <a:t>2.</a:t>
            </a:r>
            <a:r>
              <a:rPr lang="sv-SE" sz="7200" dirty="0"/>
              <a:t> Försäkringsfrämmande verksamhet</a:t>
            </a:r>
          </a:p>
        </p:txBody>
      </p:sp>
      <p:sp>
        <p:nvSpPr>
          <p:cNvPr id="10" name="Subtitle 9">
            <a:extLst>
              <a:ext uri="{FF2B5EF4-FFF2-40B4-BE49-F238E27FC236}">
                <a16:creationId xmlns:a16="http://schemas.microsoft.com/office/drawing/2014/main" id="{4C3D5CE6-E6E8-43EC-8C3B-37E4546159E1}"/>
              </a:ext>
            </a:extLst>
          </p:cNvPr>
          <p:cNvSpPr>
            <a:spLocks noGrp="1"/>
          </p:cNvSpPr>
          <p:nvPr>
            <p:ph type="subTitle" idx="1"/>
          </p:nvPr>
        </p:nvSpPr>
        <p:spPr/>
        <p:txBody>
          <a:bodyPr/>
          <a:lstStyle/>
          <a:p>
            <a:endParaRPr lang="sv-SE" dirty="0"/>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4294967295"/>
          </p:nvPr>
        </p:nvSpPr>
        <p:spPr>
          <a:xfrm>
            <a:off x="11977688" y="6394450"/>
            <a:ext cx="214312" cy="161925"/>
          </a:xfrm>
        </p:spPr>
        <p:txBody>
          <a:bodyPr/>
          <a:lstStyle/>
          <a:p>
            <a:fld id="{68468C2E-472A-43C3-926E-5A5CF00B7762}" type="slidenum">
              <a:rPr lang="sv-SE" smtClean="0"/>
              <a:pPr/>
              <a:t>7</a:t>
            </a:fld>
            <a:endParaRPr lang="sv-SE" dirty="0"/>
          </a:p>
        </p:txBody>
      </p:sp>
    </p:spTree>
    <p:extLst>
      <p:ext uri="{BB962C8B-B14F-4D97-AF65-F5344CB8AC3E}">
        <p14:creationId xmlns:p14="http://schemas.microsoft.com/office/powerpoint/2010/main" val="43891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sertedImage">
            <a:extLst>
              <a:ext uri="{FF2B5EF4-FFF2-40B4-BE49-F238E27FC236}">
                <a16:creationId xmlns:a16="http://schemas.microsoft.com/office/drawing/2014/main" id="{88E06BD5-9039-4C00-B29A-27A8C61F72B9}"/>
              </a:ext>
            </a:extLst>
          </p:cNvPr>
          <p:cNvPicPr>
            <a:picLocks noGrp="1"/>
          </p:cNvPicPr>
          <p:nvPr>
            <p:ph type="pic" sz="quarter" idx="18"/>
          </p:nvPr>
        </p:nvPicPr>
        <p:blipFill>
          <a:blip r:embed="rId3"/>
          <a:srcRect t="7796" b="7796"/>
          <a:stretch>
            <a:fillRect/>
          </a:stretch>
        </p:blipFill>
        <p:spPr/>
      </p:pic>
      <p:sp>
        <p:nvSpPr>
          <p:cNvPr id="4" name="Text Placeholder 3">
            <a:extLst>
              <a:ext uri="{FF2B5EF4-FFF2-40B4-BE49-F238E27FC236}">
                <a16:creationId xmlns:a16="http://schemas.microsoft.com/office/drawing/2014/main" id="{FF3E39C8-444D-4DF1-93AD-17090E26A6F3}"/>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1 §</a:t>
            </a:r>
            <a:r>
              <a:rPr lang="sv-SE" sz="1800" dirty="0"/>
              <a:t>   Försäkringsbolag må icke driva annan rörelse än försäkringsrörelse.</a:t>
            </a:r>
          </a:p>
          <a:p>
            <a:pPr marL="0" indent="0">
              <a:buNone/>
            </a:pPr>
            <a:r>
              <a:rPr lang="sv-SE" sz="1800" dirty="0"/>
              <a:t>”</a:t>
            </a:r>
            <a:r>
              <a:rPr lang="sv-SE" sz="1800" i="1" dirty="0"/>
              <a:t>Stadgandet stöder sig på så allmänt erkända grunder, att en motivering synes överflödig</a:t>
            </a:r>
            <a:r>
              <a:rPr lang="sv-SE" sz="1800" dirty="0"/>
              <a:t>”</a:t>
            </a:r>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8</a:t>
            </a:fld>
            <a:endParaRPr lang="sv-SE" dirty="0"/>
          </a:p>
        </p:txBody>
      </p:sp>
      <p:sp>
        <p:nvSpPr>
          <p:cNvPr id="7" name="Title 6"/>
          <p:cNvSpPr>
            <a:spLocks noGrp="1"/>
          </p:cNvSpPr>
          <p:nvPr>
            <p:ph type="title"/>
          </p:nvPr>
        </p:nvSpPr>
        <p:spPr/>
        <p:txBody>
          <a:bodyPr>
            <a:normAutofit/>
          </a:bodyPr>
          <a:lstStyle/>
          <a:p>
            <a:r>
              <a:rPr lang="sv-SE" dirty="0"/>
              <a:t>1903 års försäkringslag</a:t>
            </a:r>
          </a:p>
        </p:txBody>
      </p:sp>
      <p:sp>
        <p:nvSpPr>
          <p:cNvPr id="11" name="Vinge">
            <a:extLst>
              <a:ext uri="{FF2B5EF4-FFF2-40B4-BE49-F238E27FC236}">
                <a16:creationId xmlns:a16="http://schemas.microsoft.com/office/drawing/2014/main" id="{72EAD0BB-77F5-46DF-89EE-C9526CF2B217}"/>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49067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sertedImage">
            <a:extLst>
              <a:ext uri="{FF2B5EF4-FFF2-40B4-BE49-F238E27FC236}">
                <a16:creationId xmlns:a16="http://schemas.microsoft.com/office/drawing/2014/main" id="{B21DC171-61A6-40A0-BA1B-4B79215025D3}"/>
              </a:ext>
            </a:extLst>
          </p:cNvPr>
          <p:cNvPicPr>
            <a:picLocks noGrp="1"/>
          </p:cNvPicPr>
          <p:nvPr>
            <p:ph type="pic" sz="quarter" idx="18"/>
          </p:nvPr>
        </p:nvPicPr>
        <p:blipFill>
          <a:blip r:embed="rId3"/>
          <a:srcRect t="7796" b="7796"/>
          <a:stretch>
            <a:fillRect/>
          </a:stretch>
        </p:blipFill>
        <p:spPr/>
      </p:pic>
      <p:sp>
        <p:nvSpPr>
          <p:cNvPr id="4" name="Text Placeholder 3">
            <a:extLst>
              <a:ext uri="{FF2B5EF4-FFF2-40B4-BE49-F238E27FC236}">
                <a16:creationId xmlns:a16="http://schemas.microsoft.com/office/drawing/2014/main" id="{79EA0E3C-4006-40B3-965F-B41ED1FE7885}"/>
              </a:ext>
            </a:extLst>
          </p:cNvPr>
          <p:cNvSpPr>
            <a:spLocks noGrp="1"/>
          </p:cNvSpPr>
          <p:nvPr>
            <p:ph type="body" sz="quarter" idx="14"/>
          </p:nvPr>
        </p:nvSpPr>
        <p:spPr/>
        <p:txBody>
          <a:bodyPr/>
          <a:lstStyle/>
          <a:p>
            <a:endParaRPr lang="sv-SE" dirty="0"/>
          </a:p>
        </p:txBody>
      </p:sp>
      <p:sp>
        <p:nvSpPr>
          <p:cNvPr id="3" name="Content Placeholder 2"/>
          <p:cNvSpPr>
            <a:spLocks noGrp="1"/>
          </p:cNvSpPr>
          <p:nvPr>
            <p:ph sz="quarter" idx="13"/>
          </p:nvPr>
        </p:nvSpPr>
        <p:spPr/>
        <p:txBody>
          <a:bodyPr/>
          <a:lstStyle/>
          <a:p>
            <a:pPr marL="0" indent="0">
              <a:buNone/>
            </a:pPr>
            <a:r>
              <a:rPr lang="sv-SE" sz="1800" b="1" dirty="0"/>
              <a:t>2 §</a:t>
            </a:r>
            <a:r>
              <a:rPr lang="sv-SE" sz="1800" dirty="0"/>
              <a:t>   Försäkringsbolag må icke driva annan rörelse än försäkringsrörelse.</a:t>
            </a:r>
          </a:p>
          <a:p>
            <a:pPr marL="0" indent="0">
              <a:buNone/>
            </a:pPr>
            <a:r>
              <a:rPr lang="sv-SE" sz="1800" b="1" dirty="0"/>
              <a:t>Undantag</a:t>
            </a:r>
            <a:r>
              <a:rPr lang="sv-SE" sz="1800" dirty="0"/>
              <a:t>:</a:t>
            </a:r>
          </a:p>
          <a:p>
            <a:pPr lvl="1">
              <a:buFont typeface="Arial" panose="020B0604020202020204" pitchFamily="34" charset="0"/>
              <a:buChar char="•"/>
            </a:pPr>
            <a:r>
              <a:rPr lang="sv-SE" sz="1800" dirty="0"/>
              <a:t>Den kapitalförvaltning ”</a:t>
            </a:r>
            <a:r>
              <a:rPr lang="sv-SE" sz="1800" i="1" dirty="0"/>
              <a:t>som erfordras för att göra anstaltens medel fruktbärande</a:t>
            </a:r>
            <a:r>
              <a:rPr lang="sv-SE" sz="1800" dirty="0"/>
              <a:t>” </a:t>
            </a:r>
          </a:p>
          <a:p>
            <a:pPr lvl="1">
              <a:buFont typeface="Arial" panose="020B0604020202020204" pitchFamily="34" charset="0"/>
              <a:buChar char="•"/>
            </a:pPr>
            <a:r>
              <a:rPr lang="sv-SE" sz="1800" dirty="0"/>
              <a:t>Avgiven och mottagen återförsäkring</a:t>
            </a:r>
          </a:p>
          <a:p>
            <a:pPr lvl="1">
              <a:buFont typeface="Arial" panose="020B0604020202020204" pitchFamily="34" charset="0"/>
              <a:buChar char="•"/>
            </a:pPr>
            <a:r>
              <a:rPr lang="sv-SE" sz="1800" dirty="0"/>
              <a:t>”</a:t>
            </a:r>
            <a:r>
              <a:rPr lang="sv-SE" sz="1800" i="1" dirty="0"/>
              <a:t>Att i egen regi uppföra byggnader</a:t>
            </a:r>
            <a:r>
              <a:rPr lang="sv-SE" sz="1800" dirty="0"/>
              <a:t>”</a:t>
            </a:r>
          </a:p>
          <a:p>
            <a:pPr lvl="1"/>
            <a:endParaRPr lang="sv-SE" dirty="0"/>
          </a:p>
        </p:txBody>
      </p:sp>
      <p:sp>
        <p:nvSpPr>
          <p:cNvPr id="8" name="Date Placeholder 7">
            <a:extLst>
              <a:ext uri="{FF2B5EF4-FFF2-40B4-BE49-F238E27FC236}">
                <a16:creationId xmlns:a16="http://schemas.microsoft.com/office/drawing/2014/main" id="{1C88C1D2-11FF-4770-BBF2-9753119F5FA7}"/>
              </a:ext>
            </a:extLst>
          </p:cNvPr>
          <p:cNvSpPr>
            <a:spLocks noGrp="1"/>
          </p:cNvSpPr>
          <p:nvPr>
            <p:ph type="dt" sz="half" idx="15"/>
          </p:nvPr>
        </p:nvSpPr>
        <p:spPr/>
        <p:txBody>
          <a:bodyPr/>
          <a:lstStyle/>
          <a:p>
            <a:r>
              <a:rPr lang="sv-SE" dirty="0"/>
              <a:t>18 januari 2023</a:t>
            </a:r>
          </a:p>
        </p:txBody>
      </p:sp>
      <p:sp>
        <p:nvSpPr>
          <p:cNvPr id="9" name="Slide Number Placeholder 8">
            <a:extLst>
              <a:ext uri="{FF2B5EF4-FFF2-40B4-BE49-F238E27FC236}">
                <a16:creationId xmlns:a16="http://schemas.microsoft.com/office/drawing/2014/main" id="{9F6C7E3B-8CEE-413E-A767-23EFDE5A3BA0}"/>
              </a:ext>
            </a:extLst>
          </p:cNvPr>
          <p:cNvSpPr>
            <a:spLocks noGrp="1"/>
          </p:cNvSpPr>
          <p:nvPr>
            <p:ph type="sldNum" sz="quarter" idx="17"/>
          </p:nvPr>
        </p:nvSpPr>
        <p:spPr/>
        <p:txBody>
          <a:bodyPr/>
          <a:lstStyle/>
          <a:p>
            <a:fld id="{68468C2E-472A-43C3-926E-5A5CF00B7762}" type="slidenum">
              <a:rPr lang="sv-SE" smtClean="0"/>
              <a:pPr/>
              <a:t>9</a:t>
            </a:fld>
            <a:endParaRPr lang="sv-SE" dirty="0"/>
          </a:p>
        </p:txBody>
      </p:sp>
      <p:sp>
        <p:nvSpPr>
          <p:cNvPr id="7" name="Title 6"/>
          <p:cNvSpPr>
            <a:spLocks noGrp="1"/>
          </p:cNvSpPr>
          <p:nvPr>
            <p:ph type="title"/>
          </p:nvPr>
        </p:nvSpPr>
        <p:spPr/>
        <p:txBody>
          <a:bodyPr/>
          <a:lstStyle/>
          <a:p>
            <a:r>
              <a:rPr lang="sv-SE" dirty="0"/>
              <a:t>1948 års försäkringsrörelselag</a:t>
            </a:r>
          </a:p>
        </p:txBody>
      </p:sp>
      <p:sp>
        <p:nvSpPr>
          <p:cNvPr id="11" name="Vinge">
            <a:extLst>
              <a:ext uri="{FF2B5EF4-FFF2-40B4-BE49-F238E27FC236}">
                <a16:creationId xmlns:a16="http://schemas.microsoft.com/office/drawing/2014/main" id="{7592C01B-497F-48F8-AA64-8312228CC50D}"/>
              </a:ext>
            </a:extLst>
          </p:cNvPr>
          <p:cNvSpPr>
            <a:spLocks noEditPoints="1"/>
          </p:cNvSpPr>
          <p:nvPr/>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062846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Vinge">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extLst>
    <a:ext uri="{05A4C25C-085E-4340-85A3-A5531E510DB2}">
      <thm15:themeFamily xmlns:thm15="http://schemas.microsoft.com/office/thememl/2012/main" name="Vinge - Wide.potx" id="{68CC8CD3-5CCA-43FA-9ABB-CF76A37E2C9E}" vid="{529A0C19-762F-428C-A9C0-BFB2F7099CB0}"/>
    </a:ext>
  </a:extLst>
</a:theme>
</file>

<file path=ppt/theme/theme2.xml><?xml version="1.0" encoding="utf-8"?>
<a:theme xmlns:a="http://schemas.openxmlformats.org/drawingml/2006/main" name="Blank">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theme>
</file>

<file path=ppt/theme/theme3.xml><?xml version="1.0" encoding="utf-8"?>
<a:theme xmlns:a="http://schemas.openxmlformats.org/drawingml/2006/main" name="Blank">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theme>
</file>

<file path=docProps/app.xml><?xml version="1.0" encoding="utf-8"?>
<Properties xmlns="http://schemas.openxmlformats.org/officeDocument/2006/extended-properties" xmlns:vt="http://schemas.openxmlformats.org/officeDocument/2006/docPropsVTypes">
  <Template>Vinge - Wide</Template>
  <TotalTime>26965</TotalTime>
  <Words>2560</Words>
  <Application>Microsoft Office PowerPoint</Application>
  <PresentationFormat>Widescreen</PresentationFormat>
  <Paragraphs>345</Paragraphs>
  <Slides>37</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Times New Roman</vt:lpstr>
      <vt:lpstr>Vinge</vt:lpstr>
      <vt:lpstr>Försäkringsrörelse  och  Försäkringsfrämmande verksamhet</vt:lpstr>
      <vt:lpstr>Agenda</vt:lpstr>
      <vt:lpstr>1.  Försäkringsrörelse-begreppet</vt:lpstr>
      <vt:lpstr> Det inskränkta försäkringsrörelsebegreppet</vt:lpstr>
      <vt:lpstr> Det utvidgade försäkringsrörelsebegreppet</vt:lpstr>
      <vt:lpstr> Därmed sammanhängande verksamhet</vt:lpstr>
      <vt:lpstr>2. Försäkringsfrämmande verksamhet</vt:lpstr>
      <vt:lpstr>1903 års försäkringslag</vt:lpstr>
      <vt:lpstr>1948 års försäkringsrörelselag</vt:lpstr>
      <vt:lpstr>1982 års försäkringsrörelselag</vt:lpstr>
      <vt:lpstr>1982 års försäkringsrörelselag, (forts.)</vt:lpstr>
      <vt:lpstr>Försäkringsverksamhetskommittén 1987 (SOU 1987:58)</vt:lpstr>
      <vt:lpstr>Genomförande av Återförsäkringsdirektivet 2008</vt:lpstr>
      <vt:lpstr>FRL 2010</vt:lpstr>
      <vt:lpstr>Solvens II-direktivet</vt:lpstr>
      <vt:lpstr>3.  Främmande verksamhet</vt:lpstr>
      <vt:lpstr>Främmande verksamhet</vt:lpstr>
      <vt:lpstr>Främmande verksamhet</vt:lpstr>
      <vt:lpstr>4.  Gränsdragning</vt:lpstr>
      <vt:lpstr>Bankrörelse</vt:lpstr>
      <vt:lpstr>Finansieringsrörelse</vt:lpstr>
      <vt:lpstr>Värdepappersrörelse</vt:lpstr>
      <vt:lpstr>Sjukvård</vt:lpstr>
      <vt:lpstr>Marknadsföring</vt:lpstr>
      <vt:lpstr>Slutsatser</vt:lpstr>
      <vt:lpstr>5.  Verksamhet i dotterbolag</vt:lpstr>
      <vt:lpstr>Femprocentsregeln</vt:lpstr>
      <vt:lpstr>Försäkringsdirektiven</vt:lpstr>
      <vt:lpstr>Placeringsfrihetens innebörd</vt:lpstr>
      <vt:lpstr>Placeringsfriheten och rörelsefrämmande verksamhet</vt:lpstr>
      <vt:lpstr>Solvens II och IORP II</vt:lpstr>
      <vt:lpstr>Slutsatser</vt:lpstr>
      <vt:lpstr>6.  Aktsamhetsprincipen</vt:lpstr>
      <vt:lpstr>Aktsamhetsprincipen för försäkringsföretag</vt:lpstr>
      <vt:lpstr>Aktsamhetsprincipen för försäkringsföretag (forts.)</vt:lpstr>
      <vt:lpstr>Aktsamhetsprincipen för tjänstepensionsföretag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Främmande verksamhet</dc:title>
  <dc:creator>Per Johan Eckerberg</dc:creator>
  <cp:lastModifiedBy>Per Johan Eckerberg</cp:lastModifiedBy>
  <cp:revision>2426</cp:revision>
  <cp:lastPrinted>2023-03-08T09:49:45Z</cp:lastPrinted>
  <dcterms:created xsi:type="dcterms:W3CDTF">2022-11-28T13:28:37Z</dcterms:created>
  <dcterms:modified xsi:type="dcterms:W3CDTF">2025-07-29T09:55:36Z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20230515161013888</vt:lpwstr>
  </property>
</Properties>
</file>